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27"/>
  </p:notesMasterIdLst>
  <p:handoutMasterIdLst>
    <p:handoutMasterId r:id="rId28"/>
  </p:handoutMasterIdLst>
  <p:sldIdLst>
    <p:sldId id="1309" r:id="rId6"/>
    <p:sldId id="1342" r:id="rId7"/>
    <p:sldId id="1343" r:id="rId8"/>
    <p:sldId id="1346" r:id="rId9"/>
    <p:sldId id="1345" r:id="rId10"/>
    <p:sldId id="1366" r:id="rId11"/>
    <p:sldId id="1361" r:id="rId12"/>
    <p:sldId id="1360" r:id="rId13"/>
    <p:sldId id="1357" r:id="rId14"/>
    <p:sldId id="1358" r:id="rId15"/>
    <p:sldId id="1353" r:id="rId16"/>
    <p:sldId id="1352" r:id="rId17"/>
    <p:sldId id="1355" r:id="rId18"/>
    <p:sldId id="1354" r:id="rId19"/>
    <p:sldId id="1365" r:id="rId20"/>
    <p:sldId id="1363" r:id="rId21"/>
    <p:sldId id="1364" r:id="rId22"/>
    <p:sldId id="1362" r:id="rId23"/>
    <p:sldId id="1349" r:id="rId24"/>
    <p:sldId id="1367" r:id="rId25"/>
    <p:sldId id="1341" r:id="rId2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C8682EF-709C-4DD2-B11B-19E2D910C2A9}">
          <p14:sldIdLst>
            <p14:sldId id="1309"/>
          </p14:sldIdLst>
        </p14:section>
        <p14:section name="White Template" id="{5B0B8DFF-57E5-4D4B-BA72-542DF84B8E2F}">
          <p14:sldIdLst>
            <p14:sldId id="1342"/>
          </p14:sldIdLst>
        </p14:section>
        <p14:section name="What is azure" id="{DCFD5788-A44A-425C-A384-130A8F04DA4C}">
          <p14:sldIdLst>
            <p14:sldId id="1343"/>
            <p14:sldId id="1346"/>
            <p14:sldId id="1345"/>
            <p14:sldId id="1366"/>
            <p14:sldId id="1361"/>
            <p14:sldId id="1360"/>
            <p14:sldId id="1357"/>
            <p14:sldId id="1358"/>
          </p14:sldIdLst>
        </p14:section>
        <p14:section name="Azure solutions" id="{282D4218-9019-47C6-AEF1-9F6DA5B477F7}">
          <p14:sldIdLst>
            <p14:sldId id="1353"/>
            <p14:sldId id="1352"/>
            <p14:sldId id="1355"/>
            <p14:sldId id="1354"/>
            <p14:sldId id="1365"/>
            <p14:sldId id="1363"/>
            <p14:sldId id="1364"/>
            <p14:sldId id="1362"/>
          </p14:sldIdLst>
        </p14:section>
        <p14:section name="Untitled Section" id="{2A3CC1FD-A518-4A81-8BB6-4BC0D39C884B}">
          <p14:sldIdLst>
            <p14:sldId id="1349"/>
            <p14:sldId id="1367"/>
          </p14:sldIdLst>
        </p14:section>
        <p14:section name="Color Template" id="{A073DAE3-B461-442F-A3D3-6642BD875E45}">
          <p14:sldIdLst>
            <p14:sldId id="134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Seth Atkinson" initials="SA" lastIdx="1" clrIdx="4">
    <p:extLst>
      <p:ext uri="{19B8F6BF-5375-455C-9EA6-DF929625EA0E}">
        <p15:presenceInfo xmlns:p15="http://schemas.microsoft.com/office/powerpoint/2012/main" userId="S-1-5-21-2127521184-1604012920-1887927527-6195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7676"/>
    <a:srgbClr val="FFFFFF"/>
    <a:srgbClr val="002050"/>
    <a:srgbClr val="0078D7"/>
    <a:srgbClr val="00188F"/>
    <a:srgbClr val="107C10"/>
    <a:srgbClr val="008272"/>
    <a:srgbClr val="B4009E"/>
    <a:srgbClr val="00BCF2"/>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9815" autoAdjust="0"/>
  </p:normalViewPr>
  <p:slideViewPr>
    <p:cSldViewPr>
      <p:cViewPr varScale="1">
        <p:scale>
          <a:sx n="99" d="100"/>
          <a:sy n="99" d="100"/>
        </p:scale>
        <p:origin x="72" y="96"/>
      </p:cViewPr>
      <p:guideLst/>
    </p:cSldViewPr>
  </p:slideViewPr>
  <p:outlineViewPr>
    <p:cViewPr>
      <p:scale>
        <a:sx n="33" d="100"/>
        <a:sy n="33" d="100"/>
      </p:scale>
      <p:origin x="0" y="-163"/>
    </p:cViewPr>
  </p:outlineViewPr>
  <p:notesTextViewPr>
    <p:cViewPr>
      <p:scale>
        <a:sx n="100" d="100"/>
        <a:sy n="100" d="100"/>
      </p:scale>
      <p:origin x="0" y="0"/>
    </p:cViewPr>
  </p:notesTextViewPr>
  <p:sorterViewPr>
    <p:cViewPr varScale="1">
      <p:scale>
        <a:sx n="1" d="1"/>
        <a:sy n="1" d="1"/>
      </p:scale>
      <p:origin x="0" y="-1134"/>
    </p:cViewPr>
  </p:sorterViewPr>
  <p:notesViewPr>
    <p:cSldViewPr showGuides="1">
      <p:cViewPr varScale="1">
        <p:scale>
          <a:sx n="76" d="100"/>
          <a:sy n="76" d="100"/>
        </p:scale>
        <p:origin x="400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76A1327-0AC3-41A2-84AC-3AFF5758661B}" type="datetime8">
              <a:rPr lang="en-US" smtClean="0">
                <a:latin typeface="Segoe UI" pitchFamily="34" charset="0"/>
              </a:rPr>
              <a:t>5/31/2017 10:47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5A9E72A3-73C3-4EC0-976B-555052BC0BC2}" type="datetime8">
              <a:rPr lang="en-US" smtClean="0"/>
              <a:t>5/31/2017 10:47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06EF3E9-8989-41CF-8301-C50DFCD1A107}" type="datetime8">
              <a:rPr lang="en-US" smtClean="0"/>
              <a:t>5/31/2017 10:47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200" baseline="0" dirty="0">
                <a:solidFill>
                  <a:srgbClr val="FFFFFF"/>
                </a:solidFill>
                <a:latin typeface="Segoe UI"/>
              </a:rPr>
              <a:t>Dev: </a:t>
            </a:r>
          </a:p>
          <a:p>
            <a:pPr marL="285750" lvl="0" indent="-285750">
              <a:buFont typeface="Wingdings" pitchFamily="2" charset="2"/>
              <a:buChar char="§"/>
            </a:pPr>
            <a:r>
              <a:rPr lang="en-US" sz="1200" dirty="0">
                <a:solidFill>
                  <a:schemeClr val="tx1"/>
                </a:solidFill>
              </a:rPr>
              <a:t>Parallel environments for dev/test/staging/stress-testing applications and services</a:t>
            </a:r>
          </a:p>
          <a:p>
            <a:pPr marL="285750" lvl="0" indent="-285750">
              <a:buFont typeface="Wingdings" pitchFamily="2" charset="2"/>
              <a:buChar char="§"/>
            </a:pPr>
            <a:r>
              <a:rPr lang="en-US" sz="1200" dirty="0">
                <a:solidFill>
                  <a:schemeClr val="tx1"/>
                </a:solidFill>
              </a:rPr>
              <a:t>Application compatibility testing for SP or SQL Server upgrades</a:t>
            </a:r>
          </a:p>
          <a:p>
            <a:pPr marL="285750" lvl="0" indent="-285750">
              <a:buFont typeface="Wingdings" pitchFamily="2" charset="2"/>
              <a:buChar char="§"/>
            </a:pPr>
            <a:r>
              <a:rPr lang="en-US" sz="1200" dirty="0">
                <a:solidFill>
                  <a:schemeClr val="tx1"/>
                </a:solidFill>
              </a:rPr>
              <a:t>Load testing</a:t>
            </a:r>
          </a:p>
          <a:p>
            <a:pPr marL="285750" lvl="0" indent="-285750">
              <a:buFont typeface="Wingdings" pitchFamily="2" charset="2"/>
              <a:buChar char="§"/>
            </a:pPr>
            <a:r>
              <a:rPr lang="en-US" sz="1200" baseline="0" dirty="0">
                <a:solidFill>
                  <a:srgbClr val="FFFFFF"/>
                </a:solidFill>
                <a:latin typeface="Segoe UI"/>
              </a:rPr>
              <a:t>Spin up a VM with Virtual Studio (or your preferred dev tools) and code from your laptop while sitting in a coffee shop</a:t>
            </a:r>
          </a:p>
          <a:p>
            <a:pPr marL="0" marR="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200" baseline="0" dirty="0">
              <a:solidFill>
                <a:srgbClr val="FFFFFF"/>
              </a:solidFill>
              <a:latin typeface="Segoe UI"/>
            </a:endParaRPr>
          </a:p>
          <a:p>
            <a:pPr marL="0" marR="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200" baseline="0" dirty="0">
                <a:solidFill>
                  <a:srgbClr val="FFFFFF"/>
                </a:solidFill>
                <a:latin typeface="Segoe UI"/>
              </a:rPr>
              <a:t>Test: </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200" dirty="0">
                <a:solidFill>
                  <a:schemeClr val="tx1"/>
                </a:solidFill>
              </a:rPr>
              <a:t>Test new applications or functionality quickly without spending on “fixed cost” infrastructure</a:t>
            </a:r>
            <a:endParaRPr lang="en-US" sz="1200" baseline="0" dirty="0">
              <a:solidFill>
                <a:srgbClr val="FFFFFF"/>
              </a:solidFill>
              <a:latin typeface="Segoe UI"/>
            </a:endParaRPr>
          </a:p>
          <a:p>
            <a:pPr marL="285750" lvl="0" indent="-285750">
              <a:buFont typeface="Wingdings" pitchFamily="2" charset="2"/>
              <a:buChar char="§"/>
            </a:pPr>
            <a:r>
              <a:rPr lang="en-US" sz="1200" dirty="0">
                <a:solidFill>
                  <a:schemeClr val="tx1"/>
                </a:solidFill>
              </a:rPr>
              <a:t>Maintain parallel environments for dev/test/staging/live service</a:t>
            </a:r>
          </a:p>
          <a:p>
            <a:pPr marL="285750" lvl="0" indent="-285750">
              <a:buFont typeface="Wingdings" pitchFamily="2" charset="2"/>
              <a:buChar char="§"/>
            </a:pPr>
            <a:r>
              <a:rPr lang="en-US" sz="1200" dirty="0">
                <a:solidFill>
                  <a:schemeClr val="tx1"/>
                </a:solidFill>
              </a:rPr>
              <a:t>Application compatibility testing for SP or SQL Server upgrades</a:t>
            </a:r>
          </a:p>
          <a:p>
            <a:pPr marL="285750" lvl="0" indent="-285750">
              <a:buFont typeface="Wingdings" pitchFamily="2" charset="2"/>
              <a:buChar char="§"/>
            </a:pPr>
            <a:r>
              <a:rPr lang="en-US" sz="1200" dirty="0">
                <a:solidFill>
                  <a:schemeClr val="tx1"/>
                </a:solidFill>
              </a:rPr>
              <a:t>Load /</a:t>
            </a:r>
            <a:r>
              <a:rPr lang="en-US" sz="1200" baseline="0" dirty="0">
                <a:solidFill>
                  <a:schemeClr val="tx1"/>
                </a:solidFill>
              </a:rPr>
              <a:t> Stress testing – create many machines to simulate load on your service</a:t>
            </a:r>
          </a:p>
          <a:p>
            <a:pPr marL="285750" lvl="0" indent="-285750">
              <a:buFont typeface="Wingdings" pitchFamily="2" charset="2"/>
              <a:buChar char="§"/>
            </a:pPr>
            <a:r>
              <a:rPr lang="en-US" sz="1200" baseline="0" dirty="0">
                <a:solidFill>
                  <a:schemeClr val="tx1"/>
                </a:solidFill>
              </a:rPr>
              <a:t>Test your apps against multiple configurations – different numbers of cores, different amounts of memory</a:t>
            </a:r>
            <a:endParaRPr lang="en-US" sz="1200" dirty="0">
              <a:solidFill>
                <a:schemeClr val="tx1"/>
              </a:solidFill>
            </a:endParaRPr>
          </a:p>
          <a:p>
            <a:pPr marL="0" marR="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200" baseline="0" dirty="0">
              <a:solidFill>
                <a:srgbClr val="FFFFFF"/>
              </a:solidFill>
              <a:latin typeface="Segoe UI"/>
            </a:endParaRPr>
          </a:p>
          <a:p>
            <a:pPr marL="0" marR="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200" baseline="0" dirty="0">
                <a:solidFill>
                  <a:srgbClr val="FFFFFF"/>
                </a:solidFill>
                <a:latin typeface="Segoe UI"/>
              </a:rPr>
              <a:t>Research: Easy to share data across institutions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1200" baseline="0" dirty="0">
              <a:solidFill>
                <a:srgbClr val="FFFFFF"/>
              </a:solidFill>
              <a:latin typeface="Segoe UI"/>
            </a:endParaRPr>
          </a:p>
        </p:txBody>
      </p:sp>
    </p:spTree>
    <p:extLst>
      <p:ext uri="{BB962C8B-B14F-4D97-AF65-F5344CB8AC3E}">
        <p14:creationId xmlns:p14="http://schemas.microsoft.com/office/powerpoint/2010/main" val="2123872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sz="1200" baseline="0" dirty="0">
              <a:solidFill>
                <a:srgbClr val="FFFFFF"/>
              </a:solidFill>
              <a:latin typeface="Segoe UI"/>
            </a:endParaRPr>
          </a:p>
        </p:txBody>
      </p:sp>
    </p:spTree>
    <p:extLst>
      <p:ext uri="{BB962C8B-B14F-4D97-AF65-F5344CB8AC3E}">
        <p14:creationId xmlns:p14="http://schemas.microsoft.com/office/powerpoint/2010/main" val="1380588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aseline="0" dirty="0">
                <a:solidFill>
                  <a:srgbClr val="FFFFFF"/>
                </a:solidFill>
                <a:latin typeface="Segoe UI"/>
              </a:rPr>
              <a:t>Web apps are all the rage in education</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Allow for cross-platform use, ideal for BYOD and outside the classroom use</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Easy for schools to use and support – single installation point and upgrade</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1200" baseline="0" dirty="0">
              <a:solidFill>
                <a:srgbClr val="FFFFFF"/>
              </a:solidFill>
              <a:latin typeface="Segoe UI"/>
            </a:endParaRPr>
          </a:p>
        </p:txBody>
      </p:sp>
    </p:spTree>
    <p:extLst>
      <p:ext uri="{BB962C8B-B14F-4D97-AF65-F5344CB8AC3E}">
        <p14:creationId xmlns:p14="http://schemas.microsoft.com/office/powerpoint/2010/main" val="2187151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does modern security and identity matter?</a:t>
            </a:r>
          </a:p>
          <a:p>
            <a:pPr marL="171450" indent="-171450">
              <a:buFont typeface="Arial" panose="020B0604020202020204" pitchFamily="34" charset="0"/>
              <a:buChar char="•"/>
            </a:pPr>
            <a:r>
              <a:rPr lang="en-US" dirty="0"/>
              <a:t>ensures that the right people get access to the right resources at the right times for the right reasons.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required to ensure all users can access and utilize the devices, services and apps they need on-premises or in the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b="0" dirty="0">
                <a:solidFill>
                  <a:prstClr val="white"/>
                </a:solidFill>
                <a:latin typeface="Segoe UI" pitchFamily="34" charset="0"/>
                <a:ea typeface="Segoe UI" pitchFamily="34" charset="0"/>
                <a:cs typeface="Segoe UI" pitchFamily="34" charset="0"/>
              </a:rPr>
              <a:t>Control of identity proliferation: </a:t>
            </a:r>
            <a:r>
              <a:rPr lang="en-US" sz="1200" dirty="0">
                <a:solidFill>
                  <a:schemeClr val="tx2">
                    <a:lumMod val="50000"/>
                  </a:schemeClr>
                </a:solidFill>
              </a:rPr>
              <a:t>Centrally managed identity repository, federation, and provisioning model provides access to all apps</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MFA (Multi-Factor</a:t>
            </a:r>
            <a:r>
              <a:rPr lang="en-US" baseline="0" dirty="0"/>
              <a:t> Authentication) – Something you know, e.g. password. Something you have, e.g. phone. Something you are, e.g. biometrics. </a:t>
            </a:r>
            <a:r>
              <a:rPr lang="en-US" baseline="0" dirty="0">
                <a:effectLst/>
              </a:rPr>
              <a:t>R</a:t>
            </a:r>
            <a:r>
              <a:rPr lang="en-US" dirty="0">
                <a:effectLst/>
              </a:rPr>
              <a:t>equires the use of more than one verification method</a:t>
            </a:r>
            <a:endParaRPr lang="en-US" dirty="0"/>
          </a:p>
          <a:p>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157" dirty="0">
                <a:gradFill>
                  <a:gsLst>
                    <a:gs pos="100000">
                      <a:srgbClr val="5D5D5D"/>
                    </a:gs>
                    <a:gs pos="0">
                      <a:srgbClr val="5D5D5D"/>
                    </a:gs>
                  </a:gsLst>
                  <a:lin ang="5400000" scaled="0"/>
                </a:gradFill>
                <a:latin typeface="Segoe UI" panose="020B0502040204020203" pitchFamily="34" charset="0"/>
                <a:cs typeface="Segoe UI" panose="020B0502040204020203" pitchFamily="34" charset="0"/>
              </a:rPr>
              <a:t>Cheaper: All the economy of scale arguments apply</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MGXFY13</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C548596-DCD2-44CE-8A1F-876786E8DB10}" type="datetime1">
              <a:rPr lang="en-US" smtClean="0">
                <a:solidFill>
                  <a:prstClr val="black"/>
                </a:solidFill>
              </a:rPr>
              <a:pPr/>
              <a:t>5/31/2017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148741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dirty="0">
                <a:solidFill>
                  <a:schemeClr val="tx1">
                    <a:lumMod val="50000"/>
                  </a:schemeClr>
                </a:solidFill>
                <a:ea typeface="Calibri" panose="020F0502020204030204" pitchFamily="34" charset="0"/>
                <a:cs typeface="Segoe UI" panose="020B0502040204020203" pitchFamily="34" charset="0"/>
              </a:rPr>
              <a:t>Why</a:t>
            </a:r>
            <a:r>
              <a:rPr lang="en-US" sz="1400" b="1" baseline="0" dirty="0">
                <a:solidFill>
                  <a:schemeClr val="tx1">
                    <a:lumMod val="50000"/>
                  </a:schemeClr>
                </a:solidFill>
                <a:ea typeface="Calibri" panose="020F0502020204030204" pitchFamily="34" charset="0"/>
                <a:cs typeface="Segoe UI" panose="020B0502040204020203" pitchFamily="34" charset="0"/>
              </a:rPr>
              <a:t> don’t customers want to self host?</a:t>
            </a:r>
          </a:p>
          <a:p>
            <a:pPr marL="171450" indent="-171450">
              <a:buFont typeface="Arial" panose="020B0604020202020204" pitchFamily="34" charset="0"/>
              <a:buChar char="•"/>
            </a:pPr>
            <a:r>
              <a:rPr lang="en-US" dirty="0"/>
              <a:t>Cost</a:t>
            </a:r>
            <a:endParaRPr lang="en-US" baseline="0" dirty="0"/>
          </a:p>
          <a:p>
            <a:pPr marL="628650" lvl="1" indent="-171450">
              <a:buFont typeface="Arial" panose="020B0604020202020204" pitchFamily="34" charset="0"/>
              <a:buChar char="•"/>
            </a:pPr>
            <a:r>
              <a:rPr lang="en-US" dirty="0"/>
              <a:t>SaaS solutions can be  expensive</a:t>
            </a:r>
          </a:p>
          <a:p>
            <a:pPr marL="171450" indent="-171450">
              <a:buFont typeface="Arial" panose="020B0604020202020204" pitchFamily="34" charset="0"/>
              <a:buChar char="•"/>
            </a:pPr>
            <a:r>
              <a:rPr lang="en-US" dirty="0"/>
              <a:t>Data Governance</a:t>
            </a:r>
          </a:p>
          <a:p>
            <a:pPr marL="628650" lvl="1" indent="-171450">
              <a:buFont typeface="Arial" panose="020B0604020202020204" pitchFamily="34" charset="0"/>
              <a:buChar char="•"/>
            </a:pPr>
            <a:r>
              <a:rPr lang="en-US" dirty="0"/>
              <a:t>ISVs charge more for local hosting</a:t>
            </a:r>
          </a:p>
          <a:p>
            <a:pPr marL="171450" lvl="0" indent="-171450">
              <a:buFont typeface="Arial" panose="020B0604020202020204" pitchFamily="34" charset="0"/>
              <a:buChar char="•"/>
            </a:pPr>
            <a:r>
              <a:rPr lang="en-US" dirty="0"/>
              <a:t>Customizability &amp; Modularity</a:t>
            </a:r>
          </a:p>
          <a:p>
            <a:pPr marL="628650" lvl="1" indent="-171450">
              <a:buFont typeface="Arial" panose="020B0604020202020204" pitchFamily="34" charset="0"/>
              <a:buChar char="•"/>
            </a:pPr>
            <a:r>
              <a:rPr lang="en-US" dirty="0"/>
              <a:t>Easy integration with LOB apps</a:t>
            </a:r>
          </a:p>
          <a:p>
            <a:pPr marL="628650" lvl="1" indent="-171450">
              <a:buFont typeface="Arial" panose="020B0604020202020204" pitchFamily="34" charset="0"/>
              <a:buChar char="•"/>
            </a:pPr>
            <a:r>
              <a:rPr lang="en-US" dirty="0"/>
              <a:t>Evolve platform as use cases mature </a:t>
            </a:r>
          </a:p>
          <a:p>
            <a:pPr marL="171450" lvl="0" indent="-171450">
              <a:buFont typeface="Arial" panose="020B0604020202020204" pitchFamily="34" charset="0"/>
              <a:buChar char="•"/>
            </a:pPr>
            <a:r>
              <a:rPr lang="en-US" dirty="0"/>
              <a:t>Agility </a:t>
            </a:r>
          </a:p>
          <a:p>
            <a:pPr marL="628650" lvl="1" indent="-171450">
              <a:buFont typeface="Arial" panose="020B0604020202020204" pitchFamily="34" charset="0"/>
              <a:buChar char="•"/>
            </a:pPr>
            <a:r>
              <a:rPr lang="en-US" dirty="0"/>
              <a:t>Pilot and scale without relying on a partner</a:t>
            </a:r>
          </a:p>
          <a:p>
            <a:pPr marL="628650" lvl="1" indent="-171450">
              <a:buFont typeface="Arial" panose="020B0604020202020204" pitchFamily="34" charset="0"/>
              <a:buChar char="•"/>
            </a:pPr>
            <a:r>
              <a:rPr lang="en-US" dirty="0"/>
              <a:t>Often have 80% skills in-house</a:t>
            </a:r>
            <a:endParaRPr lang="en-US" sz="1400" b="1" dirty="0">
              <a:solidFill>
                <a:schemeClr val="tx1">
                  <a:lumMod val="50000"/>
                </a:schemeClr>
              </a:solidFill>
              <a:ea typeface="Calibri" panose="020F0502020204030204" pitchFamily="34" charset="0"/>
              <a:cs typeface="Segoe UI" panose="020B0502040204020203" pitchFamily="34" charset="0"/>
            </a:endParaRPr>
          </a:p>
          <a:p>
            <a:pPr lvl="0"/>
            <a:endParaRPr lang="en-US" sz="1400" b="1" dirty="0">
              <a:solidFill>
                <a:schemeClr val="tx1">
                  <a:lumMod val="50000"/>
                </a:schemeClr>
              </a:solidFill>
              <a:ea typeface="Calibri" panose="020F0502020204030204" pitchFamily="34" charset="0"/>
              <a:cs typeface="Segoe UI" panose="020B0502040204020203" pitchFamily="34" charset="0"/>
            </a:endParaRPr>
          </a:p>
          <a:p>
            <a:pPr lvl="0"/>
            <a:r>
              <a:rPr lang="en-US" sz="1400" b="1" dirty="0">
                <a:solidFill>
                  <a:schemeClr val="tx1">
                    <a:lumMod val="50000"/>
                  </a:schemeClr>
                </a:solidFill>
                <a:ea typeface="Calibri" panose="020F0502020204030204" pitchFamily="34" charset="0"/>
                <a:cs typeface="Segoe UI" panose="020B0502040204020203" pitchFamily="34" charset="0"/>
              </a:rPr>
              <a:t>Sales:</a:t>
            </a:r>
          </a:p>
          <a:p>
            <a:pPr marL="171450" indent="-171450">
              <a:buFont typeface="Arial" panose="020B0604020202020204" pitchFamily="34" charset="0"/>
              <a:buChar char="•"/>
            </a:pPr>
            <a:r>
              <a:rPr lang="en-US" sz="1200" dirty="0"/>
              <a:t>First evaluate the customer’s current system – focus on the opportunity to enhance the existing system with Office 365/Azure workloads rather than replace it outright</a:t>
            </a:r>
          </a:p>
          <a:p>
            <a:pPr marL="171450" lvl="0" indent="-171450">
              <a:buFont typeface="Arial" panose="020B0604020202020204" pitchFamily="34" charset="0"/>
              <a:buChar char="•"/>
            </a:pPr>
            <a:r>
              <a:rPr lang="en-US" sz="1200" dirty="0"/>
              <a:t>Migration of SharePoint on-prem is low-hanging fruit as hosting costs can be eliminated with migration to SharePoint Online or reduced through Azure VMs</a:t>
            </a:r>
          </a:p>
          <a:p>
            <a:pPr marL="171450" lvl="0" indent="-171450">
              <a:buFont typeface="Arial" panose="020B0604020202020204" pitchFamily="34" charset="0"/>
              <a:buChar char="•"/>
            </a:pPr>
            <a:r>
              <a:rPr lang="en-US" sz="1200" dirty="0"/>
              <a:t>SharePoint isn’t an out-of-the-box e-Learning solution and shouldn’t be positioned as such. HOWEVER, it can be customized to approximate e-learning functionality</a:t>
            </a:r>
          </a:p>
          <a:p>
            <a:pPr marL="171450" lvl="0" indent="-171450">
              <a:buFont typeface="Arial" panose="020B0604020202020204" pitchFamily="34" charset="0"/>
              <a:buChar char="•"/>
            </a:pPr>
            <a:r>
              <a:rPr lang="en-US" sz="1200" dirty="0"/>
              <a:t>SharePoint can gain customizations through the SharePoint App model</a:t>
            </a:r>
          </a:p>
          <a:p>
            <a:pPr marL="171450" lvl="0" indent="-171450">
              <a:buFont typeface="Arial" panose="020B0604020202020204" pitchFamily="34" charset="0"/>
              <a:buChar char="•"/>
            </a:pPr>
            <a:r>
              <a:rPr lang="en-US" sz="1200" dirty="0"/>
              <a:t>SharePoint customizations can eliminate hosting costs, but long-term are subject to the limitations of the platform. Be sure to position the tradeoffs for customers in any engagement.</a:t>
            </a:r>
          </a:p>
          <a:p>
            <a:pPr marL="171450" lvl="0" indent="-171450">
              <a:spcBef>
                <a:spcPts val="600"/>
              </a:spcBef>
              <a:buFont typeface="Arial" panose="020B0604020202020204" pitchFamily="34" charset="0"/>
              <a:buChar char="•"/>
            </a:pPr>
            <a:r>
              <a:rPr lang="en-US" sz="1200" dirty="0"/>
              <a:t>Use Azure Media Services, Azure Machine Learning, Power BI, Office Mix, OneNote Classroom /Faculty Notebook Creator and Sway as a complements to legacy e-learning systems – even when hosted on-prem</a:t>
            </a:r>
          </a:p>
          <a:p>
            <a:pPr marL="171450" lvl="0" indent="-171450">
              <a:spcBef>
                <a:spcPts val="600"/>
              </a:spcBef>
              <a:buFont typeface="Arial" panose="020B0604020202020204" pitchFamily="34" charset="0"/>
              <a:buChar char="•"/>
            </a:pPr>
            <a:r>
              <a:rPr lang="en-US" sz="1200" dirty="0"/>
              <a:t>E-Learning vendors (both proprietary and open source) can integrate their environments with Office 365 workloads. These workloads include: Identity (via Azure Active Directory) and File-Storage (via OneDrive for Business APIs)</a:t>
            </a:r>
            <a:endParaRPr lang="en-US" sz="1200" dirty="0">
              <a:solidFill>
                <a:srgbClr val="505050"/>
              </a:solidFill>
              <a:ea typeface="Calibri" panose="020F0502020204030204" pitchFamily="34" charset="0"/>
              <a:cs typeface="Segoe UI" panose="020B0502040204020203" pitchFamily="34" charset="0"/>
            </a:endParaRPr>
          </a:p>
          <a:p>
            <a:pPr marL="171450" indent="-171450">
              <a:spcBef>
                <a:spcPts val="600"/>
              </a:spcBef>
              <a:buFont typeface="Arial" panose="020B0604020202020204" pitchFamily="34" charset="0"/>
              <a:buChar char="•"/>
            </a:pPr>
            <a:r>
              <a:rPr lang="en-US" sz="1200" dirty="0">
                <a:solidFill>
                  <a:srgbClr val="505050"/>
                </a:solidFill>
                <a:ea typeface="Calibri" panose="020F0502020204030204" pitchFamily="34" charset="0"/>
                <a:cs typeface="Segoe UI" panose="020B0502040204020203" pitchFamily="34" charset="0"/>
              </a:rPr>
              <a:t>When selling open-source e-Learning, partner with official </a:t>
            </a:r>
            <a:r>
              <a:rPr lang="en-US" sz="1400" dirty="0">
                <a:solidFill>
                  <a:srgbClr val="505050"/>
                </a:solidFill>
                <a:ea typeface="Calibri" panose="020F0502020204030204" pitchFamily="34" charset="0"/>
                <a:cs typeface="Segoe UI" panose="020B0502040204020203" pitchFamily="34" charset="0"/>
              </a:rPr>
              <a:t>partner</a:t>
            </a:r>
            <a:r>
              <a:rPr lang="en-US" sz="1200" dirty="0">
                <a:solidFill>
                  <a:srgbClr val="505050"/>
                </a:solidFill>
                <a:ea typeface="Calibri" panose="020F0502020204030204" pitchFamily="34" charset="0"/>
                <a:cs typeface="Segoe UI" panose="020B0502040204020203" pitchFamily="34" charset="0"/>
              </a:rPr>
              <a:t> where possible</a:t>
            </a:r>
          </a:p>
          <a:p>
            <a:pPr marL="171450" indent="-171450">
              <a:spcBef>
                <a:spcPts val="600"/>
              </a:spcBef>
              <a:buFont typeface="Arial" panose="020B0604020202020204" pitchFamily="34" charset="0"/>
              <a:buChar char="•"/>
            </a:pPr>
            <a:endParaRPr lang="en-US" sz="1200" dirty="0">
              <a:solidFill>
                <a:srgbClr val="505050"/>
              </a:solidFill>
              <a:ea typeface="Calibri" panose="020F0502020204030204" pitchFamily="34" charset="0"/>
              <a:cs typeface="Segoe UI" panose="020B0502040204020203" pitchFamily="34" charset="0"/>
            </a:endParaRPr>
          </a:p>
          <a:p>
            <a:pPr marL="171450" indent="-171450">
              <a:spcBef>
                <a:spcPts val="600"/>
              </a:spcBef>
              <a:buFont typeface="Arial" panose="020B0604020202020204" pitchFamily="34" charset="0"/>
              <a:buChar char="•"/>
            </a:pPr>
            <a:endParaRPr lang="en-US" sz="1200" dirty="0">
              <a:solidFill>
                <a:srgbClr val="505050"/>
              </a:solidFill>
              <a:ea typeface="Calibri" panose="020F0502020204030204" pitchFamily="34" charset="0"/>
              <a:cs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fld id="{747EFD4D-8965-4742-A3EF-929E6CFADF61}"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497849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5/31/2017 11:14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Footer Placeholder 5"/>
          <p:cNvSpPr>
            <a:spLocks noGrp="1"/>
          </p:cNvSpPr>
          <p:nvPr>
            <p:ph type="ftr" sz="quarter" idx="13"/>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10497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dirty="0"/>
              <a:t>Goal of slide: Reiterate that Microsoft is working against a holistic vision for its products &amp; solutions that integrate well together. Close with call to adopt Office 365 Education, Windows 10 and Azure.</a:t>
            </a:r>
          </a:p>
          <a:p>
            <a:pPr>
              <a:defRPr/>
            </a:pPr>
            <a:endParaRPr lang="en-US" b="1" dirty="0"/>
          </a:p>
          <a:p>
            <a:pPr>
              <a:defRPr/>
            </a:pPr>
            <a:r>
              <a:rPr lang="en-US" dirty="0"/>
              <a:t>Across all of our products and services Microsoft </a:t>
            </a:r>
            <a:r>
              <a:rPr lang="en-US" sz="1200" b="0" i="0" kern="1200" dirty="0">
                <a:solidFill>
                  <a:schemeClr val="tx1"/>
                </a:solidFill>
                <a:effectLst/>
                <a:latin typeface="+mn-lt"/>
                <a:ea typeface="+mn-ea"/>
                <a:cs typeface="+mn-cs"/>
              </a:rPr>
              <a:t>is </a:t>
            </a:r>
            <a:r>
              <a:rPr lang="en-US" dirty="0"/>
              <a:t>tying things together </a:t>
            </a:r>
            <a:r>
              <a:rPr lang="en-US" sz="1200" b="0" i="0" kern="1200" dirty="0">
                <a:solidFill>
                  <a:schemeClr val="tx1"/>
                </a:solidFill>
                <a:effectLst/>
                <a:latin typeface="+mn-lt"/>
                <a:ea typeface="+mn-ea"/>
                <a:cs typeface="+mn-cs"/>
              </a:rPr>
              <a:t>in a </a:t>
            </a:r>
            <a:r>
              <a:rPr lang="en-US" dirty="0"/>
              <a:t>scalable well that provides immersive education experiences built on top of a cloud productivity platform delivered on a modern O/S</a:t>
            </a:r>
            <a:r>
              <a:rPr lang="en-US" sz="1200" b="0" i="0" kern="1200" dirty="0">
                <a:solidFill>
                  <a:schemeClr val="tx1"/>
                </a:solidFill>
                <a:effectLst/>
                <a:latin typeface="+mn-lt"/>
                <a:ea typeface="+mn-ea"/>
                <a:cs typeface="+mn-cs"/>
              </a:rPr>
              <a:t>, </a:t>
            </a:r>
            <a:r>
              <a:rPr lang="en-US" dirty="0"/>
              <a:t>supported by </a:t>
            </a:r>
            <a:r>
              <a:rPr lang="en-US" sz="1200" b="0" i="0" kern="1200" dirty="0">
                <a:solidFill>
                  <a:schemeClr val="tx1"/>
                </a:solidFill>
                <a:effectLst/>
                <a:latin typeface="+mn-lt"/>
                <a:ea typeface="+mn-ea"/>
                <a:cs typeface="+mn-cs"/>
              </a:rPr>
              <a:t>the </a:t>
            </a:r>
            <a:r>
              <a:rPr lang="en-US" dirty="0"/>
              <a:t>power of cloud technology </a:t>
            </a:r>
            <a:r>
              <a:rPr lang="en-US" sz="1200" b="0" i="0" kern="1200" dirty="0">
                <a:solidFill>
                  <a:schemeClr val="tx1"/>
                </a:solidFill>
                <a:effectLst/>
                <a:latin typeface="+mn-lt"/>
                <a:ea typeface="+mn-ea"/>
                <a:cs typeface="+mn-cs"/>
              </a:rPr>
              <a:t>that can also </a:t>
            </a:r>
            <a:r>
              <a:rPr lang="en-US" dirty="0"/>
              <a:t>be run on-premises</a:t>
            </a:r>
            <a:r>
              <a:rPr lang="en-US" sz="1200" b="0" i="0" kern="1200" dirty="0">
                <a:solidFill>
                  <a:schemeClr val="tx1"/>
                </a:solidFill>
                <a:effectLst/>
                <a:latin typeface="+mn-lt"/>
                <a:ea typeface="+mn-ea"/>
                <a:cs typeface="+mn-cs"/>
              </a:rPr>
              <a:t>.</a:t>
            </a:r>
            <a:endParaRPr lang="en-US" dirty="0"/>
          </a:p>
          <a:p>
            <a:pPr>
              <a:defRPr/>
            </a:pPr>
            <a:endParaRPr lang="en-US" dirty="0"/>
          </a:p>
          <a:p>
            <a:pPr>
              <a:defRPr/>
            </a:pPr>
            <a:r>
              <a:rPr lang="en-US" dirty="0"/>
              <a:t>Today there’s no better way </a:t>
            </a:r>
            <a:r>
              <a:rPr lang="en-US" sz="1200" b="0" i="0" kern="1200" dirty="0">
                <a:solidFill>
                  <a:schemeClr val="tx1"/>
                </a:solidFill>
                <a:effectLst/>
                <a:latin typeface="+mn-lt"/>
                <a:ea typeface="+mn-ea"/>
                <a:cs typeface="+mn-cs"/>
              </a:rPr>
              <a:t>  to </a:t>
            </a:r>
            <a:r>
              <a:rPr lang="en-US" dirty="0"/>
              <a:t>get started than </a:t>
            </a:r>
            <a:r>
              <a:rPr lang="en-US" sz="1200" b="0" i="0" kern="1200" dirty="0">
                <a:solidFill>
                  <a:schemeClr val="tx1"/>
                </a:solidFill>
                <a:effectLst/>
                <a:latin typeface="+mn-lt"/>
                <a:ea typeface="+mn-ea"/>
                <a:cs typeface="+mn-cs"/>
              </a:rPr>
              <a:t>to</a:t>
            </a:r>
            <a:r>
              <a:rPr lang="en-US" dirty="0"/>
              <a:t>:</a:t>
            </a:r>
          </a:p>
          <a:p>
            <a:pPr marL="171450" indent="-171450">
              <a:buFont typeface="Arial" panose="020B0604020202020204" pitchFamily="34" charset="0"/>
              <a:buChar char="•"/>
              <a:defRPr/>
            </a:pPr>
            <a:r>
              <a:rPr lang="en-US" dirty="0"/>
              <a:t>Try out an app experience like OneNote Class Notebooks or Sway</a:t>
            </a:r>
          </a:p>
          <a:p>
            <a:pPr marL="171450" indent="-171450">
              <a:buFont typeface="Arial" panose="020B0604020202020204" pitchFamily="34" charset="0"/>
              <a:buChar char="•"/>
              <a:defRPr/>
            </a:pPr>
            <a:r>
              <a:rPr lang="en-US" dirty="0"/>
              <a:t>Signup for Office 365 Education</a:t>
            </a:r>
          </a:p>
          <a:p>
            <a:pPr marL="171450" indent="-171450">
              <a:buFont typeface="Arial" panose="020B0604020202020204" pitchFamily="34" charset="0"/>
              <a:buChar char="•"/>
              <a:defRPr/>
            </a:pPr>
            <a:r>
              <a:rPr lang="en-US" dirty="0"/>
              <a:t>Upgrade</a:t>
            </a:r>
            <a:r>
              <a:rPr lang="en-US" sz="1200" b="0" i="0" kern="1200" dirty="0">
                <a:solidFill>
                  <a:schemeClr val="tx1"/>
                </a:solidFill>
                <a:effectLst/>
                <a:latin typeface="+mn-lt"/>
                <a:ea typeface="+mn-ea"/>
                <a:cs typeface="+mn-cs"/>
              </a:rPr>
              <a:t> to </a:t>
            </a:r>
            <a:r>
              <a:rPr lang="en-US" dirty="0"/>
              <a:t>Windows 10</a:t>
            </a:r>
          </a:p>
          <a:p>
            <a:pPr marL="171450" indent="-171450">
              <a:buFont typeface="Arial" panose="020B0604020202020204" pitchFamily="34" charset="0"/>
              <a:buChar char="•"/>
              <a:defRPr/>
            </a:pPr>
            <a:r>
              <a:rPr lang="en-US" dirty="0"/>
              <a:t>Trial Azure</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20DA327-BBE9-4628-BFBA-3BB1DE7E01D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19558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IGN Pitch IaaS and Azure Certified VMs; discuss save money / increase profits</a:t>
            </a:r>
          </a:p>
          <a:p>
            <a:r>
              <a:rPr lang="en-US" sz="1400" dirty="0"/>
              <a:t>Different types of partners benefit from Azure in different ways</a:t>
            </a:r>
          </a:p>
          <a:p>
            <a:pPr lvl="0"/>
            <a:r>
              <a:rPr lang="en-US" dirty="0">
                <a:solidFill>
                  <a:schemeClr val="tx1"/>
                </a:solidFill>
              </a:rPr>
              <a:t>Azure in EA</a:t>
            </a:r>
          </a:p>
          <a:p>
            <a:pPr lvl="1"/>
            <a:r>
              <a:rPr lang="en-US" dirty="0">
                <a:solidFill>
                  <a:schemeClr val="tx1"/>
                </a:solidFill>
              </a:rPr>
              <a:t>AER may sell any SKU on the pricelist</a:t>
            </a:r>
          </a:p>
          <a:p>
            <a:pPr lvl="1"/>
            <a:r>
              <a:rPr lang="en-US" dirty="0">
                <a:solidFill>
                  <a:schemeClr val="tx1"/>
                </a:solidFill>
              </a:rPr>
              <a:t>Discount: roughly 10-12% minus AER cut</a:t>
            </a:r>
          </a:p>
          <a:p>
            <a:pPr lvl="1"/>
            <a:r>
              <a:rPr lang="en-US" dirty="0">
                <a:solidFill>
                  <a:schemeClr val="tx1"/>
                </a:solidFill>
              </a:rPr>
              <a:t>6, 12 month Commit discounts available (reflected on the price list as separate SKUs)</a:t>
            </a:r>
          </a:p>
          <a:p>
            <a:endParaRPr lang="en-US" sz="1400" dirty="0"/>
          </a:p>
        </p:txBody>
      </p:sp>
      <p:sp>
        <p:nvSpPr>
          <p:cNvPr id="4" name="Slide Number Placeholder 3"/>
          <p:cNvSpPr>
            <a:spLocks noGrp="1"/>
          </p:cNvSpPr>
          <p:nvPr>
            <p:ph type="sldNum" sz="quarter" idx="10"/>
          </p:nvPr>
        </p:nvSpPr>
        <p:spPr/>
        <p:txBody>
          <a:bodyPr/>
          <a:lstStyle/>
          <a:p>
            <a:fld id="{05977271-ECE5-4812-A79D-0C8F6032CADD}"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39507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A6658603-66F5-4A92-AAFB-6567410CF179}" type="datetime8">
              <a:rPr lang="en-US" smtClean="0">
                <a:solidFill>
                  <a:prstClr val="black"/>
                </a:solidFill>
              </a:rPr>
              <a:t>5/31/2017 10:47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21</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295923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 a pillar in the collection of the Microsoft Intelligent cloud.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5/31/2017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33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is big, and getting bigger. Fear of cloud is no longer justified. Azure is good enough for more than half of the Fortune 500, including financial companies, and it's good enough for your school.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765" dirty="0">
              <a:gradFill>
                <a:gsLst>
                  <a:gs pos="0">
                    <a:schemeClr val="tx1"/>
                  </a:gs>
                  <a:gs pos="100000">
                    <a:schemeClr val="tx1"/>
                  </a:gs>
                </a:gsLst>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765" dirty="0">
                <a:gradFill>
                  <a:gsLst>
                    <a:gs pos="0">
                      <a:schemeClr val="tx1"/>
                    </a:gs>
                    <a:gs pos="100000">
                      <a:schemeClr val="tx1"/>
                    </a:gs>
                  </a:gsLst>
                </a:gradFill>
              </a:rPr>
              <a:t>Over </a:t>
            </a:r>
            <a:r>
              <a:rPr lang="en-US" sz="1961" dirty="0">
                <a:gradFill>
                  <a:gsLst>
                    <a:gs pos="0">
                      <a:srgbClr val="00B0F0"/>
                    </a:gs>
                    <a:gs pos="100000">
                      <a:srgbClr val="00B0F0"/>
                    </a:gs>
                  </a:gsLst>
                </a:gradFill>
              </a:rPr>
              <a:t>1 billion </a:t>
            </a:r>
            <a:r>
              <a:rPr lang="en-US" sz="1765" dirty="0">
                <a:gradFill>
                  <a:gsLst>
                    <a:gs pos="0">
                      <a:schemeClr val="tx1"/>
                    </a:gs>
                    <a:gs pos="100000">
                      <a:schemeClr val="tx1"/>
                    </a:gs>
                  </a:gsLst>
                </a:gradFill>
              </a:rPr>
              <a:t>customers</a:t>
            </a:r>
            <a:r>
              <a:rPr lang="en-US" sz="2353" dirty="0">
                <a:gradFill>
                  <a:gsLst>
                    <a:gs pos="0">
                      <a:schemeClr val="tx1"/>
                    </a:gs>
                    <a:gs pos="100000">
                      <a:schemeClr val="tx1"/>
                    </a:gs>
                  </a:gsLst>
                </a:gradFill>
              </a:rPr>
              <a:t>, </a:t>
            </a:r>
            <a:r>
              <a:rPr lang="en-US" sz="1961" dirty="0">
                <a:gradFill>
                  <a:gsLst>
                    <a:gs pos="0">
                      <a:srgbClr val="00B0F0"/>
                    </a:gs>
                    <a:gs pos="100000">
                      <a:srgbClr val="00B0F0"/>
                    </a:gs>
                  </a:gsLst>
                </a:gradFill>
              </a:rPr>
              <a:t>20 million </a:t>
            </a:r>
            <a:r>
              <a:rPr lang="en-US" sz="1765" dirty="0">
                <a:gradFill>
                  <a:gsLst>
                    <a:gs pos="0">
                      <a:schemeClr val="tx1"/>
                    </a:gs>
                    <a:gs pos="100000">
                      <a:schemeClr val="tx1"/>
                    </a:gs>
                  </a:gsLst>
                </a:gradFill>
              </a:rPr>
              <a:t>businesses</a:t>
            </a:r>
            <a:r>
              <a:rPr lang="en-US" sz="1765" dirty="0">
                <a:solidFill>
                  <a:schemeClr val="tx1"/>
                </a:solidFill>
              </a:rPr>
              <a:t>,</a:t>
            </a:r>
            <a:r>
              <a:rPr lang="en-US" sz="1765" baseline="0" dirty="0">
                <a:solidFill>
                  <a:schemeClr val="tx1"/>
                </a:solidFill>
              </a:rPr>
              <a:t> </a:t>
            </a:r>
            <a:r>
              <a:rPr lang="en-US" sz="1961" dirty="0">
                <a:gradFill>
                  <a:gsLst>
                    <a:gs pos="0">
                      <a:srgbClr val="00B0F0"/>
                    </a:gs>
                    <a:gs pos="100000">
                      <a:srgbClr val="00B0F0"/>
                    </a:gs>
                  </a:gsLst>
                </a:gradFill>
              </a:rPr>
              <a:t>76</a:t>
            </a:r>
            <a:r>
              <a:rPr lang="en-US" sz="1568" dirty="0"/>
              <a:t> </a:t>
            </a:r>
            <a:r>
              <a:rPr lang="en-US" sz="1765" dirty="0">
                <a:gradFill>
                  <a:gsLst>
                    <a:gs pos="0">
                      <a:schemeClr val="tx1"/>
                    </a:gs>
                    <a:gs pos="100000">
                      <a:schemeClr val="tx1"/>
                    </a:gs>
                  </a:gsLst>
                </a:gradFill>
              </a:rPr>
              <a:t>markets worldwide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961" dirty="0">
                <a:gradFill>
                  <a:gsLst>
                    <a:gs pos="0">
                      <a:srgbClr val="00B0F0"/>
                    </a:gs>
                    <a:gs pos="100000">
                      <a:srgbClr val="00B0F0"/>
                    </a:gs>
                  </a:gsLst>
                </a:gradFill>
              </a:rPr>
              <a:t>280 years </a:t>
            </a:r>
            <a:r>
              <a:rPr lang="en-US" sz="1765" dirty="0">
                <a:gradFill>
                  <a:gsLst>
                    <a:gs pos="0">
                      <a:schemeClr val="tx1"/>
                    </a:gs>
                    <a:gs pos="100000">
                      <a:schemeClr val="tx1"/>
                    </a:gs>
                  </a:gsLst>
                  <a:lin ang="5400000" scaled="0"/>
                </a:gradFill>
              </a:rPr>
              <a:t>of combined industry experience in infrastructure, security, product dev, and global ops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765" dirty="0">
              <a:gradFill>
                <a:gsLst>
                  <a:gs pos="0">
                    <a:schemeClr val="tx1"/>
                  </a:gs>
                  <a:gs pos="10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2431566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Once they stood in the data center, that’s when it hit them.  Once Vincent Capezuto, CTO for Aireon, stood in the data center and saw the massive size of an Azure data center, he understood the massive scale opportunity, one that he wanted to leverage.  His next question was even more telling: “How many of these data centers do you have?” </a:t>
            </a:r>
          </a:p>
          <a:p>
            <a:pPr lvl="0"/>
            <a:endParaRPr lang="en-US" sz="1200" b="1" kern="1200" dirty="0">
              <a:solidFill>
                <a:schemeClr val="tx1"/>
              </a:solidFill>
              <a:effectLst/>
              <a:latin typeface="Segoe UI Light" pitchFamily="34" charset="0"/>
              <a:ea typeface="ＭＳ Ｐゴシック" charset="0"/>
              <a:cs typeface="ＭＳ Ｐゴシック" charset="0"/>
            </a:endParaRP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ＭＳ Ｐゴシック" charset="0"/>
                <a:cs typeface="ＭＳ Ｐゴシック" charset="0"/>
              </a:rPr>
              <a:t>This is SUCH a big investment – it’s a game for only very few.  It’s not new for us – we have been doing this for our own services and our consumer/web properties for 20+ years. We continue to innovate, with high efficiency solutions, and at this scale it enables us to reduce our operating cost and reduce the cost of our services. </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ＭＳ Ｐゴシック" charset="0"/>
              <a:cs typeface="ＭＳ Ｐゴシック" charset="0"/>
            </a:endParaRP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ＭＳ Ｐゴシック" charset="0"/>
                <a:cs typeface="ＭＳ Ｐゴシック" charset="0"/>
              </a:rPr>
              <a:t>We will be in the major places, but not everywhere – we have Azure Stack/Hosters for that.</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ＭＳ Ｐゴシック" charset="0"/>
              <a:cs typeface="ＭＳ Ｐゴシック" charset="0"/>
            </a:endParaRPr>
          </a:p>
          <a:p>
            <a:pPr lvl="0"/>
            <a:r>
              <a:rPr lang="en-US" sz="1200" dirty="0"/>
              <a:t>Data centers are now distributed all around the world and more are being planned and built.</a:t>
            </a:r>
            <a:r>
              <a:rPr lang="en-US" sz="1200" baseline="0" dirty="0"/>
              <a:t>  </a:t>
            </a:r>
            <a:r>
              <a:rPr lang="en-US" sz="1200" dirty="0"/>
              <a:t>Geo-redundancy for critical</a:t>
            </a:r>
            <a:r>
              <a:rPr lang="en-US" sz="1200" baseline="0" dirty="0"/>
              <a:t> data and disaster recovery is available.</a:t>
            </a:r>
            <a:endParaRPr lang="en-US" sz="1200" dirty="0"/>
          </a:p>
          <a:p>
            <a:r>
              <a:rPr lang="en-US" sz="1200" dirty="0"/>
              <a:t>Current datacenter locations:</a:t>
            </a:r>
          </a:p>
          <a:p>
            <a:r>
              <a:rPr lang="en-US" sz="1200" dirty="0"/>
              <a:t>	US East, East 2		Virginia </a:t>
            </a:r>
          </a:p>
          <a:p>
            <a:r>
              <a:rPr lang="en-US" sz="1200" dirty="0"/>
              <a:t>	US West		California </a:t>
            </a:r>
          </a:p>
          <a:p>
            <a:r>
              <a:rPr lang="en-US" sz="1200" dirty="0"/>
              <a:t>	US North Central	Illinois </a:t>
            </a:r>
          </a:p>
          <a:p>
            <a:r>
              <a:rPr lang="en-US" sz="1200" dirty="0"/>
              <a:t>	US South Central	Texas </a:t>
            </a:r>
          </a:p>
          <a:p>
            <a:r>
              <a:rPr lang="en-US" sz="1200" dirty="0"/>
              <a:t>	US Central		Iowa</a:t>
            </a:r>
          </a:p>
          <a:p>
            <a:r>
              <a:rPr lang="en-US" sz="1200" dirty="0"/>
              <a:t>	Europe North		Ireland </a:t>
            </a:r>
          </a:p>
          <a:p>
            <a:r>
              <a:rPr lang="en-US" sz="1200" dirty="0"/>
              <a:t>	Europe West		Netherlands </a:t>
            </a:r>
          </a:p>
          <a:p>
            <a:r>
              <a:rPr lang="en-US" sz="1200" dirty="0"/>
              <a:t>	Asia Pacific Southeast	Singapore </a:t>
            </a:r>
          </a:p>
          <a:p>
            <a:r>
              <a:rPr lang="en-US" sz="1200" dirty="0"/>
              <a:t>	Asia Pacific East	Hong Kong </a:t>
            </a:r>
          </a:p>
          <a:p>
            <a:r>
              <a:rPr lang="en-US" sz="1200" dirty="0"/>
              <a:t>	Japan East		Saitama Prefecture </a:t>
            </a:r>
          </a:p>
          <a:p>
            <a:r>
              <a:rPr lang="en-US" sz="1200" dirty="0"/>
              <a:t>	Japan West		Osaka Prefecture </a:t>
            </a:r>
          </a:p>
          <a:p>
            <a:r>
              <a:rPr lang="en-US" sz="1200" dirty="0"/>
              <a:t>	Brazil South		Sao Paulo State</a:t>
            </a:r>
          </a:p>
          <a:p>
            <a:r>
              <a:rPr lang="en-US" sz="1200" dirty="0"/>
              <a:t>	*Plans for 2 new regions in Australia have been publicly announced</a:t>
            </a:r>
            <a:r>
              <a:rPr lang="en-US" sz="1200" baseline="0" dirty="0"/>
              <a:t> for ‘14</a:t>
            </a:r>
            <a:endParaRPr lang="en-US" sz="1200" dirty="0"/>
          </a:p>
          <a:p>
            <a:endParaRPr lang="en-US" sz="1200" dirty="0"/>
          </a:p>
          <a:p>
            <a:r>
              <a:rPr lang="en-US" sz="1200" dirty="0"/>
              <a:t>Go here</a:t>
            </a:r>
            <a:r>
              <a:rPr lang="en-US" sz="1200" baseline="0" dirty="0"/>
              <a:t> </a:t>
            </a:r>
            <a:r>
              <a:rPr lang="en-US" sz="1200" b="0" dirty="0"/>
              <a:t>to check individual component availability by datacenter</a:t>
            </a:r>
            <a:r>
              <a:rPr lang="en-US" sz="1200" b="0" baseline="0" dirty="0"/>
              <a:t>.  </a:t>
            </a:r>
            <a:r>
              <a:rPr lang="en-US" sz="2000" b="0" kern="1200" baseline="0" dirty="0">
                <a:solidFill>
                  <a:schemeClr val="tx1"/>
                </a:solidFill>
                <a:effectLst/>
                <a:latin typeface="Segoe UI Light" pitchFamily="34" charset="0"/>
                <a:ea typeface="+mn-ea"/>
                <a:cs typeface="+mn-cs"/>
              </a:rPr>
              <a:t>I</a:t>
            </a:r>
            <a:r>
              <a:rPr lang="en-US" sz="2000" kern="1200" dirty="0">
                <a:solidFill>
                  <a:schemeClr val="tx1"/>
                </a:solidFill>
                <a:effectLst/>
                <a:latin typeface="Segoe UI Light" pitchFamily="34" charset="0"/>
                <a:ea typeface="+mn-ea"/>
                <a:cs typeface="+mn-cs"/>
              </a:rPr>
              <a:t>f a service is not available in a particular datacenter, such as mobile services in US North Central, you can still use the service from a nearby datacenter if you’re willing to deal with the increased latency and data crossing country borders.</a:t>
            </a:r>
            <a:endParaRPr lang="en-US" sz="1200" b="0" dirty="0"/>
          </a:p>
          <a:p>
            <a:endParaRPr lang="en-US" sz="1200" dirty="0"/>
          </a:p>
          <a:p>
            <a:pPr marL="0" marR="0" lvl="0" indent="0" algn="l" defTabSz="932425"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3780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Data center tour video from YouTube – REQUIRES AUDIO (4:55)</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5A9E72A3-73C3-4EC0-976B-555052BC0BC2}" type="datetime8">
              <a:rPr lang="en-US" smtClean="0"/>
              <a:t>5/31/2017 5:55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6929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TechReady 18</a:t>
            </a:r>
          </a:p>
        </p:txBody>
      </p:sp>
      <p:sp>
        <p:nvSpPr>
          <p:cNvPr id="5" name="Footer Placeholder 4"/>
          <p:cNvSpPr>
            <a:spLocks noGrp="1"/>
          </p:cNvSpPr>
          <p:nvPr>
            <p:ph type="ftr" sz="quarter" idx="11"/>
          </p:nvPr>
        </p:nvSpPr>
        <p:spPr/>
        <p:txBody>
          <a:bodyPr/>
          <a:lstStyle/>
          <a:p>
            <a:pPr marL="571500"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0EFAA0E1-D50F-41BC-9414-849274E9F061}"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5/31/2017 11:11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241525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Aft>
                <a:spcPts val="0"/>
              </a:spcAft>
              <a:defRPr/>
            </a:pPr>
            <a:r>
              <a:rPr lang="en-US" sz="800" dirty="0">
                <a:solidFill>
                  <a:schemeClr val="bg1"/>
                </a:solidFill>
                <a:latin typeface="Segoe UI" pitchFamily="34" charset="0"/>
              </a:rPr>
              <a:t>1 out 3 of VMs on azure are Linux based;</a:t>
            </a:r>
            <a:r>
              <a:rPr lang="en-US" sz="800" baseline="0" dirty="0">
                <a:solidFill>
                  <a:schemeClr val="bg1"/>
                </a:solidFill>
                <a:latin typeface="Segoe UI" pitchFamily="34" charset="0"/>
              </a:rPr>
              <a:t> </a:t>
            </a:r>
            <a:endParaRPr lang="en-US" sz="800" dirty="0">
              <a:solidFill>
                <a:schemeClr val="bg1"/>
              </a:solidFill>
              <a:latin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Broadest </a:t>
            </a:r>
            <a:r>
              <a:rPr lang="en-US" sz="800" baseline="0" dirty="0"/>
              <a:t>selection of operating systems, programming languages, frameworks, tools, databases and devices. Run Linux containers with Docker integration; build apps with JavaScript, Python, .NET, PHP, Java and Node.js; build back-ends for iOS, Android and Windows devices. </a:t>
            </a:r>
          </a:p>
          <a:p>
            <a:pPr defTabSz="914400">
              <a:lnSpc>
                <a:spcPct val="100000"/>
              </a:lnSpc>
              <a:spcAft>
                <a:spcPts val="0"/>
              </a:spcAft>
              <a:defRPr/>
            </a:pPr>
            <a:endParaRPr lang="en-US" sz="800" dirty="0"/>
          </a:p>
          <a:p>
            <a:r>
              <a:rPr lang="en-US" sz="800" dirty="0">
                <a:solidFill>
                  <a:schemeClr val="bg1"/>
                </a:solidFill>
                <a:latin typeface="Segoe UI" pitchFamily="34" charset="0"/>
              </a:rPr>
              <a:t>IT folks can run everything, and enable developers with all technologies they desire to use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2087252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Azure also provides infrastructure services which allow for more hands on configuration and management similar the servers you have today. However, they’re hosted in Microsoft datacenters letting you use Azure as if you were operating your own datacenter in the Cloud. For example, you can provision VMs, give them private IP addresses, and connect to them using a VPN from your on-premises environment. Most importantly, this lets Windows Azure mimic your on-premises datacenter and run your current apps with little or no change without the expense of having to own servers of racks, cooling and building costs. Furthermore, you</a:t>
            </a:r>
            <a:r>
              <a:rPr lang="en-US" sz="1200" kern="1200" baseline="0" dirty="0">
                <a:solidFill>
                  <a:schemeClr val="tx1"/>
                </a:solidFill>
                <a:effectLst/>
                <a:latin typeface="Segoe UI Light" pitchFamily="34" charset="0"/>
                <a:ea typeface="+mn-ea"/>
                <a:cs typeface="+mn-cs"/>
              </a:rPr>
              <a:t> can connect the “datacenter” you build in the Cloud to your on-premises  datacenter so the datacenter in the Cloud becomes an extension to your on-premises infrastructure. </a:t>
            </a:r>
          </a:p>
          <a:p>
            <a:endParaRPr lang="en-US" sz="1200" kern="1200" baseline="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“building blocks” lets Azure to be used as an </a:t>
            </a:r>
            <a:r>
              <a:rPr lang="en-US" sz="1200" b="1" kern="1200" dirty="0">
                <a:solidFill>
                  <a:schemeClr val="tx1"/>
                </a:solidFill>
                <a:effectLst/>
                <a:latin typeface="Segoe UI Light" pitchFamily="34" charset="0"/>
                <a:ea typeface="+mn-ea"/>
                <a:cs typeface="+mn-cs"/>
              </a:rPr>
              <a:t>Infrastructure-a- a-service</a:t>
            </a:r>
            <a:r>
              <a:rPr lang="en-US" sz="1200" kern="1200" dirty="0">
                <a:solidFill>
                  <a:schemeClr val="tx1"/>
                </a:solidFill>
                <a:effectLst/>
                <a:latin typeface="Segoe UI Light" pitchFamily="34" charset="0"/>
                <a:ea typeface="+mn-ea"/>
                <a:cs typeface="+mn-cs"/>
              </a:rPr>
              <a:t>.</a:t>
            </a:r>
          </a:p>
          <a:p>
            <a:endParaRPr lang="en-US" sz="1200"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So, you see Azure offers IaaS +PaaS in one platform. IaaS provides flexibility, PaaS eliminates complexity. Use PaaS where you can, use IaaS where you need. With Azure, you can use both together or independently, and build</a:t>
            </a:r>
            <a:r>
              <a:rPr lang="en-US" sz="1200" b="1" kern="1200" baseline="0" dirty="0">
                <a:solidFill>
                  <a:schemeClr val="tx1"/>
                </a:solidFill>
                <a:effectLst/>
                <a:latin typeface="Segoe UI Light" pitchFamily="34" charset="0"/>
                <a:ea typeface="+mn-ea"/>
                <a:cs typeface="+mn-cs"/>
              </a:rPr>
              <a:t> apps of the future</a:t>
            </a:r>
            <a:r>
              <a:rPr lang="en-US" sz="1200" b="1" kern="1200" dirty="0">
                <a:solidFill>
                  <a:schemeClr val="tx1"/>
                </a:solidFill>
                <a:effectLst/>
                <a:latin typeface="Segoe UI Light" pitchFamily="34" charset="0"/>
                <a:ea typeface="+mn-ea"/>
                <a:cs typeface="+mn-cs"/>
              </a:rPr>
              <a:t>. That uniquely differentiates us. </a:t>
            </a:r>
          </a:p>
          <a:p>
            <a:pPr marL="0" indent="0">
              <a:buNone/>
            </a:pPr>
            <a:endParaRPr lang="en-US" dirty="0"/>
          </a:p>
          <a:p>
            <a:pPr marL="228600" indent="-228600">
              <a:buAutoNum type="arabicPeriod"/>
            </a:pPr>
            <a:endParaRPr lang="en-US" dirty="0"/>
          </a:p>
          <a:p>
            <a:pPr marL="228600" indent="-228600">
              <a:buAutoNum type="arabicPeriod"/>
            </a:pPr>
            <a:r>
              <a:rPr lang="en-US" dirty="0"/>
              <a:t>When to use? For whom?</a:t>
            </a:r>
          </a:p>
          <a:p>
            <a:endParaRPr lang="en-US" dirty="0"/>
          </a:p>
          <a:p>
            <a:r>
              <a:rPr lang="en-US" dirty="0"/>
              <a:t>2.</a:t>
            </a:r>
            <a:r>
              <a:rPr lang="en-US" baseline="0" dirty="0"/>
              <a:t> IaaS is for current investments, and future-proofing, current market dynamics, why we did IaaS</a:t>
            </a:r>
          </a:p>
          <a:p>
            <a:r>
              <a:rPr lang="en-US" baseline="0" dirty="0"/>
              <a:t>(Lock in)</a:t>
            </a:r>
          </a:p>
          <a:p>
            <a:pPr marL="171450" indent="-171450">
              <a:buFontTx/>
              <a:buChar char="-"/>
            </a:pPr>
            <a:r>
              <a:rPr lang="en-US" dirty="0"/>
              <a:t>Saving tons of money</a:t>
            </a:r>
          </a:p>
          <a:p>
            <a:pPr marL="171450" indent="-171450">
              <a:buFontTx/>
              <a:buChar char="-"/>
            </a:pPr>
            <a:r>
              <a:rPr lang="en-US" dirty="0"/>
              <a:t>Forced to</a:t>
            </a:r>
          </a:p>
          <a:p>
            <a:pPr marL="171450" indent="-171450">
              <a:buFontTx/>
              <a:buChar char="-"/>
            </a:pPr>
            <a:r>
              <a:rPr lang="en-US" dirty="0"/>
              <a:t>Higher Agility</a:t>
            </a:r>
          </a:p>
          <a:p>
            <a:pPr marL="171450" indent="-171450">
              <a:buFontTx/>
              <a:buChar char="-"/>
            </a:pPr>
            <a:r>
              <a:rPr lang="en-US" dirty="0"/>
              <a:t>Here is your transition your work (Business Enabler, changes), optimize services, value to the business is much greater (IT Pro)</a:t>
            </a:r>
          </a:p>
          <a:p>
            <a:pPr marL="228600" indent="-228600">
              <a:buAutoNum type="arabicPeriod"/>
            </a:pPr>
            <a:endParaRPr lang="en-US" dirty="0"/>
          </a:p>
          <a:p>
            <a:endParaRPr lang="en-US" baseline="0" dirty="0"/>
          </a:p>
          <a:p>
            <a:endParaRPr lang="en-US" baseline="0" dirty="0"/>
          </a:p>
          <a:p>
            <a:pPr marL="228600" indent="-228600">
              <a:buAutoNum type="arabicPeriod" startAt="3"/>
            </a:pPr>
            <a:r>
              <a:rPr lang="en-US" baseline="0" dirty="0"/>
              <a:t>Infrastructure as a Service:</a:t>
            </a:r>
          </a:p>
          <a:p>
            <a:pPr marL="342900" marR="0" lvl="0" indent="-342900" defTabSz="914400" eaLnBrk="1" fontAlgn="auto" latinLnBrk="0" hangingPunct="1">
              <a:lnSpc>
                <a:spcPct val="90000"/>
              </a:lnSpc>
              <a:spcBef>
                <a:spcPts val="0"/>
              </a:spcBef>
              <a:spcAft>
                <a:spcPts val="0"/>
              </a:spcAft>
              <a:buClrTx/>
              <a:buSzTx/>
              <a:buFont typeface="Wingdings" panose="05000000000000000000" pitchFamily="2" charset="2"/>
              <a:buChar char="ü"/>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Control, flexibility, familiarity</a:t>
            </a:r>
          </a:p>
          <a:p>
            <a:pPr marL="342900" marR="0" lvl="0" indent="-342900" defTabSz="914400" eaLnBrk="1" fontAlgn="auto" latinLnBrk="0" hangingPunct="1">
              <a:lnSpc>
                <a:spcPct val="90000"/>
              </a:lnSpc>
              <a:spcBef>
                <a:spcPts val="0"/>
              </a:spcBef>
              <a:spcAft>
                <a:spcPts val="0"/>
              </a:spcAft>
              <a:buClrTx/>
              <a:buSzTx/>
              <a:buFont typeface="Wingdings" panose="05000000000000000000" pitchFamily="2" charset="2"/>
              <a:buChar char="ü"/>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Existing apps</a:t>
            </a:r>
          </a:p>
          <a:p>
            <a:pPr marL="342900" marR="0" lvl="0" indent="-342900" defTabSz="914400" eaLnBrk="1" fontAlgn="auto" latinLnBrk="0" hangingPunct="1">
              <a:lnSpc>
                <a:spcPct val="90000"/>
              </a:lnSpc>
              <a:spcBef>
                <a:spcPts val="0"/>
              </a:spcBef>
              <a:spcAft>
                <a:spcPts val="0"/>
              </a:spcAft>
              <a:buClrTx/>
              <a:buSzTx/>
              <a:buFont typeface="Wingdings" panose="05000000000000000000" pitchFamily="2" charset="2"/>
              <a:buChar char="ü"/>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Starting point; On-ramp to public cloud</a:t>
            </a:r>
          </a:p>
          <a:p>
            <a:pPr marL="0" indent="0">
              <a:buNone/>
            </a:pPr>
            <a:endParaRPr lang="en-US" dirty="0"/>
          </a:p>
          <a:p>
            <a:pPr marL="0" indent="0">
              <a:buNone/>
            </a:pPr>
            <a:r>
              <a:rPr lang="en-US" dirty="0"/>
              <a:t>4. Platform as a Service</a:t>
            </a:r>
          </a:p>
          <a:p>
            <a:pPr marL="342900" marR="0" lvl="0" indent="-342900" defTabSz="914400" eaLnBrk="1" fontAlgn="auto" latinLnBrk="0" hangingPunct="1">
              <a:lnSpc>
                <a:spcPct val="90000"/>
              </a:lnSpc>
              <a:spcBef>
                <a:spcPts val="0"/>
              </a:spcBef>
              <a:spcAft>
                <a:spcPts val="0"/>
              </a:spcAft>
              <a:buClrTx/>
              <a:buSzTx/>
              <a:buFont typeface="Wingdings" panose="05000000000000000000" pitchFamily="2" charset="2"/>
              <a:buChar char="ü"/>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More benefits (cost, scale, speed)</a:t>
            </a:r>
          </a:p>
          <a:p>
            <a:pPr marL="342900" marR="0" lvl="0" indent="-342900" defTabSz="914400" eaLnBrk="1" fontAlgn="auto" latinLnBrk="0" hangingPunct="1">
              <a:lnSpc>
                <a:spcPct val="90000"/>
              </a:lnSpc>
              <a:spcBef>
                <a:spcPts val="0"/>
              </a:spcBef>
              <a:spcAft>
                <a:spcPts val="0"/>
              </a:spcAft>
              <a:buClrTx/>
              <a:buSzTx/>
              <a:buFont typeface="Wingdings" panose="05000000000000000000" pitchFamily="2" charset="2"/>
              <a:buChar char="ü"/>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Differentiation</a:t>
            </a:r>
          </a:p>
          <a:p>
            <a:pPr marL="342900" marR="0" lvl="0" indent="-342900" defTabSz="914400" eaLnBrk="1" fontAlgn="auto" latinLnBrk="0" hangingPunct="1">
              <a:lnSpc>
                <a:spcPct val="90000"/>
              </a:lnSpc>
              <a:spcBef>
                <a:spcPts val="0"/>
              </a:spcBef>
              <a:spcAft>
                <a:spcPts val="0"/>
              </a:spcAft>
              <a:buClrTx/>
              <a:buSzTx/>
              <a:buFont typeface="Wingdings" panose="05000000000000000000" pitchFamily="2" charset="2"/>
              <a:buChar char="ü"/>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New app development</a:t>
            </a:r>
          </a:p>
          <a:p>
            <a:pPr marL="342900" marR="0" lvl="0" indent="-342900" defTabSz="914400" eaLnBrk="1" fontAlgn="auto" latinLnBrk="0" hangingPunct="1">
              <a:lnSpc>
                <a:spcPct val="90000"/>
              </a:lnSpc>
              <a:spcBef>
                <a:spcPts val="0"/>
              </a:spcBef>
              <a:spcAft>
                <a:spcPts val="0"/>
              </a:spcAft>
              <a:buClrTx/>
              <a:buSzTx/>
              <a:buFont typeface="Wingdings" panose="05000000000000000000" pitchFamily="2" charset="2"/>
              <a:buChar char="ü"/>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Cloud-native apps</a:t>
            </a:r>
          </a:p>
          <a:p>
            <a:pPr marL="342900" marR="0" lvl="0" indent="-342900" defTabSz="914400" eaLnBrk="1" fontAlgn="auto" latinLnBrk="0" hangingPunct="1">
              <a:lnSpc>
                <a:spcPct val="90000"/>
              </a:lnSpc>
              <a:spcBef>
                <a:spcPts val="0"/>
              </a:spcBef>
              <a:spcAft>
                <a:spcPts val="0"/>
              </a:spcAft>
              <a:buClrTx/>
              <a:buSzTx/>
              <a:buFont typeface="Wingdings" panose="05000000000000000000" pitchFamily="2" charset="2"/>
              <a:buChar char="ü"/>
              <a:tabLst/>
              <a:defRPr/>
            </a:pPr>
            <a:endPar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0"/>
              </a:spcAft>
              <a:buClrTx/>
              <a:buSzTx/>
              <a:buFont typeface="Wingdings" panose="05000000000000000000" pitchFamily="2" charset="2"/>
              <a:buNone/>
              <a:tabLst/>
              <a:defRPr/>
            </a:pPr>
            <a:endPar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endParaRPr>
          </a:p>
          <a:p>
            <a:pPr marL="0" indent="0">
              <a:buNone/>
            </a:pPr>
            <a:endParaRPr lang="en-US" dirty="0"/>
          </a:p>
          <a:p>
            <a:pPr marL="0" indent="0">
              <a:buNone/>
            </a:pP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5/31/2017 11:08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12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dirty="0">
                <a:latin typeface="Segoe UI Light" pitchFamily="34" charset="0"/>
                <a:ea typeface="ＭＳ Ｐゴシック" charset="0"/>
                <a:cs typeface="ＭＳ Ｐゴシック" charset="0"/>
              </a:rPr>
              <a:t>Why this Slide:</a:t>
            </a:r>
          </a:p>
          <a:p>
            <a:pPr defTabSz="950141">
              <a:defRPr/>
            </a:pPr>
            <a:r>
              <a:rPr lang="en-US" sz="1400" dirty="0">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dirty="0">
              <a:latin typeface="Segoe UI Light" pitchFamily="34" charset="0"/>
              <a:ea typeface="ＭＳ Ｐゴシック" charset="0"/>
              <a:cs typeface="ＭＳ Ｐゴシック" charset="0"/>
            </a:endParaRPr>
          </a:p>
          <a:p>
            <a:pPr lvl="0"/>
            <a:r>
              <a:rPr lang="en-US" sz="1400" b="1" dirty="0">
                <a:latin typeface="Segoe UI Light" pitchFamily="34" charset="0"/>
                <a:ea typeface="ＭＳ Ｐゴシック" charset="0"/>
                <a:cs typeface="ＭＳ Ｐゴシック" charset="0"/>
              </a:rPr>
              <a:t>Key Points:</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DON’T spent too much time on this slide – you are going to DEMO (aren’t you!!!)…  DON’T go through each block…</a:t>
            </a:r>
          </a:p>
          <a:p>
            <a:pPr>
              <a:lnSpc>
                <a:spcPct val="107000"/>
              </a:lnSpc>
              <a:spcAft>
                <a:spcPts val="815"/>
              </a:spcAft>
            </a:pPr>
            <a:endParaRPr lang="en-US" sz="1400" dirty="0"/>
          </a:p>
          <a:p>
            <a:pPr>
              <a:lnSpc>
                <a:spcPct val="107000"/>
              </a:lnSpc>
              <a:spcAft>
                <a:spcPts val="815"/>
              </a:spcAft>
            </a:pPr>
            <a:r>
              <a:rPr lang="en-US" sz="1400" b="1" dirty="0"/>
              <a:t>Transition to NEXT Slide:</a:t>
            </a:r>
            <a:r>
              <a:rPr lang="en-US" sz="140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16451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2119163"/>
            <a:ext cx="59436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5943600"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5943600"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200" y="6159435"/>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4215" y="6569401"/>
            <a:ext cx="846979" cy="179813"/>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233" y="6582007"/>
            <a:ext cx="1650942" cy="206091"/>
          </a:xfrm>
          <a:prstGeom prst="rect">
            <a:avLst/>
          </a:prstGeom>
        </p:spPr>
      </p:pic>
      <p:sp>
        <p:nvSpPr>
          <p:cNvPr id="3" name="Title 2"/>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6932812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1539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2"/>
                </a:solidFill>
              </a:defRPr>
            </a:lvl1pPr>
            <a:lvl2pPr marL="466298" indent="0">
              <a:buNone/>
              <a:defRPr/>
            </a:lvl2pPr>
          </a:lstStyle>
          <a:p>
            <a:pPr lvl="0"/>
            <a:r>
              <a:rPr lang="en-US" dirty="0"/>
              <a:t>Subtitle</a:t>
            </a:r>
          </a:p>
        </p:txBody>
      </p:sp>
    </p:spTree>
    <p:extLst>
      <p:ext uri="{BB962C8B-B14F-4D97-AF65-F5344CB8AC3E}">
        <p14:creationId xmlns:p14="http://schemas.microsoft.com/office/powerpoint/2010/main" val="32644679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ue 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7"/>
            <a:ext cx="11889564" cy="703145"/>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173202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2119163"/>
            <a:ext cx="59436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5943600"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5943600"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15" name="Group 14"/>
          <p:cNvGrpSpPr>
            <a:grpSpLocks noChangeAspect="1"/>
          </p:cNvGrpSpPr>
          <p:nvPr userDrawn="1"/>
        </p:nvGrpSpPr>
        <p:grpSpPr bwMode="gray">
          <a:xfrm>
            <a:off x="457200" y="6159435"/>
            <a:ext cx="1681413" cy="360979"/>
            <a:chOff x="457200" y="1643393"/>
            <a:chExt cx="4492753" cy="964540"/>
          </a:xfrm>
        </p:grpSpPr>
        <p:pic>
          <p:nvPicPr>
            <p:cNvPr id="16" name="Picture 15"/>
            <p:cNvPicPr>
              <a:picLocks noChangeAspect="1"/>
            </p:cNvPicPr>
            <p:nvPr/>
          </p:nvPicPr>
          <p:blipFill>
            <a:blip r:embed="rId3"/>
            <a:stretch>
              <a:fillRect/>
            </a:stretch>
          </p:blipFill>
          <p:spPr bwMode="gray">
            <a:xfrm>
              <a:off x="457200" y="1643393"/>
              <a:ext cx="964540" cy="964540"/>
            </a:xfrm>
            <a:prstGeom prst="rect">
              <a:avLst/>
            </a:prstGeom>
          </p:spPr>
        </p:pic>
        <p:sp>
          <p:nvSpPr>
            <p:cNvPr id="17"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7" r:id="rId24"/>
    <p:sldLayoutId id="2147484268" r:id="rId25"/>
    <p:sldLayoutId id="2147484271" r:id="rId26"/>
    <p:sldLayoutId id="2147484272"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107.png"/><Relationship Id="rId18" Type="http://schemas.openxmlformats.org/officeDocument/2006/relationships/image" Target="../media/image111.png"/><Relationship Id="rId26" Type="http://schemas.openxmlformats.org/officeDocument/2006/relationships/image" Target="../media/image119.png"/><Relationship Id="rId39" Type="http://schemas.openxmlformats.org/officeDocument/2006/relationships/image" Target="../media/image132.png"/><Relationship Id="rId21" Type="http://schemas.openxmlformats.org/officeDocument/2006/relationships/image" Target="../media/image114.png"/><Relationship Id="rId34" Type="http://schemas.openxmlformats.org/officeDocument/2006/relationships/image" Target="../media/image127.png"/><Relationship Id="rId42" Type="http://schemas.openxmlformats.org/officeDocument/2006/relationships/image" Target="../media/image135.png"/><Relationship Id="rId47" Type="http://schemas.openxmlformats.org/officeDocument/2006/relationships/image" Target="../media/image140.png"/><Relationship Id="rId50"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55" Type="http://schemas.openxmlformats.org/officeDocument/2006/relationships/image" Target="../media/image147.png"/><Relationship Id="rId63" Type="http://schemas.openxmlformats.org/officeDocument/2006/relationships/image" Target="../media/image155.png"/><Relationship Id="rId68" Type="http://schemas.openxmlformats.org/officeDocument/2006/relationships/image" Target="../media/image160.png"/><Relationship Id="rId7" Type="http://schemas.openxmlformats.org/officeDocument/2006/relationships/image" Target="../media/image101.png"/><Relationship Id="rId2" Type="http://schemas.openxmlformats.org/officeDocument/2006/relationships/notesSlide" Target="../notesSlides/notesSlide9.xml"/><Relationship Id="rId16" Type="http://schemas.openxmlformats.org/officeDocument/2006/relationships/image" Target="../media/image109.png"/><Relationship Id="rId29" Type="http://schemas.openxmlformats.org/officeDocument/2006/relationships/image" Target="../media/image122.png"/><Relationship Id="rId1" Type="http://schemas.openxmlformats.org/officeDocument/2006/relationships/slideLayout" Target="../slideLayouts/slideLayout17.xml"/><Relationship Id="rId6" Type="http://schemas.openxmlformats.org/officeDocument/2006/relationships/image" Target="../media/image100.png"/><Relationship Id="rId11" Type="http://schemas.openxmlformats.org/officeDocument/2006/relationships/image" Target="../media/image105.png"/><Relationship Id="rId24" Type="http://schemas.openxmlformats.org/officeDocument/2006/relationships/image" Target="../media/image117.png"/><Relationship Id="rId32" Type="http://schemas.openxmlformats.org/officeDocument/2006/relationships/image" Target="../media/image125.png"/><Relationship Id="rId37" Type="http://schemas.openxmlformats.org/officeDocument/2006/relationships/image" Target="../media/image130.png"/><Relationship Id="rId40" Type="http://schemas.openxmlformats.org/officeDocument/2006/relationships/image" Target="../media/image133.png"/><Relationship Id="rId45" Type="http://schemas.openxmlformats.org/officeDocument/2006/relationships/image" Target="../media/image138.png"/><Relationship Id="rId53" Type="http://schemas.openxmlformats.org/officeDocument/2006/relationships/image" Target="../media/image145.png"/><Relationship Id="rId58" Type="http://schemas.openxmlformats.org/officeDocument/2006/relationships/image" Target="../media/image150.png"/><Relationship Id="rId66" Type="http://schemas.openxmlformats.org/officeDocument/2006/relationships/image" Target="../media/image158.png"/><Relationship Id="rId5" Type="http://schemas.openxmlformats.org/officeDocument/2006/relationships/image" Target="../media/image99.png"/><Relationship Id="rId15"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23" Type="http://schemas.openxmlformats.org/officeDocument/2006/relationships/image" Target="../media/image116.png"/><Relationship Id="rId28" Type="http://schemas.openxmlformats.org/officeDocument/2006/relationships/image" Target="../media/image121.png"/><Relationship Id="rId36" Type="http://schemas.openxmlformats.org/officeDocument/2006/relationships/image" Target="../media/image129.png"/><Relationship Id="rId49" Type="http://schemas.openxmlformats.org/officeDocument/2006/relationships/image" Target="../media/image142.png"/><Relationship Id="rId57" Type="http://schemas.openxmlformats.org/officeDocument/2006/relationships/image" Target="../media/image149.png"/><Relationship Id="rId61" Type="http://schemas.openxmlformats.org/officeDocument/2006/relationships/image" Target="../media/image153.png"/><Relationship Id="rId10" Type="http://schemas.openxmlformats.org/officeDocument/2006/relationships/image" Target="../media/image104.png"/><Relationship Id="rId19" Type="http://schemas.openxmlformats.org/officeDocument/2006/relationships/image" Target="../media/image112.png"/><Relationship Id="rId31" Type="http://schemas.openxmlformats.org/officeDocument/2006/relationships/image" Target="../media/image124.png"/><Relationship Id="rId44" Type="http://schemas.openxmlformats.org/officeDocument/2006/relationships/image" Target="../media/image137.png"/><Relationship Id="rId52" Type="http://schemas.openxmlformats.org/officeDocument/2006/relationships/image" Target="../media/image144.png"/><Relationship Id="rId60" Type="http://schemas.openxmlformats.org/officeDocument/2006/relationships/image" Target="../media/image152.png"/><Relationship Id="rId65" Type="http://schemas.openxmlformats.org/officeDocument/2006/relationships/image" Target="../media/image157.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png"/><Relationship Id="rId22" Type="http://schemas.openxmlformats.org/officeDocument/2006/relationships/image" Target="../media/image115.png"/><Relationship Id="rId27" Type="http://schemas.openxmlformats.org/officeDocument/2006/relationships/image" Target="../media/image120.png"/><Relationship Id="rId30" Type="http://schemas.openxmlformats.org/officeDocument/2006/relationships/image" Target="../media/image123.png"/><Relationship Id="rId35" Type="http://schemas.openxmlformats.org/officeDocument/2006/relationships/image" Target="../media/image128.png"/><Relationship Id="rId43" Type="http://schemas.openxmlformats.org/officeDocument/2006/relationships/image" Target="../media/image136.png"/><Relationship Id="rId48" Type="http://schemas.openxmlformats.org/officeDocument/2006/relationships/image" Target="../media/image141.png"/><Relationship Id="rId56" Type="http://schemas.openxmlformats.org/officeDocument/2006/relationships/image" Target="../media/image148.png"/><Relationship Id="rId64" Type="http://schemas.openxmlformats.org/officeDocument/2006/relationships/image" Target="../media/image156.png"/><Relationship Id="rId8" Type="http://schemas.openxmlformats.org/officeDocument/2006/relationships/image" Target="../media/image102.png"/><Relationship Id="rId51" Type="http://schemas.openxmlformats.org/officeDocument/2006/relationships/image" Target="../media/image143.png"/><Relationship Id="rId3" Type="http://schemas.openxmlformats.org/officeDocument/2006/relationships/image" Target="../media/image97.png"/><Relationship Id="rId12" Type="http://schemas.openxmlformats.org/officeDocument/2006/relationships/image" Target="../media/image106.png"/><Relationship Id="rId17" Type="http://schemas.openxmlformats.org/officeDocument/2006/relationships/image" Target="../media/image110.png"/><Relationship Id="rId25" Type="http://schemas.openxmlformats.org/officeDocument/2006/relationships/image" Target="../media/image118.png"/><Relationship Id="rId33" Type="http://schemas.openxmlformats.org/officeDocument/2006/relationships/image" Target="../media/image126.png"/><Relationship Id="rId38" Type="http://schemas.openxmlformats.org/officeDocument/2006/relationships/image" Target="../media/image131.png"/><Relationship Id="rId46" Type="http://schemas.openxmlformats.org/officeDocument/2006/relationships/image" Target="../media/image139.png"/><Relationship Id="rId59" Type="http://schemas.openxmlformats.org/officeDocument/2006/relationships/image" Target="../media/image151.png"/><Relationship Id="rId67" Type="http://schemas.openxmlformats.org/officeDocument/2006/relationships/image" Target="../media/image159.png"/><Relationship Id="rId20" Type="http://schemas.openxmlformats.org/officeDocument/2006/relationships/image" Target="../media/image113.png"/><Relationship Id="rId41" Type="http://schemas.openxmlformats.org/officeDocument/2006/relationships/image" Target="../media/image134.png"/><Relationship Id="rId54" Type="http://schemas.openxmlformats.org/officeDocument/2006/relationships/image" Target="../media/image146.png"/><Relationship Id="rId62" Type="http://schemas.openxmlformats.org/officeDocument/2006/relationships/image" Target="../media/image15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62.emf"/><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61.emf"/><Relationship Id="rId5" Type="http://schemas.openxmlformats.org/officeDocument/2006/relationships/oleObject" Target="../embeddings/oleObject2.bin"/><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61.emf"/><Relationship Id="rId5" Type="http://schemas.openxmlformats.org/officeDocument/2006/relationships/oleObject" Target="../embeddings/oleObject3.bin"/><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8" Type="http://schemas.openxmlformats.org/officeDocument/2006/relationships/image" Target="../media/image164.emf"/><Relationship Id="rId13" Type="http://schemas.openxmlformats.org/officeDocument/2006/relationships/image" Target="../media/image169.emf"/><Relationship Id="rId3" Type="http://schemas.openxmlformats.org/officeDocument/2006/relationships/slideLayout" Target="../slideLayouts/slideLayout11.xml"/><Relationship Id="rId7" Type="http://schemas.openxmlformats.org/officeDocument/2006/relationships/image" Target="../media/image163.emf"/><Relationship Id="rId12" Type="http://schemas.openxmlformats.org/officeDocument/2006/relationships/image" Target="../media/image168.emf"/><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61.emf"/><Relationship Id="rId11" Type="http://schemas.openxmlformats.org/officeDocument/2006/relationships/image" Target="../media/image167.emf"/><Relationship Id="rId5" Type="http://schemas.openxmlformats.org/officeDocument/2006/relationships/oleObject" Target="../embeddings/oleObject4.bin"/><Relationship Id="rId10" Type="http://schemas.openxmlformats.org/officeDocument/2006/relationships/image" Target="../media/image166.emf"/><Relationship Id="rId4" Type="http://schemas.openxmlformats.org/officeDocument/2006/relationships/notesSlide" Target="../notesSlides/notesSlide12.xml"/><Relationship Id="rId9" Type="http://schemas.openxmlformats.org/officeDocument/2006/relationships/image" Target="../media/image165.emf"/></Relationships>
</file>

<file path=ppt/slides/_rels/slide14.xml.rels><?xml version="1.0" encoding="UTF-8" standalone="yes"?>
<Relationships xmlns="http://schemas.openxmlformats.org/package/2006/relationships"><Relationship Id="rId8" Type="http://schemas.openxmlformats.org/officeDocument/2006/relationships/image" Target="../media/image169.emf"/><Relationship Id="rId3" Type="http://schemas.openxmlformats.org/officeDocument/2006/relationships/image" Target="../media/image170.emf"/><Relationship Id="rId7" Type="http://schemas.openxmlformats.org/officeDocument/2006/relationships/image" Target="../media/image168.emf"/><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173.emf"/><Relationship Id="rId5" Type="http://schemas.openxmlformats.org/officeDocument/2006/relationships/image" Target="../media/image172.emf"/><Relationship Id="rId4" Type="http://schemas.openxmlformats.org/officeDocument/2006/relationships/image" Target="../media/image171.emf"/><Relationship Id="rId9" Type="http://schemas.openxmlformats.org/officeDocument/2006/relationships/image" Target="../media/image17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177.png"/><Relationship Id="rId4" Type="http://schemas.openxmlformats.org/officeDocument/2006/relationships/image" Target="../media/image176.png"/></Relationships>
</file>

<file path=ppt/slides/_rels/slide17.xml.rels><?xml version="1.0" encoding="UTF-8" standalone="yes"?>
<Relationships xmlns="http://schemas.openxmlformats.org/package/2006/relationships"><Relationship Id="rId3" Type="http://schemas.openxmlformats.org/officeDocument/2006/relationships/image" Target="../media/image178.jpeg"/><Relationship Id="rId7" Type="http://schemas.openxmlformats.org/officeDocument/2006/relationships/image" Target="../media/image182.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8.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2.png"/><Relationship Id="rId18" Type="http://schemas.openxmlformats.org/officeDocument/2006/relationships/image" Target="../media/image197.emf"/><Relationship Id="rId3" Type="http://schemas.openxmlformats.org/officeDocument/2006/relationships/slide" Target="slide15.xml"/><Relationship Id="rId21" Type="http://schemas.openxmlformats.org/officeDocument/2006/relationships/image" Target="../media/image200.png"/><Relationship Id="rId7" Type="http://schemas.openxmlformats.org/officeDocument/2006/relationships/image" Target="../media/image186.png"/><Relationship Id="rId12" Type="http://schemas.openxmlformats.org/officeDocument/2006/relationships/image" Target="../media/image191.png"/><Relationship Id="rId17" Type="http://schemas.openxmlformats.org/officeDocument/2006/relationships/image" Target="../media/image196.jpeg"/><Relationship Id="rId2" Type="http://schemas.openxmlformats.org/officeDocument/2006/relationships/notesSlide" Target="../notesSlides/notesSlide16.xml"/><Relationship Id="rId16" Type="http://schemas.openxmlformats.org/officeDocument/2006/relationships/image" Target="../media/image195.jpg"/><Relationship Id="rId20" Type="http://schemas.openxmlformats.org/officeDocument/2006/relationships/image" Target="../media/image199.png"/><Relationship Id="rId1" Type="http://schemas.openxmlformats.org/officeDocument/2006/relationships/slideLayout" Target="../slideLayouts/slideLayout11.xml"/><Relationship Id="rId6" Type="http://schemas.openxmlformats.org/officeDocument/2006/relationships/image" Target="../media/image185.emf"/><Relationship Id="rId11" Type="http://schemas.openxmlformats.org/officeDocument/2006/relationships/image" Target="../media/image190.png"/><Relationship Id="rId5" Type="http://schemas.openxmlformats.org/officeDocument/2006/relationships/image" Target="../media/image184.emf"/><Relationship Id="rId15" Type="http://schemas.openxmlformats.org/officeDocument/2006/relationships/image" Target="../media/image194.jpeg"/><Relationship Id="rId10" Type="http://schemas.openxmlformats.org/officeDocument/2006/relationships/image" Target="../media/image189.png"/><Relationship Id="rId19" Type="http://schemas.openxmlformats.org/officeDocument/2006/relationships/image" Target="../media/image198.png"/><Relationship Id="rId4" Type="http://schemas.openxmlformats.org/officeDocument/2006/relationships/image" Target="../media/image183.emf"/><Relationship Id="rId9" Type="http://schemas.openxmlformats.org/officeDocument/2006/relationships/image" Target="../media/image188.png"/><Relationship Id="rId14" Type="http://schemas.openxmlformats.org/officeDocument/2006/relationships/image" Target="../media/image193.jpeg"/><Relationship Id="rId22" Type="http://schemas.openxmlformats.org/officeDocument/2006/relationships/image" Target="../media/image20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2.jpg"/><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9.png"/><Relationship Id="rId7"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 Id="rId9" Type="http://schemas.openxmlformats.org/officeDocument/2006/relationships/image" Target="../media/image15.emf"/></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7.xml"/><Relationship Id="rId1" Type="http://schemas.openxmlformats.org/officeDocument/2006/relationships/video" Target="https://www.youtube.com/embed/zXsoygN_v7A" TargetMode="External"/><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 Type="http://schemas.openxmlformats.org/officeDocument/2006/relationships/slideLayout" Target="../slideLayouts/slideLayout11.xml"/><Relationship Id="rId21" Type="http://schemas.openxmlformats.org/officeDocument/2006/relationships/image" Target="../media/image35.png"/><Relationship Id="rId34" Type="http://schemas.openxmlformats.org/officeDocument/2006/relationships/image" Target="../media/image46.jpeg"/><Relationship Id="rId7" Type="http://schemas.openxmlformats.org/officeDocument/2006/relationships/image" Target="../media/image21.png"/><Relationship Id="rId12" Type="http://schemas.openxmlformats.org/officeDocument/2006/relationships/image" Target="../media/image26.jpe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45.jpeg"/><Relationship Id="rId2" Type="http://schemas.openxmlformats.org/officeDocument/2006/relationships/tags" Target="../tags/tag1.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hyperlink" Target="http://www.asd.gov.au/infosec/irap/index.htm" TargetMode="External"/><Relationship Id="rId1" Type="http://schemas.openxmlformats.org/officeDocument/2006/relationships/vmlDrawing" Target="../drawings/vmlDrawing1.vml"/><Relationship Id="rId6" Type="http://schemas.openxmlformats.org/officeDocument/2006/relationships/image" Target="../media/image20.emf"/><Relationship Id="rId11" Type="http://schemas.openxmlformats.org/officeDocument/2006/relationships/image" Target="../media/image25.jpeg"/><Relationship Id="rId24" Type="http://schemas.openxmlformats.org/officeDocument/2006/relationships/image" Target="../media/image38.jpeg"/><Relationship Id="rId32" Type="http://schemas.openxmlformats.org/officeDocument/2006/relationships/hyperlink" Target="https://www.fisc.or.jp/" TargetMode="External"/><Relationship Id="rId5" Type="http://schemas.openxmlformats.org/officeDocument/2006/relationships/oleObject" Target="../embeddings/oleObject1.bin"/><Relationship Id="rId15" Type="http://schemas.openxmlformats.org/officeDocument/2006/relationships/image" Target="../media/image29.jpeg"/><Relationship Id="rId23" Type="http://schemas.openxmlformats.org/officeDocument/2006/relationships/image" Target="../media/image37.jpeg"/><Relationship Id="rId28" Type="http://schemas.openxmlformats.org/officeDocument/2006/relationships/image" Target="../media/image42.jpeg"/><Relationship Id="rId36" Type="http://schemas.openxmlformats.org/officeDocument/2006/relationships/image" Target="../media/image48.png"/><Relationship Id="rId10" Type="http://schemas.openxmlformats.org/officeDocument/2006/relationships/image" Target="../media/image24.png"/><Relationship Id="rId19" Type="http://schemas.openxmlformats.org/officeDocument/2006/relationships/image" Target="../media/image33.png"/><Relationship Id="rId31" Type="http://schemas.openxmlformats.org/officeDocument/2006/relationships/image" Target="../media/image44.jpeg"/><Relationship Id="rId4" Type="http://schemas.openxmlformats.org/officeDocument/2006/relationships/notesSlide" Target="../notesSlides/notesSlide6.xml"/><Relationship Id="rId9" Type="http://schemas.openxmlformats.org/officeDocument/2006/relationships/image" Target="../media/image23.jpg"/><Relationship Id="rId14" Type="http://schemas.openxmlformats.org/officeDocument/2006/relationships/image" Target="../media/image28.jpe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43.png"/><Relationship Id="rId35" Type="http://schemas.openxmlformats.org/officeDocument/2006/relationships/image" Target="../media/image47.png"/></Relationships>
</file>

<file path=ppt/slides/_rels/slide8.xml.rels><?xml version="1.0" encoding="UTF-8" standalone="yes"?>
<Relationships xmlns="http://schemas.openxmlformats.org/package/2006/relationships"><Relationship Id="rId13" Type="http://schemas.openxmlformats.org/officeDocument/2006/relationships/image" Target="../media/image59.png"/><Relationship Id="rId18" Type="http://schemas.openxmlformats.org/officeDocument/2006/relationships/image" Target="../media/image64.png"/><Relationship Id="rId26" Type="http://schemas.openxmlformats.org/officeDocument/2006/relationships/image" Target="../media/image72.png"/><Relationship Id="rId39" Type="http://schemas.openxmlformats.org/officeDocument/2006/relationships/image" Target="../media/image83.png"/><Relationship Id="rId3" Type="http://schemas.openxmlformats.org/officeDocument/2006/relationships/image" Target="../media/image49.png"/><Relationship Id="rId21" Type="http://schemas.openxmlformats.org/officeDocument/2006/relationships/image" Target="../media/image67.png"/><Relationship Id="rId34" Type="http://schemas.openxmlformats.org/officeDocument/2006/relationships/image" Target="../media/image78.jpeg"/><Relationship Id="rId42" Type="http://schemas.openxmlformats.org/officeDocument/2006/relationships/image" Target="../media/image86.png"/><Relationship Id="rId47" Type="http://schemas.microsoft.com/office/2007/relationships/hdphoto" Target="../media/hdphoto4.wdp"/><Relationship Id="rId50" Type="http://schemas.openxmlformats.org/officeDocument/2006/relationships/image" Target="../media/image92.png"/><Relationship Id="rId7" Type="http://schemas.openxmlformats.org/officeDocument/2006/relationships/image" Target="../media/image53.png"/><Relationship Id="rId12" Type="http://schemas.openxmlformats.org/officeDocument/2006/relationships/image" Target="../media/image58.jpeg"/><Relationship Id="rId17" Type="http://schemas.openxmlformats.org/officeDocument/2006/relationships/image" Target="../media/image63.png"/><Relationship Id="rId25" Type="http://schemas.openxmlformats.org/officeDocument/2006/relationships/image" Target="../media/image71.png"/><Relationship Id="rId33" Type="http://schemas.openxmlformats.org/officeDocument/2006/relationships/image" Target="../media/image77.png"/><Relationship Id="rId38" Type="http://schemas.openxmlformats.org/officeDocument/2006/relationships/image" Target="../media/image82.jpeg"/><Relationship Id="rId46" Type="http://schemas.openxmlformats.org/officeDocument/2006/relationships/image" Target="../media/image89.png"/><Relationship Id="rId2" Type="http://schemas.openxmlformats.org/officeDocument/2006/relationships/notesSlide" Target="../notesSlides/notesSlide7.xml"/><Relationship Id="rId16" Type="http://schemas.openxmlformats.org/officeDocument/2006/relationships/image" Target="../media/image62.png"/><Relationship Id="rId20" Type="http://schemas.openxmlformats.org/officeDocument/2006/relationships/image" Target="../media/image66.png"/><Relationship Id="rId29" Type="http://schemas.microsoft.com/office/2007/relationships/hdphoto" Target="../media/hdphoto2.wdp"/><Relationship Id="rId41" Type="http://schemas.openxmlformats.org/officeDocument/2006/relationships/image" Target="../media/image85.png"/><Relationship Id="rId54" Type="http://schemas.openxmlformats.org/officeDocument/2006/relationships/image" Target="../media/image96.jpeg"/><Relationship Id="rId1" Type="http://schemas.openxmlformats.org/officeDocument/2006/relationships/slideLayout" Target="../slideLayouts/slideLayout11.xml"/><Relationship Id="rId6" Type="http://schemas.openxmlformats.org/officeDocument/2006/relationships/image" Target="../media/image52.png"/><Relationship Id="rId11" Type="http://schemas.openxmlformats.org/officeDocument/2006/relationships/image" Target="../media/image57.png"/><Relationship Id="rId24" Type="http://schemas.openxmlformats.org/officeDocument/2006/relationships/image" Target="../media/image70.png"/><Relationship Id="rId32" Type="http://schemas.openxmlformats.org/officeDocument/2006/relationships/image" Target="../media/image76.png"/><Relationship Id="rId37" Type="http://schemas.openxmlformats.org/officeDocument/2006/relationships/image" Target="../media/image81.png"/><Relationship Id="rId40" Type="http://schemas.openxmlformats.org/officeDocument/2006/relationships/image" Target="../media/image84.png"/><Relationship Id="rId45" Type="http://schemas.openxmlformats.org/officeDocument/2006/relationships/image" Target="../media/image88.png"/><Relationship Id="rId53" Type="http://schemas.openxmlformats.org/officeDocument/2006/relationships/image" Target="../media/image95.emf"/><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69.png"/><Relationship Id="rId28" Type="http://schemas.openxmlformats.org/officeDocument/2006/relationships/image" Target="../media/image73.png"/><Relationship Id="rId36" Type="http://schemas.openxmlformats.org/officeDocument/2006/relationships/image" Target="../media/image80.png"/><Relationship Id="rId49" Type="http://schemas.openxmlformats.org/officeDocument/2006/relationships/image" Target="../media/image91.png"/><Relationship Id="rId10" Type="http://schemas.openxmlformats.org/officeDocument/2006/relationships/image" Target="../media/image56.emf"/><Relationship Id="rId19" Type="http://schemas.openxmlformats.org/officeDocument/2006/relationships/image" Target="../media/image65.png"/><Relationship Id="rId31" Type="http://schemas.openxmlformats.org/officeDocument/2006/relationships/image" Target="../media/image75.png"/><Relationship Id="rId44" Type="http://schemas.openxmlformats.org/officeDocument/2006/relationships/image" Target="../media/image87.png"/><Relationship Id="rId52" Type="http://schemas.openxmlformats.org/officeDocument/2006/relationships/image" Target="../media/image94.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 Id="rId22" Type="http://schemas.openxmlformats.org/officeDocument/2006/relationships/image" Target="../media/image68.png"/><Relationship Id="rId27" Type="http://schemas.microsoft.com/office/2007/relationships/hdphoto" Target="../media/hdphoto1.wdp"/><Relationship Id="rId30" Type="http://schemas.openxmlformats.org/officeDocument/2006/relationships/image" Target="../media/image74.png"/><Relationship Id="rId35" Type="http://schemas.openxmlformats.org/officeDocument/2006/relationships/image" Target="../media/image79.jpg"/><Relationship Id="rId43" Type="http://schemas.microsoft.com/office/2007/relationships/hdphoto" Target="../media/hdphoto3.wdp"/><Relationship Id="rId48" Type="http://schemas.openxmlformats.org/officeDocument/2006/relationships/image" Target="../media/image90.png"/><Relationship Id="rId8" Type="http://schemas.openxmlformats.org/officeDocument/2006/relationships/image" Target="../media/image54.png"/><Relationship Id="rId51" Type="http://schemas.openxmlformats.org/officeDocument/2006/relationships/image" Target="../media/image9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EDU ISV Hackathon</a:t>
            </a:r>
          </a:p>
        </p:txBody>
      </p:sp>
      <p:sp>
        <p:nvSpPr>
          <p:cNvPr id="3" name="Text Placeholder 2"/>
          <p:cNvSpPr>
            <a:spLocks noGrp="1"/>
          </p:cNvSpPr>
          <p:nvPr>
            <p:ph type="body" sz="quarter" idx="14"/>
          </p:nvPr>
        </p:nvSpPr>
        <p:spPr>
          <a:xfrm>
            <a:off x="274638" y="3956050"/>
            <a:ext cx="5943664" cy="1828800"/>
          </a:xfrm>
        </p:spPr>
        <p:txBody>
          <a:bodyPr/>
          <a:lstStyle/>
          <a:p>
            <a:pPr lvl="0"/>
            <a:r>
              <a:rPr lang="en-US" sz="2800" b="1" dirty="0"/>
              <a:t>Azure Overview</a:t>
            </a:r>
          </a:p>
          <a:p>
            <a:pPr lvl="0"/>
            <a:endParaRPr lang="en-US" sz="1600" dirty="0">
              <a:latin typeface="Segoe UI"/>
            </a:endParaRPr>
          </a:p>
          <a:p>
            <a:pPr lvl="0"/>
            <a:r>
              <a:rPr lang="en-US" sz="1800" dirty="0">
                <a:latin typeface="Segoe UI"/>
              </a:rPr>
              <a:t>Questions: alias@microsoft.com</a:t>
            </a: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plat"/>
          <p:cNvSpPr/>
          <p:nvPr/>
        </p:nvSpPr>
        <p:spPr bwMode="auto">
          <a:xfrm>
            <a:off x="132869" y="106843"/>
            <a:ext cx="12112230" cy="471558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576" fontAlgn="base">
              <a:lnSpc>
                <a:spcPct val="90000"/>
              </a:lnSpc>
              <a:defRPr/>
            </a:pPr>
            <a:r>
              <a:rPr lang="en-US" dirty="0"/>
              <a:t>Platform Services</a:t>
            </a:r>
          </a:p>
        </p:txBody>
      </p:sp>
      <p:sp>
        <p:nvSpPr>
          <p:cNvPr id="87" name="infra"/>
          <p:cNvSpPr/>
          <p:nvPr/>
        </p:nvSpPr>
        <p:spPr bwMode="auto">
          <a:xfrm>
            <a:off x="5632" y="4642376"/>
            <a:ext cx="12432948" cy="2380871"/>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4" tIns="91414" rIns="179234" bIns="143388" numCol="1" spcCol="0" rtlCol="0" fromWordArt="0" anchor="t" anchorCtr="0" forceAA="0" compatLnSpc="1">
            <a:prstTxWarp prst="textNoShape">
              <a:avLst/>
            </a:prstTxWarp>
            <a:noAutofit/>
          </a:bodyPr>
          <a:lstStyle/>
          <a:p>
            <a:pPr algn="ctr" defTabSz="913576" fontAlgn="base">
              <a:lnSpc>
                <a:spcPct val="90000"/>
              </a:lnSpc>
              <a:defRPr/>
            </a:pPr>
            <a:r>
              <a:rPr lang="en-US" sz="1398"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Infrastructure Services</a:t>
            </a:r>
          </a:p>
        </p:txBody>
      </p:sp>
      <p:grpSp>
        <p:nvGrpSpPr>
          <p:cNvPr id="69" name="datacenter"/>
          <p:cNvGrpSpPr/>
          <p:nvPr/>
        </p:nvGrpSpPr>
        <p:grpSpPr>
          <a:xfrm>
            <a:off x="-245664" y="5862304"/>
            <a:ext cx="12851617" cy="1223267"/>
            <a:chOff x="-245664" y="5862304"/>
            <a:chExt cx="12851617" cy="1223267"/>
          </a:xfrm>
        </p:grpSpPr>
        <p:sp>
          <p:nvSpPr>
            <p:cNvPr id="56" name="Rectangle 55"/>
            <p:cNvSpPr/>
            <p:nvPr/>
          </p:nvSpPr>
          <p:spPr bwMode="auto">
            <a:xfrm>
              <a:off x="-137540" y="5862304"/>
              <a:ext cx="12638335" cy="1097104"/>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4" tIns="91414" rIns="179234" bIns="143388" numCol="1" spcCol="0" rtlCol="0" fromWordArt="0" anchor="t" anchorCtr="0" forceAA="0" compatLnSpc="1">
              <a:prstTxWarp prst="textNoShape">
                <a:avLst/>
              </a:prstTxWarp>
              <a:noAutofit/>
            </a:bodyPr>
            <a:lstStyle/>
            <a:p>
              <a:pPr algn="ctr" defTabSz="913576" fontAlgn="base">
                <a:lnSpc>
                  <a:spcPct val="90000"/>
                </a:lnSpc>
                <a:defRPr/>
              </a:pPr>
              <a:r>
                <a:rPr lang="en-US" sz="1398"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Datacenter Infrastructure</a:t>
              </a:r>
            </a:p>
          </p:txBody>
        </p:sp>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64499" y="6305503"/>
              <a:ext cx="780068" cy="780068"/>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69578" y="6305503"/>
              <a:ext cx="780068" cy="780068"/>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74659" y="6305503"/>
              <a:ext cx="780068" cy="780068"/>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75079" y="6305503"/>
              <a:ext cx="780068" cy="780068"/>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580159" y="6305503"/>
              <a:ext cx="780068" cy="780068"/>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385240" y="6305503"/>
              <a:ext cx="780068" cy="780068"/>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190321" y="6305503"/>
              <a:ext cx="780068" cy="780068"/>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995401" y="6305503"/>
              <a:ext cx="780068" cy="780068"/>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00483" y="6305503"/>
              <a:ext cx="780068" cy="780068"/>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05562" y="6305503"/>
              <a:ext cx="780068" cy="780068"/>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10643" y="6305503"/>
              <a:ext cx="780068" cy="780068"/>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15723" y="6305503"/>
              <a:ext cx="780068" cy="780068"/>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20805" y="6305503"/>
              <a:ext cx="780068" cy="780068"/>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25885" y="6305503"/>
              <a:ext cx="780068" cy="780068"/>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45664" y="6305503"/>
              <a:ext cx="780068" cy="780068"/>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59417" y="6305503"/>
              <a:ext cx="780068" cy="780068"/>
            </a:xfrm>
            <a:prstGeom prst="rect">
              <a:avLst/>
            </a:prstGeom>
          </p:spPr>
        </p:pic>
      </p:grpSp>
      <p:grpSp>
        <p:nvGrpSpPr>
          <p:cNvPr id="20" name="compute"/>
          <p:cNvGrpSpPr/>
          <p:nvPr/>
        </p:nvGrpSpPr>
        <p:grpSpPr>
          <a:xfrm>
            <a:off x="132869" y="4944027"/>
            <a:ext cx="2628425" cy="789170"/>
            <a:chOff x="132869" y="4944027"/>
            <a:chExt cx="2628425" cy="789170"/>
          </a:xfrm>
        </p:grpSpPr>
        <p:sp>
          <p:nvSpPr>
            <p:cNvPr id="31" name="Rectangle 30"/>
            <p:cNvSpPr/>
            <p:nvPr/>
          </p:nvSpPr>
          <p:spPr bwMode="auto">
            <a:xfrm>
              <a:off x="132869" y="4944027"/>
              <a:ext cx="2628425" cy="78917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14" tIns="91427" rIns="91414" bIns="143388" numCol="1" spcCol="0" rtlCol="0" fromWordArt="0" anchor="t" anchorCtr="0" forceAA="0" compatLnSpc="1">
              <a:prstTxWarp prst="textNoShape">
                <a:avLst/>
              </a:prstTxWarp>
              <a:noAutofit/>
            </a:bodyPr>
            <a:lstStyle/>
            <a:p>
              <a:pPr algn="ctr" defTabSz="913576" fontAlgn="base">
                <a:lnSpc>
                  <a:spcPct val="90000"/>
                </a:lnSpc>
                <a:defRPr/>
              </a:pPr>
              <a:r>
                <a:rPr lang="en-US" sz="1198"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Compute</a:t>
              </a:r>
            </a:p>
          </p:txBody>
        </p:sp>
        <p:sp>
          <p:nvSpPr>
            <p:cNvPr id="43" name="Rectangle 42"/>
            <p:cNvSpPr/>
            <p:nvPr/>
          </p:nvSpPr>
          <p:spPr bwMode="auto">
            <a:xfrm>
              <a:off x="278781" y="5309310"/>
              <a:ext cx="1149460" cy="35596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defTabSz="913576" fontAlgn="base">
                <a:lnSpc>
                  <a:spcPct val="90000"/>
                </a:lnSpc>
                <a:defRPr/>
              </a:pPr>
              <a:r>
                <a:rPr lang="en-US" sz="8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Virtual Machines</a:t>
              </a:r>
            </a:p>
          </p:txBody>
        </p:sp>
        <p:pic>
          <p:nvPicPr>
            <p:cNvPr id="235" name="Picture 23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255262" y="5294273"/>
              <a:ext cx="261507" cy="261508"/>
            </a:xfrm>
            <a:prstGeom prst="rect">
              <a:avLst/>
            </a:prstGeom>
            <a:noFill/>
            <a:ln>
              <a:noFill/>
            </a:ln>
          </p:spPr>
        </p:pic>
        <p:sp>
          <p:nvSpPr>
            <p:cNvPr id="62" name="Rectangle 61"/>
            <p:cNvSpPr/>
            <p:nvPr/>
          </p:nvSpPr>
          <p:spPr bwMode="auto">
            <a:xfrm>
              <a:off x="1685139" y="5318172"/>
              <a:ext cx="861502" cy="35596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defTabSz="913576" fontAlgn="base">
                <a:lnSpc>
                  <a:spcPct val="90000"/>
                </a:lnSpc>
                <a:defRPr/>
              </a:pPr>
              <a:r>
                <a:rPr lang="en-US" sz="8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Containers</a:t>
              </a:r>
            </a:p>
          </p:txBody>
        </p:sp>
        <p:grpSp>
          <p:nvGrpSpPr>
            <p:cNvPr id="412" name="Group 411"/>
            <p:cNvGrpSpPr/>
            <p:nvPr/>
          </p:nvGrpSpPr>
          <p:grpSpPr>
            <a:xfrm>
              <a:off x="1697861" y="5339924"/>
              <a:ext cx="220990" cy="170207"/>
              <a:chOff x="729660" y="5278586"/>
              <a:chExt cx="294653" cy="226942"/>
            </a:xfrm>
            <a:noFill/>
          </p:grpSpPr>
          <p:grpSp>
            <p:nvGrpSpPr>
              <p:cNvPr id="402" name="Group 401"/>
              <p:cNvGrpSpPr/>
              <p:nvPr/>
            </p:nvGrpSpPr>
            <p:grpSpPr>
              <a:xfrm>
                <a:off x="748309" y="5298113"/>
                <a:ext cx="97032" cy="104038"/>
                <a:chOff x="-760416" y="3893954"/>
                <a:chExt cx="291844" cy="312914"/>
              </a:xfrm>
              <a:grpFill/>
            </p:grpSpPr>
            <p:sp>
              <p:nvSpPr>
                <p:cNvPr id="397" name="Diamond 396"/>
                <p:cNvSpPr/>
                <p:nvPr/>
              </p:nvSpPr>
              <p:spPr bwMode="auto">
                <a:xfrm rot="19690132">
                  <a:off x="-760416" y="3960080"/>
                  <a:ext cx="148049" cy="245585"/>
                </a:xfrm>
                <a:prstGeom prst="diamond">
                  <a:avLst/>
                </a:prstGeom>
                <a:grpFill/>
                <a:ln>
                  <a:solidFill>
                    <a:schemeClr val="bg1"/>
                  </a:solid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398" name="Diamond 397"/>
                <p:cNvSpPr/>
                <p:nvPr/>
              </p:nvSpPr>
              <p:spPr bwMode="auto">
                <a:xfrm rot="1935408">
                  <a:off x="-622514" y="3960220"/>
                  <a:ext cx="153942" cy="246648"/>
                </a:xfrm>
                <a:prstGeom prst="diamond">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399" name="Diamond 398"/>
                <p:cNvSpPr/>
                <p:nvPr/>
              </p:nvSpPr>
              <p:spPr bwMode="auto">
                <a:xfrm rot="5400000">
                  <a:off x="-691931" y="3848129"/>
                  <a:ext cx="153937" cy="245588"/>
                </a:xfrm>
                <a:prstGeom prst="diamond">
                  <a:avLst/>
                </a:prstGeom>
                <a:grpFill/>
                <a:ln>
                  <a:solidFill>
                    <a:schemeClr val="bg1"/>
                  </a:solid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grp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404" name="Group 403"/>
              <p:cNvGrpSpPr/>
              <p:nvPr/>
            </p:nvGrpSpPr>
            <p:grpSpPr>
              <a:xfrm>
                <a:off x="893156" y="5298645"/>
                <a:ext cx="97032" cy="104036"/>
                <a:chOff x="-760425" y="3893952"/>
                <a:chExt cx="291846" cy="312908"/>
              </a:xfrm>
              <a:grpFill/>
            </p:grpSpPr>
            <p:sp>
              <p:nvSpPr>
                <p:cNvPr id="405" name="Diamond 404"/>
                <p:cNvSpPr/>
                <p:nvPr/>
              </p:nvSpPr>
              <p:spPr bwMode="auto">
                <a:xfrm rot="19690132">
                  <a:off x="-760425" y="3960082"/>
                  <a:ext cx="148050" cy="245583"/>
                </a:xfrm>
                <a:prstGeom prst="diamond">
                  <a:avLst/>
                </a:prstGeom>
                <a:grpFill/>
                <a:ln>
                  <a:solidFill>
                    <a:schemeClr val="bg1"/>
                  </a:solid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406" name="Diamond 405"/>
                <p:cNvSpPr/>
                <p:nvPr/>
              </p:nvSpPr>
              <p:spPr bwMode="auto">
                <a:xfrm rot="1935408">
                  <a:off x="-622522" y="3960219"/>
                  <a:ext cx="153943" cy="246641"/>
                </a:xfrm>
                <a:prstGeom prst="diamond">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407" name="Diamond 406"/>
                <p:cNvSpPr/>
                <p:nvPr/>
              </p:nvSpPr>
              <p:spPr bwMode="auto">
                <a:xfrm rot="5400000">
                  <a:off x="-691939" y="3848130"/>
                  <a:ext cx="153939" cy="245584"/>
                </a:xfrm>
                <a:prstGeom prst="diamond">
                  <a:avLst/>
                </a:prstGeom>
                <a:grpFill/>
                <a:ln>
                  <a:solidFill>
                    <a:schemeClr val="bg1"/>
                  </a:solid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408" name="Group 407"/>
              <p:cNvGrpSpPr/>
              <p:nvPr/>
            </p:nvGrpSpPr>
            <p:grpSpPr>
              <a:xfrm>
                <a:off x="824684" y="5380094"/>
                <a:ext cx="97032" cy="104038"/>
                <a:chOff x="-760434" y="3893950"/>
                <a:chExt cx="291848" cy="312914"/>
              </a:xfrm>
              <a:grpFill/>
            </p:grpSpPr>
            <p:sp>
              <p:nvSpPr>
                <p:cNvPr id="409" name="Diamond 408"/>
                <p:cNvSpPr/>
                <p:nvPr/>
              </p:nvSpPr>
              <p:spPr bwMode="auto">
                <a:xfrm rot="19690132">
                  <a:off x="-760434" y="3960080"/>
                  <a:ext cx="148051" cy="245585"/>
                </a:xfrm>
                <a:prstGeom prst="diamond">
                  <a:avLst/>
                </a:prstGeom>
                <a:grpFill/>
                <a:ln>
                  <a:solidFill>
                    <a:schemeClr val="bg1"/>
                  </a:solid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410" name="Diamond 409"/>
                <p:cNvSpPr/>
                <p:nvPr/>
              </p:nvSpPr>
              <p:spPr bwMode="auto">
                <a:xfrm rot="1935408">
                  <a:off x="-622530" y="3960220"/>
                  <a:ext cx="153944" cy="246644"/>
                </a:xfrm>
                <a:prstGeom prst="diamond">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411" name="Diamond 410"/>
                <p:cNvSpPr/>
                <p:nvPr/>
              </p:nvSpPr>
              <p:spPr bwMode="auto">
                <a:xfrm rot="5400000">
                  <a:off x="-691960" y="3848128"/>
                  <a:ext cx="153941" cy="245585"/>
                </a:xfrm>
                <a:prstGeom prst="diamond">
                  <a:avLst/>
                </a:prstGeom>
                <a:grpFill/>
                <a:ln>
                  <a:solidFill>
                    <a:schemeClr val="bg1"/>
                  </a:solid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grpSp>
        </p:grpSp>
      </p:grpSp>
      <p:grpSp>
        <p:nvGrpSpPr>
          <p:cNvPr id="19" name="hybrid"/>
          <p:cNvGrpSpPr/>
          <p:nvPr/>
        </p:nvGrpSpPr>
        <p:grpSpPr>
          <a:xfrm>
            <a:off x="10442021" y="209806"/>
            <a:ext cx="1569493" cy="4605113"/>
            <a:chOff x="10442021" y="209806"/>
            <a:chExt cx="1569493" cy="4605113"/>
          </a:xfrm>
        </p:grpSpPr>
        <p:sp>
          <p:nvSpPr>
            <p:cNvPr id="206" name="TextBox 205"/>
            <p:cNvSpPr txBox="1"/>
            <p:nvPr/>
          </p:nvSpPr>
          <p:spPr>
            <a:xfrm>
              <a:off x="11046930" y="2324731"/>
              <a:ext cx="658969" cy="301021"/>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Backup</a:t>
              </a:r>
            </a:p>
          </p:txBody>
        </p:sp>
        <p:sp>
          <p:nvSpPr>
            <p:cNvPr id="71" name="Rectangle 70"/>
            <p:cNvSpPr/>
            <p:nvPr/>
          </p:nvSpPr>
          <p:spPr bwMode="auto">
            <a:xfrm>
              <a:off x="10442021" y="209806"/>
              <a:ext cx="1569493" cy="460511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576" fontAlgn="base">
                <a:lnSpc>
                  <a:spcPct val="90000"/>
                </a:lnSpc>
                <a:defRPr/>
              </a:pPr>
              <a:r>
                <a:rPr lang="en-US" sz="1198"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Hybrid</a:t>
              </a:r>
            </a:p>
            <a:p>
              <a:pPr algn="ctr" defTabSz="913576" fontAlgn="base">
                <a:lnSpc>
                  <a:spcPct val="90000"/>
                </a:lnSpc>
                <a:defRPr/>
              </a:pPr>
              <a:r>
                <a:rPr lang="en-US" sz="1298"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Cloud</a:t>
              </a:r>
            </a:p>
          </p:txBody>
        </p:sp>
        <p:pic>
          <p:nvPicPr>
            <p:cNvPr id="207" name="Picture 206" descr="Backup Service.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699467" y="2268331"/>
              <a:ext cx="296324" cy="296324"/>
            </a:xfrm>
            <a:prstGeom prst="rect">
              <a:avLst/>
            </a:prstGeom>
          </p:spPr>
        </p:pic>
        <p:sp>
          <p:nvSpPr>
            <p:cNvPr id="208" name="TextBox 207"/>
            <p:cNvSpPr txBox="1"/>
            <p:nvPr/>
          </p:nvSpPr>
          <p:spPr>
            <a:xfrm>
              <a:off x="11055537" y="4332197"/>
              <a:ext cx="658969" cy="301021"/>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StorSimple</a:t>
              </a:r>
            </a:p>
            <a:p>
              <a:pPr defTabSz="931959" eaLnBrk="0" fontAlgn="base" hangingPunct="0">
                <a:lnSpc>
                  <a:spcPts val="816"/>
                </a:lnSpc>
                <a:spcBef>
                  <a:spcPct val="0"/>
                </a:spcBef>
                <a:spcAft>
                  <a:spcPct val="0"/>
                </a:spcAft>
                <a:defRPr/>
              </a:pPr>
              <a:endPar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endParaRPr>
            </a:p>
          </p:txBody>
        </p:sp>
        <p:pic>
          <p:nvPicPr>
            <p:cNvPr id="209" name="Picture 208" descr="StorSimple.png"/>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0709046" y="4302283"/>
              <a:ext cx="286746" cy="286746"/>
            </a:xfrm>
            <a:prstGeom prst="rect">
              <a:avLst/>
            </a:prstGeom>
          </p:spPr>
        </p:pic>
        <p:sp>
          <p:nvSpPr>
            <p:cNvPr id="210" name="TextBox 209"/>
            <p:cNvSpPr txBox="1"/>
            <p:nvPr/>
          </p:nvSpPr>
          <p:spPr>
            <a:xfrm>
              <a:off x="11062656" y="3842012"/>
              <a:ext cx="658969" cy="301021"/>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Azure Site</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Recovery </a:t>
              </a:r>
            </a:p>
          </p:txBody>
        </p:sp>
        <p:pic>
          <p:nvPicPr>
            <p:cNvPr id="211" name="Picture 210" descr="Site Recovery.png"/>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10718631" y="3797568"/>
              <a:ext cx="285761" cy="285761"/>
            </a:xfrm>
            <a:prstGeom prst="rect">
              <a:avLst/>
            </a:prstGeom>
          </p:spPr>
        </p:pic>
        <p:sp>
          <p:nvSpPr>
            <p:cNvPr id="212" name="TextBox 211"/>
            <p:cNvSpPr txBox="1"/>
            <p:nvPr/>
          </p:nvSpPr>
          <p:spPr>
            <a:xfrm>
              <a:off x="11047416" y="3372205"/>
              <a:ext cx="658969" cy="301021"/>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Import/Export</a:t>
              </a:r>
            </a:p>
          </p:txBody>
        </p:sp>
        <p:pic>
          <p:nvPicPr>
            <p:cNvPr id="213" name="Picture 212" descr="Storage (Azure).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709690" y="3352153"/>
              <a:ext cx="286671" cy="286671"/>
            </a:xfrm>
            <a:prstGeom prst="rect">
              <a:avLst/>
            </a:prstGeom>
          </p:spPr>
        </p:pic>
        <p:sp>
          <p:nvSpPr>
            <p:cNvPr id="9" name="Freeform 8"/>
            <p:cNvSpPr/>
            <p:nvPr/>
          </p:nvSpPr>
          <p:spPr bwMode="auto">
            <a:xfrm>
              <a:off x="11188562" y="2734323"/>
              <a:ext cx="69037" cy="3871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49">
                <a:defRPr/>
              </a:pPr>
              <a:endParaRPr lang="en-US" kern="0" dirty="0">
                <a:solidFill>
                  <a:srgbClr val="FFFFFF"/>
                </a:solidFill>
                <a:latin typeface="Segoe UI" panose="020B0502040204020203" pitchFamily="34" charset="0"/>
                <a:cs typeface="Segoe UI" panose="020B0502040204020203" pitchFamily="34" charset="0"/>
              </a:endParaRPr>
            </a:p>
          </p:txBody>
        </p:sp>
        <p:sp>
          <p:nvSpPr>
            <p:cNvPr id="197" name="TextBox 196"/>
            <p:cNvSpPr txBox="1"/>
            <p:nvPr/>
          </p:nvSpPr>
          <p:spPr>
            <a:xfrm>
              <a:off x="11064268" y="794416"/>
              <a:ext cx="658969" cy="301020"/>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Azure AD </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Health Monitoring</a:t>
              </a:r>
            </a:p>
          </p:txBody>
        </p:sp>
        <p:grpSp>
          <p:nvGrpSpPr>
            <p:cNvPr id="229" name="Group 228"/>
            <p:cNvGrpSpPr/>
            <p:nvPr/>
          </p:nvGrpSpPr>
          <p:grpSpPr>
            <a:xfrm>
              <a:off x="10703094" y="780390"/>
              <a:ext cx="310517" cy="667651"/>
              <a:chOff x="10740783" y="736599"/>
              <a:chExt cx="310605" cy="667839"/>
            </a:xfrm>
          </p:grpSpPr>
          <p:pic>
            <p:nvPicPr>
              <p:cNvPr id="222" name="Picture 221" descr="Azure Active Directory.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36" name="TextBox 235"/>
            <p:cNvSpPr txBox="1"/>
            <p:nvPr/>
          </p:nvSpPr>
          <p:spPr>
            <a:xfrm>
              <a:off x="11064268" y="1245902"/>
              <a:ext cx="658969" cy="301021"/>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AD Privileged</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Identity </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Management</a:t>
              </a:r>
            </a:p>
          </p:txBody>
        </p:sp>
        <p:pic>
          <p:nvPicPr>
            <p:cNvPr id="272" name="Picture 271"/>
            <p:cNvPicPr>
              <a:picLocks noChangeAspect="1"/>
            </p:cNvPicPr>
            <p:nvPr/>
          </p:nvPicPr>
          <p:blipFill>
            <a:blip r:embed="rId10"/>
            <a:stretch>
              <a:fillRect/>
            </a:stretch>
          </p:blipFill>
          <p:spPr>
            <a:xfrm>
              <a:off x="10697450" y="1267461"/>
              <a:ext cx="245387" cy="317835"/>
            </a:xfrm>
            <a:prstGeom prst="rect">
              <a:avLst/>
            </a:prstGeom>
          </p:spPr>
        </p:pic>
        <p:sp>
          <p:nvSpPr>
            <p:cNvPr id="329" name="TextBox 328"/>
            <p:cNvSpPr txBox="1"/>
            <p:nvPr/>
          </p:nvSpPr>
          <p:spPr>
            <a:xfrm>
              <a:off x="11059055" y="2809744"/>
              <a:ext cx="658969" cy="301021"/>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Operational</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Analytics</a:t>
              </a:r>
            </a:p>
          </p:txBody>
        </p:sp>
        <p:pic>
          <p:nvPicPr>
            <p:cNvPr id="330" name="Picture 329" descr="Operational Insight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00987" y="2764450"/>
              <a:ext cx="280151" cy="280152"/>
            </a:xfrm>
            <a:prstGeom prst="rect">
              <a:avLst/>
            </a:prstGeom>
          </p:spPr>
        </p:pic>
        <p:sp>
          <p:nvSpPr>
            <p:cNvPr id="244" name="TextBox 243"/>
            <p:cNvSpPr txBox="1"/>
            <p:nvPr/>
          </p:nvSpPr>
          <p:spPr>
            <a:xfrm>
              <a:off x="11039715" y="1834583"/>
              <a:ext cx="658969" cy="302581"/>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Domain Services </a:t>
              </a:r>
              <a:b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br>
              <a:endPar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endParaRPr>
            </a:p>
          </p:txBody>
        </p:sp>
        <p:pic>
          <p:nvPicPr>
            <p:cNvPr id="245" name="Picture 244" descr="Azure Active Directory.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671132" y="1743789"/>
              <a:ext cx="298019" cy="298018"/>
            </a:xfrm>
            <a:prstGeom prst="rect">
              <a:avLst/>
            </a:prstGeom>
          </p:spPr>
        </p:pic>
      </p:grpSp>
      <p:grpSp>
        <p:nvGrpSpPr>
          <p:cNvPr id="38" name="dev"/>
          <p:cNvGrpSpPr/>
          <p:nvPr/>
        </p:nvGrpSpPr>
        <p:grpSpPr>
          <a:xfrm>
            <a:off x="4426126" y="2840875"/>
            <a:ext cx="2286000" cy="1762718"/>
            <a:chOff x="4426126" y="2840495"/>
            <a:chExt cx="2286000" cy="1762718"/>
          </a:xfrm>
        </p:grpSpPr>
        <p:sp>
          <p:nvSpPr>
            <p:cNvPr id="42" name="Rectangle 41"/>
            <p:cNvSpPr/>
            <p:nvPr/>
          </p:nvSpPr>
          <p:spPr bwMode="auto">
            <a:xfrm>
              <a:off x="4426126" y="2840495"/>
              <a:ext cx="2286000" cy="1762718"/>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576" fontAlgn="base">
                <a:lnSpc>
                  <a:spcPct val="90000"/>
                </a:lnSpc>
                <a:defRPr/>
              </a:pPr>
              <a:r>
                <a:rPr lang="en-US" sz="1198"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Developer Services</a:t>
              </a:r>
            </a:p>
          </p:txBody>
        </p:sp>
        <p:grpSp>
          <p:nvGrpSpPr>
            <p:cNvPr id="144" name="Group 143"/>
            <p:cNvGrpSpPr/>
            <p:nvPr/>
          </p:nvGrpSpPr>
          <p:grpSpPr>
            <a:xfrm>
              <a:off x="4546738" y="3295776"/>
              <a:ext cx="1015950" cy="309007"/>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963" rIns="0" bIns="0" rtlCol="0" anchor="t">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Visual Studio</a:t>
                </a:r>
              </a:p>
            </p:txBody>
          </p:sp>
          <p:pic>
            <p:nvPicPr>
              <p:cNvPr id="168" name="Picture 167" descr="Visual Studio Onlin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9204452" y="1809539"/>
                <a:ext cx="290489" cy="290489"/>
              </a:xfrm>
              <a:prstGeom prst="rect">
                <a:avLst/>
              </a:prstGeom>
            </p:spPr>
          </p:pic>
        </p:grpSp>
        <p:grpSp>
          <p:nvGrpSpPr>
            <p:cNvPr id="363" name="Group 362"/>
            <p:cNvGrpSpPr/>
            <p:nvPr/>
          </p:nvGrpSpPr>
          <p:grpSpPr>
            <a:xfrm>
              <a:off x="4489762" y="4166628"/>
              <a:ext cx="1057481" cy="319301"/>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963" rIns="0" bIns="0" rtlCol="0" anchor="t">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Application</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Insights</a:t>
                </a:r>
              </a:p>
            </p:txBody>
          </p:sp>
          <p:pic>
            <p:nvPicPr>
              <p:cNvPr id="170" name="Picture 169" descr="Application Insights.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197460" y="2680638"/>
                <a:ext cx="292274" cy="292274"/>
              </a:xfrm>
              <a:prstGeom prst="rect">
                <a:avLst/>
              </a:prstGeom>
            </p:spPr>
          </p:pic>
        </p:grpSp>
        <p:grpSp>
          <p:nvGrpSpPr>
            <p:cNvPr id="374" name="Group 373"/>
            <p:cNvGrpSpPr/>
            <p:nvPr/>
          </p:nvGrpSpPr>
          <p:grpSpPr>
            <a:xfrm>
              <a:off x="4506426" y="3723740"/>
              <a:ext cx="907491" cy="31466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963" rIns="0" bIns="0" rtlCol="0" anchor="t">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264" name="TextBox 263"/>
            <p:cNvSpPr txBox="1"/>
            <p:nvPr/>
          </p:nvSpPr>
          <p:spPr>
            <a:xfrm>
              <a:off x="6055847" y="3828269"/>
              <a:ext cx="541044" cy="249955"/>
            </a:xfrm>
            <a:prstGeom prst="rect">
              <a:avLst/>
            </a:prstGeom>
            <a:noFill/>
            <a:ln>
              <a:noFill/>
            </a:ln>
          </p:spPr>
          <p:txBody>
            <a:bodyPr wrap="none" lIns="0" tIns="27963" rIns="0" bIns="0" rtlCol="0" anchor="t">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Xamarin</a:t>
              </a:r>
            </a:p>
          </p:txBody>
        </p:sp>
        <p:pic>
          <p:nvPicPr>
            <p:cNvPr id="252" name="Picture 251"/>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5645576" y="3691586"/>
              <a:ext cx="417972" cy="417972"/>
            </a:xfrm>
            <a:prstGeom prst="rect">
              <a:avLst/>
            </a:prstGeom>
          </p:spPr>
        </p:pic>
        <p:sp>
          <p:nvSpPr>
            <p:cNvPr id="265" name="TextBox 264"/>
            <p:cNvSpPr txBox="1"/>
            <p:nvPr/>
          </p:nvSpPr>
          <p:spPr>
            <a:xfrm>
              <a:off x="6025148" y="4225201"/>
              <a:ext cx="541044" cy="249955"/>
            </a:xfrm>
            <a:prstGeom prst="rect">
              <a:avLst/>
            </a:prstGeom>
            <a:noFill/>
            <a:ln>
              <a:noFill/>
            </a:ln>
          </p:spPr>
          <p:txBody>
            <a:bodyPr wrap="none" lIns="0" tIns="27963" rIns="0" bIns="0" rtlCol="0" anchor="t">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HockeyApp</a:t>
              </a:r>
            </a:p>
          </p:txBody>
        </p:sp>
        <p:pic>
          <p:nvPicPr>
            <p:cNvPr id="2050" name="Picture 2" descr="https://wmpdatastorage.blob.core.windows.net/logos/6c752373-c0f2-464a-94e0-6c88e0554313">
              <a:hlinkClick r:id="rId15"/>
            </p:cNvPr>
            <p:cNvPicPr>
              <a:picLocks noChangeAspect="1" noChangeArrowheads="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5590992" y="4060091"/>
              <a:ext cx="466642" cy="466642"/>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285"/>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5649893" y="3296660"/>
              <a:ext cx="308122" cy="308122"/>
            </a:xfrm>
            <a:prstGeom prst="rect">
              <a:avLst/>
            </a:prstGeom>
          </p:spPr>
        </p:pic>
        <p:sp>
          <p:nvSpPr>
            <p:cNvPr id="287" name="TextBox 286"/>
            <p:cNvSpPr txBox="1"/>
            <p:nvPr/>
          </p:nvSpPr>
          <p:spPr>
            <a:xfrm>
              <a:off x="6028314" y="3311449"/>
              <a:ext cx="658969" cy="261562"/>
            </a:xfrm>
            <a:prstGeom prst="rect">
              <a:avLst/>
            </a:prstGeom>
            <a:noFill/>
            <a:ln>
              <a:noFill/>
            </a:ln>
          </p:spPr>
          <p:txBody>
            <a:bodyPr wrap="none" lIns="0" tIns="27963" rIns="0" bIns="0" rtlCol="0" anchor="t">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Mobile</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Engagement</a:t>
              </a:r>
            </a:p>
          </p:txBody>
        </p:sp>
      </p:grpSp>
      <p:grpSp>
        <p:nvGrpSpPr>
          <p:cNvPr id="40" name="intell"/>
          <p:cNvGrpSpPr/>
          <p:nvPr/>
        </p:nvGrpSpPr>
        <p:grpSpPr>
          <a:xfrm>
            <a:off x="6751637" y="1971143"/>
            <a:ext cx="3657600" cy="685560"/>
            <a:chOff x="6750707" y="1989942"/>
            <a:chExt cx="3657600" cy="685560"/>
          </a:xfrm>
        </p:grpSpPr>
        <p:sp>
          <p:nvSpPr>
            <p:cNvPr id="289" name="Rectangle 288"/>
            <p:cNvSpPr/>
            <p:nvPr/>
          </p:nvSpPr>
          <p:spPr bwMode="auto">
            <a:xfrm>
              <a:off x="6750707" y="1989942"/>
              <a:ext cx="3657600" cy="65077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576" fontAlgn="base">
                <a:lnSpc>
                  <a:spcPct val="90000"/>
                </a:lnSpc>
                <a:defRPr/>
              </a:pPr>
              <a:r>
                <a:rPr lang="en-US" sz="1198"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Intelligence</a:t>
              </a:r>
            </a:p>
          </p:txBody>
        </p:sp>
        <p:pic>
          <p:nvPicPr>
            <p:cNvPr id="64" name="Picture 63"/>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871543" y="2243190"/>
              <a:ext cx="345075" cy="345075"/>
            </a:xfrm>
            <a:prstGeom prst="rect">
              <a:avLst/>
            </a:prstGeom>
          </p:spPr>
        </p:pic>
        <p:sp>
          <p:nvSpPr>
            <p:cNvPr id="290" name="TextBox 289"/>
            <p:cNvSpPr txBox="1"/>
            <p:nvPr/>
          </p:nvSpPr>
          <p:spPr>
            <a:xfrm>
              <a:off x="7299772" y="2374482"/>
              <a:ext cx="658969" cy="301020"/>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Cognitive Services</a:t>
              </a:r>
            </a:p>
          </p:txBody>
        </p:sp>
        <p:pic>
          <p:nvPicPr>
            <p:cNvPr id="65" name="Picture 64"/>
            <p:cNvPicPr>
              <a:picLocks noChangeAspect="1"/>
            </p:cNvPicPr>
            <p:nvPr/>
          </p:nvPicPr>
          <p:blipFill>
            <a:blip r:embed="rId19" cstate="print">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flipH="1">
              <a:off x="8199788" y="2255837"/>
              <a:ext cx="380762" cy="380762"/>
            </a:xfrm>
            <a:prstGeom prst="rect">
              <a:avLst/>
            </a:prstGeom>
          </p:spPr>
        </p:pic>
        <p:sp>
          <p:nvSpPr>
            <p:cNvPr id="291" name="TextBox 290"/>
            <p:cNvSpPr txBox="1"/>
            <p:nvPr/>
          </p:nvSpPr>
          <p:spPr>
            <a:xfrm>
              <a:off x="8568478" y="2374482"/>
              <a:ext cx="658969" cy="301020"/>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Bot Framework</a:t>
              </a:r>
            </a:p>
          </p:txBody>
        </p:sp>
        <p:pic>
          <p:nvPicPr>
            <p:cNvPr id="67" name="Picture 66"/>
            <p:cNvPicPr>
              <a:picLocks noChangeAspect="1"/>
            </p:cNvPicPr>
            <p:nvPr/>
          </p:nvPicPr>
          <p:blipFill>
            <a:blip r:embed="rId20" cstate="print">
              <a:biLevel thresh="50000"/>
              <a:extLst>
                <a:ext uri="{28A0092B-C50C-407E-A947-70E740481C1C}">
                  <a14:useLocalDpi xmlns:a14="http://schemas.microsoft.com/office/drawing/2010/main" val="0"/>
                </a:ext>
              </a:extLst>
            </a:blip>
            <a:stretch>
              <a:fillRect/>
            </a:stretch>
          </p:blipFill>
          <p:spPr>
            <a:xfrm>
              <a:off x="9369951" y="2347280"/>
              <a:ext cx="217579" cy="217579"/>
            </a:xfrm>
            <a:prstGeom prst="rect">
              <a:avLst/>
            </a:prstGeom>
          </p:spPr>
        </p:pic>
        <p:sp>
          <p:nvSpPr>
            <p:cNvPr id="292" name="TextBox 291"/>
            <p:cNvSpPr txBox="1"/>
            <p:nvPr/>
          </p:nvSpPr>
          <p:spPr>
            <a:xfrm>
              <a:off x="9664292" y="2371729"/>
              <a:ext cx="658969" cy="301020"/>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Cortana</a:t>
              </a:r>
            </a:p>
          </p:txBody>
        </p:sp>
      </p:grpSp>
      <p:grpSp>
        <p:nvGrpSpPr>
          <p:cNvPr id="16" name="appdev"/>
          <p:cNvGrpSpPr/>
          <p:nvPr/>
        </p:nvGrpSpPr>
        <p:grpSpPr>
          <a:xfrm>
            <a:off x="4407857" y="546610"/>
            <a:ext cx="2286000" cy="2192298"/>
            <a:chOff x="4426239" y="546610"/>
            <a:chExt cx="2286000" cy="2192298"/>
          </a:xfrm>
        </p:grpSpPr>
        <p:sp>
          <p:nvSpPr>
            <p:cNvPr id="41" name="Rectangle 40"/>
            <p:cNvSpPr/>
            <p:nvPr/>
          </p:nvSpPr>
          <p:spPr bwMode="auto">
            <a:xfrm>
              <a:off x="4426239" y="546610"/>
              <a:ext cx="2286000" cy="2184345"/>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576" fontAlgn="base">
                <a:lnSpc>
                  <a:spcPct val="90000"/>
                </a:lnSpc>
                <a:defRPr/>
              </a:pPr>
              <a:r>
                <a:rPr lang="en-US" sz="1198"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Application Platform</a:t>
              </a:r>
            </a:p>
          </p:txBody>
        </p:sp>
        <p:grpSp>
          <p:nvGrpSpPr>
            <p:cNvPr id="137" name="Group 136"/>
            <p:cNvGrpSpPr/>
            <p:nvPr/>
          </p:nvGrpSpPr>
          <p:grpSpPr>
            <a:xfrm>
              <a:off x="4691345" y="1042391"/>
              <a:ext cx="1008256" cy="31688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963" rIns="0" bIns="0" rtlCol="0" anchor="t">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Web</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Apps</a:t>
                </a:r>
              </a:p>
              <a:p>
                <a:pPr defTabSz="931959" eaLnBrk="0" fontAlgn="base" hangingPunct="0">
                  <a:lnSpc>
                    <a:spcPts val="816"/>
                  </a:lnSpc>
                  <a:spcBef>
                    <a:spcPct val="0"/>
                  </a:spcBef>
                  <a:spcAft>
                    <a:spcPct val="0"/>
                  </a:spcAft>
                  <a:defRPr/>
                </a:pPr>
                <a:endPar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endParaRPr>
              </a:p>
            </p:txBody>
          </p:sp>
          <p:pic>
            <p:nvPicPr>
              <p:cNvPr id="152" name="Picture 151"/>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5710243" y="2026656"/>
                <a:ext cx="286784" cy="286785"/>
              </a:xfrm>
              <a:prstGeom prst="rect">
                <a:avLst/>
              </a:prstGeom>
            </p:spPr>
          </p:pic>
        </p:grpSp>
        <p:grpSp>
          <p:nvGrpSpPr>
            <p:cNvPr id="138" name="Group 137"/>
            <p:cNvGrpSpPr/>
            <p:nvPr/>
          </p:nvGrpSpPr>
          <p:grpSpPr>
            <a:xfrm>
              <a:off x="5603858" y="1007416"/>
              <a:ext cx="1015746" cy="291011"/>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963" rIns="0" bIns="0" rtlCol="0" anchor="t">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Mobile</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Apps</a:t>
                </a:r>
              </a:p>
            </p:txBody>
          </p:sp>
          <p:pic>
            <p:nvPicPr>
              <p:cNvPr id="154" name="Picture 153"/>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6623016" y="1991670"/>
                <a:ext cx="291092" cy="291093"/>
              </a:xfrm>
              <a:prstGeom prst="rect">
                <a:avLst/>
              </a:prstGeom>
            </p:spPr>
          </p:pic>
        </p:grpSp>
        <p:grpSp>
          <p:nvGrpSpPr>
            <p:cNvPr id="139" name="Group 138"/>
            <p:cNvGrpSpPr/>
            <p:nvPr/>
          </p:nvGrpSpPr>
          <p:grpSpPr>
            <a:xfrm>
              <a:off x="4740187" y="1564490"/>
              <a:ext cx="1018038" cy="294722"/>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963" rIns="0" bIns="0" rtlCol="0" anchor="t">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API </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Apps</a:t>
                </a:r>
              </a:p>
            </p:txBody>
          </p:sp>
          <p:pic>
            <p:nvPicPr>
              <p:cNvPr id="158" name="Picture 15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5759099" y="2548902"/>
                <a:ext cx="294804" cy="294805"/>
              </a:xfrm>
              <a:prstGeom prst="rect">
                <a:avLst/>
              </a:prstGeom>
            </p:spPr>
          </p:pic>
        </p:grpSp>
        <p:grpSp>
          <p:nvGrpSpPr>
            <p:cNvPr id="142" name="Group 141"/>
            <p:cNvGrpSpPr/>
            <p:nvPr/>
          </p:nvGrpSpPr>
          <p:grpSpPr>
            <a:xfrm>
              <a:off x="5612284" y="2027830"/>
              <a:ext cx="1003276" cy="328023"/>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963" rIns="0" bIns="0" rtlCol="0" anchor="t">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Notification </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Hubs</a:t>
                </a:r>
              </a:p>
            </p:txBody>
          </p:sp>
          <p:pic>
            <p:nvPicPr>
              <p:cNvPr id="162" name="Picture 161"/>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6631444" y="3012375"/>
                <a:ext cx="289263" cy="289263"/>
              </a:xfrm>
              <a:prstGeom prst="rect">
                <a:avLst/>
              </a:prstGeom>
            </p:spPr>
          </p:pic>
        </p:grpSp>
        <p:grpSp>
          <p:nvGrpSpPr>
            <p:cNvPr id="344" name="Group 343"/>
            <p:cNvGrpSpPr/>
            <p:nvPr/>
          </p:nvGrpSpPr>
          <p:grpSpPr>
            <a:xfrm>
              <a:off x="5596115" y="1547030"/>
              <a:ext cx="1001080" cy="337918"/>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963" rIns="0" bIns="0" rtlCol="0" anchor="t">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Cloud </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Services</a:t>
                </a:r>
              </a:p>
            </p:txBody>
          </p:sp>
          <p:pic>
            <p:nvPicPr>
              <p:cNvPr id="146" name="Picture 145"/>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6918739" y="2547997"/>
                <a:ext cx="289802" cy="289802"/>
              </a:xfrm>
              <a:prstGeom prst="rect">
                <a:avLst/>
              </a:prstGeom>
            </p:spPr>
          </p:pic>
        </p:grpSp>
        <p:sp>
          <p:nvSpPr>
            <p:cNvPr id="349" name="TextBox 348"/>
            <p:cNvSpPr txBox="1"/>
            <p:nvPr/>
          </p:nvSpPr>
          <p:spPr>
            <a:xfrm>
              <a:off x="5085535" y="2061269"/>
              <a:ext cx="658969" cy="301021"/>
            </a:xfrm>
            <a:prstGeom prst="rect">
              <a:avLst/>
            </a:prstGeom>
            <a:noFill/>
            <a:ln>
              <a:noFill/>
            </a:ln>
          </p:spPr>
          <p:txBody>
            <a:bodyPr wrap="none" lIns="0" tIns="27963" rIns="0" bIns="0" rtlCol="0" anchor="t">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Service</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Fabric</a:t>
              </a:r>
            </a:p>
          </p:txBody>
        </p:sp>
        <p:sp>
          <p:nvSpPr>
            <p:cNvPr id="360" name="Freeform 359"/>
            <p:cNvSpPr/>
            <p:nvPr/>
          </p:nvSpPr>
          <p:spPr bwMode="auto">
            <a:xfrm>
              <a:off x="4743580" y="2045086"/>
              <a:ext cx="282361" cy="271386"/>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288" name="TextBox 287"/>
            <p:cNvSpPr txBox="1"/>
            <p:nvPr/>
          </p:nvSpPr>
          <p:spPr>
            <a:xfrm>
              <a:off x="5779289" y="2439701"/>
              <a:ext cx="658969" cy="261562"/>
            </a:xfrm>
            <a:prstGeom prst="rect">
              <a:avLst/>
            </a:prstGeom>
            <a:noFill/>
            <a:ln>
              <a:noFill/>
            </a:ln>
          </p:spPr>
          <p:txBody>
            <a:bodyPr wrap="none" lIns="0" tIns="27963" rIns="0" bIns="0" rtlCol="0" anchor="t">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Functions</a:t>
              </a:r>
            </a:p>
          </p:txBody>
        </p:sp>
        <p:pic>
          <p:nvPicPr>
            <p:cNvPr id="74" name="Picture 73"/>
            <p:cNvPicPr>
              <a:picLocks noChangeAspect="1"/>
            </p:cNvPicPr>
            <p:nvPr/>
          </p:nvPicPr>
          <p:blipFill>
            <a:blip r:embed="rId26">
              <a:clrChange>
                <a:clrFrom>
                  <a:srgbClr val="FFFFFF"/>
                </a:clrFrom>
                <a:clrTo>
                  <a:srgbClr val="FFFFFF">
                    <a:alpha val="0"/>
                  </a:srgbClr>
                </a:clrTo>
              </a:clrChange>
              <a:biLevel thresh="25000"/>
            </a:blip>
            <a:stretch>
              <a:fillRect/>
            </a:stretch>
          </p:blipFill>
          <p:spPr>
            <a:xfrm>
              <a:off x="5180919" y="2377670"/>
              <a:ext cx="597911" cy="361238"/>
            </a:xfrm>
            <a:prstGeom prst="rect">
              <a:avLst/>
            </a:prstGeom>
          </p:spPr>
        </p:pic>
      </p:grpSp>
      <p:grpSp>
        <p:nvGrpSpPr>
          <p:cNvPr id="21" name="storage"/>
          <p:cNvGrpSpPr/>
          <p:nvPr/>
        </p:nvGrpSpPr>
        <p:grpSpPr>
          <a:xfrm>
            <a:off x="2942460" y="4944027"/>
            <a:ext cx="2891302" cy="789580"/>
            <a:chOff x="2942460" y="4944027"/>
            <a:chExt cx="2891302" cy="789580"/>
          </a:xfrm>
        </p:grpSpPr>
        <p:sp>
          <p:nvSpPr>
            <p:cNvPr id="32" name="Rectangle 31"/>
            <p:cNvSpPr/>
            <p:nvPr/>
          </p:nvSpPr>
          <p:spPr bwMode="auto">
            <a:xfrm>
              <a:off x="2942460" y="4944027"/>
              <a:ext cx="2891302" cy="78958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14" tIns="91427" rIns="91414" bIns="143388" numCol="1" spcCol="0" rtlCol="0" fromWordArt="0" anchor="t" anchorCtr="0" forceAA="0" compatLnSpc="1">
              <a:prstTxWarp prst="textNoShape">
                <a:avLst/>
              </a:prstTxWarp>
              <a:noAutofit/>
            </a:bodyPr>
            <a:lstStyle/>
            <a:p>
              <a:pPr algn="ctr" defTabSz="913576" fontAlgn="base">
                <a:lnSpc>
                  <a:spcPct val="90000"/>
                </a:lnSpc>
                <a:defRPr/>
              </a:pPr>
              <a:r>
                <a:rPr lang="en-US" sz="1198"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25" name="Rectangle 24"/>
            <p:cNvSpPr/>
            <p:nvPr/>
          </p:nvSpPr>
          <p:spPr bwMode="auto">
            <a:xfrm>
              <a:off x="3025885" y="5297486"/>
              <a:ext cx="569681" cy="36332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defTabSz="913576" fontAlgn="base">
                <a:lnSpc>
                  <a:spcPct val="90000"/>
                </a:lnSpc>
                <a:defRPr/>
              </a:pPr>
              <a:r>
                <a:rPr lang="en-US" sz="8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Blob</a:t>
              </a:r>
            </a:p>
          </p:txBody>
        </p:sp>
        <p:pic>
          <p:nvPicPr>
            <p:cNvPr id="232" name="Picture 231" descr="Storage blob.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3037540" y="5284217"/>
              <a:ext cx="247099" cy="247100"/>
            </a:xfrm>
            <a:prstGeom prst="rect">
              <a:avLst/>
            </a:prstGeom>
            <a:noFill/>
          </p:spPr>
        </p:pic>
        <p:sp>
          <p:nvSpPr>
            <p:cNvPr id="26" name="Rectangle 25"/>
            <p:cNvSpPr/>
            <p:nvPr/>
          </p:nvSpPr>
          <p:spPr bwMode="auto">
            <a:xfrm>
              <a:off x="4535590" y="5302409"/>
              <a:ext cx="570927" cy="36332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defTabSz="913576" fontAlgn="base">
                <a:lnSpc>
                  <a:spcPct val="90000"/>
                </a:lnSpc>
                <a:defRPr/>
              </a:pPr>
              <a:r>
                <a:rPr lang="en-US" sz="8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Files</a:t>
              </a:r>
            </a:p>
          </p:txBody>
        </p:sp>
        <p:pic>
          <p:nvPicPr>
            <p:cNvPr id="233" name="Picture 232" descr="Storage blob.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4546867" y="5289141"/>
              <a:ext cx="247099" cy="247100"/>
            </a:xfrm>
            <a:prstGeom prst="rect">
              <a:avLst/>
            </a:prstGeom>
            <a:noFill/>
          </p:spPr>
        </p:pic>
        <p:sp>
          <p:nvSpPr>
            <p:cNvPr id="61" name="Rectangle 60"/>
            <p:cNvSpPr/>
            <p:nvPr/>
          </p:nvSpPr>
          <p:spPr bwMode="auto">
            <a:xfrm>
              <a:off x="5180423" y="5297484"/>
              <a:ext cx="615256" cy="36332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defTabSz="913576" fontAlgn="base">
                <a:lnSpc>
                  <a:spcPct val="90000"/>
                </a:lnSpc>
                <a:defRPr/>
              </a:pPr>
              <a:r>
                <a:rPr lang="en-US" sz="8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Disks</a:t>
              </a:r>
            </a:p>
          </p:txBody>
        </p:sp>
        <p:pic>
          <p:nvPicPr>
            <p:cNvPr id="234" name="Picture 233" descr="Storage blob.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5184098" y="5284217"/>
              <a:ext cx="247099" cy="247100"/>
            </a:xfrm>
            <a:prstGeom prst="rect">
              <a:avLst/>
            </a:prstGeom>
            <a:noFill/>
          </p:spPr>
        </p:pic>
        <p:sp>
          <p:nvSpPr>
            <p:cNvPr id="293" name="Rectangle 292"/>
            <p:cNvSpPr/>
            <p:nvPr/>
          </p:nvSpPr>
          <p:spPr bwMode="auto">
            <a:xfrm>
              <a:off x="3704616" y="5298867"/>
              <a:ext cx="719238" cy="36332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defTabSz="913576" fontAlgn="base">
                <a:lnSpc>
                  <a:spcPct val="90000"/>
                </a:lnSpc>
                <a:defRPr/>
              </a:pPr>
              <a:r>
                <a:rPr lang="en-US" sz="8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Queues</a:t>
              </a:r>
            </a:p>
          </p:txBody>
        </p:sp>
        <p:pic>
          <p:nvPicPr>
            <p:cNvPr id="294" name="Picture 293" descr="Storage blob.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3716271" y="5285598"/>
              <a:ext cx="247099" cy="247100"/>
            </a:xfrm>
            <a:prstGeom prst="rect">
              <a:avLst/>
            </a:prstGeom>
            <a:noFill/>
          </p:spPr>
        </p:pic>
      </p:grpSp>
      <p:grpSp>
        <p:nvGrpSpPr>
          <p:cNvPr id="68" name="compute"/>
          <p:cNvGrpSpPr/>
          <p:nvPr/>
        </p:nvGrpSpPr>
        <p:grpSpPr>
          <a:xfrm>
            <a:off x="1951037" y="2945866"/>
            <a:ext cx="2384840" cy="1657727"/>
            <a:chOff x="1951037" y="2938201"/>
            <a:chExt cx="2384840" cy="1657727"/>
          </a:xfrm>
        </p:grpSpPr>
        <p:sp>
          <p:nvSpPr>
            <p:cNvPr id="35" name="Rectangle 34"/>
            <p:cNvSpPr/>
            <p:nvPr/>
          </p:nvSpPr>
          <p:spPr bwMode="auto">
            <a:xfrm>
              <a:off x="1951037" y="2938201"/>
              <a:ext cx="2377440" cy="1657727"/>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576" fontAlgn="base">
                <a:lnSpc>
                  <a:spcPct val="90000"/>
                </a:lnSpc>
                <a:defRPr/>
              </a:pPr>
              <a:r>
                <a:rPr lang="en-US" sz="1198"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Compute Services</a:t>
              </a:r>
            </a:p>
          </p:txBody>
        </p:sp>
        <p:grpSp>
          <p:nvGrpSpPr>
            <p:cNvPr id="345" name="Group 344"/>
            <p:cNvGrpSpPr/>
            <p:nvPr/>
          </p:nvGrpSpPr>
          <p:grpSpPr>
            <a:xfrm>
              <a:off x="2263378" y="3843045"/>
              <a:ext cx="1007455" cy="319962"/>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963" rIns="0" bIns="0" rtlCol="0" anchor="t">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Batch</a:t>
                </a:r>
              </a:p>
            </p:txBody>
          </p:sp>
          <p:pic>
            <p:nvPicPr>
              <p:cNvPr id="148" name="Picture 147"/>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3566502" y="2444470"/>
                <a:ext cx="303536" cy="303536"/>
              </a:xfrm>
              <a:prstGeom prst="rect">
                <a:avLst/>
              </a:prstGeom>
            </p:spPr>
          </p:pic>
        </p:grpSp>
        <p:grpSp>
          <p:nvGrpSpPr>
            <p:cNvPr id="346" name="Group 345"/>
            <p:cNvGrpSpPr/>
            <p:nvPr/>
          </p:nvGrpSpPr>
          <p:grpSpPr>
            <a:xfrm>
              <a:off x="3291124" y="3845822"/>
              <a:ext cx="1044753" cy="363323"/>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963" rIns="0" bIns="0" rtlCol="0" anchor="t">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RemoteApp</a:t>
                </a:r>
              </a:p>
            </p:txBody>
          </p:sp>
          <p:pic>
            <p:nvPicPr>
              <p:cNvPr id="150" name="Picture 149"/>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317137" y="2420457"/>
                <a:ext cx="291655" cy="291656"/>
              </a:xfrm>
              <a:prstGeom prst="rect">
                <a:avLst/>
              </a:prstGeom>
            </p:spPr>
          </p:pic>
        </p:grpSp>
        <p:pic>
          <p:nvPicPr>
            <p:cNvPr id="66" name="Picture 65"/>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2139574" y="3359528"/>
              <a:ext cx="365726" cy="365726"/>
            </a:xfrm>
            <a:prstGeom prst="rect">
              <a:avLst/>
            </a:prstGeom>
          </p:spPr>
        </p:pic>
        <p:sp>
          <p:nvSpPr>
            <p:cNvPr id="285" name="TextBox 284"/>
            <p:cNvSpPr txBox="1"/>
            <p:nvPr/>
          </p:nvSpPr>
          <p:spPr>
            <a:xfrm>
              <a:off x="2599248" y="3443330"/>
              <a:ext cx="658969" cy="301021"/>
            </a:xfrm>
            <a:prstGeom prst="rect">
              <a:avLst/>
            </a:prstGeom>
            <a:noFill/>
            <a:ln>
              <a:noFill/>
            </a:ln>
          </p:spPr>
          <p:txBody>
            <a:bodyPr wrap="none" lIns="0" tIns="27963" rIns="0" bIns="0" rtlCol="0" anchor="t">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Container </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Service</a:t>
              </a:r>
            </a:p>
          </p:txBody>
        </p:sp>
        <p:pic>
          <p:nvPicPr>
            <p:cNvPr id="80" name="Picture 79"/>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3251853" y="3387532"/>
              <a:ext cx="340986" cy="340986"/>
            </a:xfrm>
            <a:prstGeom prst="rect">
              <a:avLst/>
            </a:prstGeom>
          </p:spPr>
        </p:pic>
        <p:sp>
          <p:nvSpPr>
            <p:cNvPr id="299" name="TextBox 298"/>
            <p:cNvSpPr txBox="1"/>
            <p:nvPr/>
          </p:nvSpPr>
          <p:spPr>
            <a:xfrm>
              <a:off x="3664069" y="3404445"/>
              <a:ext cx="658969" cy="301021"/>
            </a:xfrm>
            <a:prstGeom prst="rect">
              <a:avLst/>
            </a:prstGeom>
            <a:noFill/>
            <a:ln>
              <a:noFill/>
            </a:ln>
          </p:spPr>
          <p:txBody>
            <a:bodyPr wrap="none" lIns="0" tIns="27963" rIns="0" bIns="0" rtlCol="0" anchor="t">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VM </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Scale Sets</a:t>
              </a:r>
            </a:p>
          </p:txBody>
        </p:sp>
        <p:sp>
          <p:nvSpPr>
            <p:cNvPr id="306" name="Rectangle 305"/>
            <p:cNvSpPr/>
            <p:nvPr/>
          </p:nvSpPr>
          <p:spPr bwMode="auto">
            <a:xfrm>
              <a:off x="2783292" y="4306357"/>
              <a:ext cx="1272993" cy="262852"/>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defTabSz="913576" fontAlgn="base">
                <a:lnSpc>
                  <a:spcPct val="90000"/>
                </a:lnSpc>
                <a:defRPr/>
              </a:pPr>
              <a:r>
                <a:rPr lang="en-US" sz="8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Dev/Test Lab</a:t>
              </a:r>
            </a:p>
          </p:txBody>
        </p:sp>
        <p:pic>
          <p:nvPicPr>
            <p:cNvPr id="83" name="Picture 82"/>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2827731" y="4284719"/>
              <a:ext cx="209371" cy="209371"/>
            </a:xfrm>
            <a:prstGeom prst="rect">
              <a:avLst/>
            </a:prstGeom>
          </p:spPr>
        </p:pic>
      </p:grpSp>
      <p:grpSp>
        <p:nvGrpSpPr>
          <p:cNvPr id="63" name="integration"/>
          <p:cNvGrpSpPr/>
          <p:nvPr/>
        </p:nvGrpSpPr>
        <p:grpSpPr>
          <a:xfrm>
            <a:off x="1951037" y="1437389"/>
            <a:ext cx="2377440" cy="1450277"/>
            <a:chOff x="1951037" y="1437389"/>
            <a:chExt cx="2377440" cy="1450277"/>
          </a:xfrm>
        </p:grpSpPr>
        <p:sp>
          <p:nvSpPr>
            <p:cNvPr id="303" name="Rectangle 302"/>
            <p:cNvSpPr/>
            <p:nvPr/>
          </p:nvSpPr>
          <p:spPr bwMode="auto">
            <a:xfrm>
              <a:off x="1951037" y="1437389"/>
              <a:ext cx="2377440" cy="1450277"/>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576" fontAlgn="base">
                <a:lnSpc>
                  <a:spcPct val="90000"/>
                </a:lnSpc>
                <a:defRPr/>
              </a:pPr>
              <a:r>
                <a:rPr lang="en-US" sz="1198"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Integration</a:t>
              </a:r>
            </a:p>
          </p:txBody>
        </p:sp>
        <p:grpSp>
          <p:nvGrpSpPr>
            <p:cNvPr id="307" name="Group 306"/>
            <p:cNvGrpSpPr/>
            <p:nvPr/>
          </p:nvGrpSpPr>
          <p:grpSpPr>
            <a:xfrm>
              <a:off x="3201858" y="1897931"/>
              <a:ext cx="1005300" cy="311836"/>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BizTalk</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Services</a:t>
                </a:r>
              </a:p>
            </p:txBody>
          </p:sp>
          <p:pic>
            <p:nvPicPr>
              <p:cNvPr id="309" name="Picture 308" descr="BizTalk Services.png"/>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10" name="Group 309"/>
            <p:cNvGrpSpPr/>
            <p:nvPr/>
          </p:nvGrpSpPr>
          <p:grpSpPr>
            <a:xfrm>
              <a:off x="3210203" y="2430189"/>
              <a:ext cx="998144" cy="323674"/>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Service Bus</a:t>
                </a:r>
              </a:p>
            </p:txBody>
          </p:sp>
          <p:pic>
            <p:nvPicPr>
              <p:cNvPr id="312" name="Picture 311" descr="Service Bus.png"/>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2176607" y="2374546"/>
              <a:ext cx="242726" cy="242726"/>
            </a:xfrm>
            <a:prstGeom prst="rect">
              <a:avLst/>
            </a:prstGeom>
          </p:spPr>
        </p:pic>
        <p:sp>
          <p:nvSpPr>
            <p:cNvPr id="314" name="TextBox 313"/>
            <p:cNvSpPr txBox="1"/>
            <p:nvPr/>
          </p:nvSpPr>
          <p:spPr>
            <a:xfrm>
              <a:off x="2493546" y="2317446"/>
              <a:ext cx="658969" cy="301020"/>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Logic </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Apps</a:t>
              </a:r>
            </a:p>
          </p:txBody>
        </p:sp>
        <p:pic>
          <p:nvPicPr>
            <p:cNvPr id="315" name="Picture 314"/>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2051684" y="1916393"/>
              <a:ext cx="315802" cy="315802"/>
            </a:xfrm>
            <a:prstGeom prst="rect">
              <a:avLst/>
            </a:prstGeom>
          </p:spPr>
        </p:pic>
        <p:sp>
          <p:nvSpPr>
            <p:cNvPr id="316" name="TextBox 315"/>
            <p:cNvSpPr txBox="1"/>
            <p:nvPr/>
          </p:nvSpPr>
          <p:spPr>
            <a:xfrm>
              <a:off x="2422760" y="1910997"/>
              <a:ext cx="658969" cy="301020"/>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API </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Management</a:t>
              </a:r>
            </a:p>
          </p:txBody>
        </p:sp>
      </p:grpSp>
      <p:grpSp>
        <p:nvGrpSpPr>
          <p:cNvPr id="23" name="network"/>
          <p:cNvGrpSpPr/>
          <p:nvPr/>
        </p:nvGrpSpPr>
        <p:grpSpPr>
          <a:xfrm>
            <a:off x="6014927" y="4943617"/>
            <a:ext cx="6289964" cy="789580"/>
            <a:chOff x="6014927" y="4943617"/>
            <a:chExt cx="6289964" cy="789580"/>
          </a:xfrm>
        </p:grpSpPr>
        <p:sp>
          <p:nvSpPr>
            <p:cNvPr id="33" name="Rectangle 32"/>
            <p:cNvSpPr/>
            <p:nvPr/>
          </p:nvSpPr>
          <p:spPr bwMode="auto">
            <a:xfrm>
              <a:off x="6014927" y="4943617"/>
              <a:ext cx="6289964" cy="78958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14" tIns="91427" rIns="91414" bIns="143388" numCol="1" spcCol="0" rtlCol="0" fromWordArt="0" anchor="t" anchorCtr="0" forceAA="0" compatLnSpc="1">
              <a:prstTxWarp prst="textNoShape">
                <a:avLst/>
              </a:prstTxWarp>
              <a:noAutofit/>
            </a:bodyPr>
            <a:lstStyle/>
            <a:p>
              <a:pPr algn="ctr" defTabSz="913576" fontAlgn="base">
                <a:lnSpc>
                  <a:spcPct val="90000"/>
                </a:lnSpc>
                <a:defRPr/>
              </a:pPr>
              <a:r>
                <a:rPr lang="en-US" sz="1198"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24" name="Rectangle 23"/>
            <p:cNvSpPr/>
            <p:nvPr/>
          </p:nvSpPr>
          <p:spPr bwMode="auto">
            <a:xfrm>
              <a:off x="6075780" y="5244232"/>
              <a:ext cx="843323" cy="346082"/>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defTabSz="913576" fontAlgn="base">
                <a:lnSpc>
                  <a:spcPct val="90000"/>
                </a:lnSpc>
                <a:defRPr/>
              </a:pPr>
              <a:r>
                <a:rPr lang="en-US" sz="8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Virtual Network</a:t>
              </a:r>
            </a:p>
          </p:txBody>
        </p:sp>
        <p:pic>
          <p:nvPicPr>
            <p:cNvPr id="227" name="Picture 226"/>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6085503" y="5264866"/>
              <a:ext cx="267626" cy="267626"/>
            </a:xfrm>
            <a:prstGeom prst="rect">
              <a:avLst/>
            </a:prstGeom>
            <a:noFill/>
          </p:spPr>
        </p:pic>
        <p:sp>
          <p:nvSpPr>
            <p:cNvPr id="27" name="Rectangle 26"/>
            <p:cNvSpPr/>
            <p:nvPr/>
          </p:nvSpPr>
          <p:spPr bwMode="auto">
            <a:xfrm>
              <a:off x="8565312" y="5288278"/>
              <a:ext cx="925248" cy="34632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18283" rIns="0" bIns="91414" numCol="1" spcCol="0" rtlCol="0" fromWordArt="0" anchor="t" anchorCtr="0" forceAA="0" compatLnSpc="1">
              <a:prstTxWarp prst="textNoShape">
                <a:avLst/>
              </a:prstTxWarp>
              <a:noAutofit/>
            </a:bodyPr>
            <a:lstStyle/>
            <a:p>
              <a:pPr defTabSz="913576" fontAlgn="base">
                <a:lnSpc>
                  <a:spcPct val="90000"/>
                </a:lnSpc>
                <a:defRPr/>
              </a:pPr>
              <a:r>
                <a:rPr lang="en-US" sz="800" kern="0" dirty="0">
                  <a:solidFill>
                    <a:srgbClr val="FFFFFF"/>
                  </a:solidFill>
                  <a:latin typeface="Segoe UI" panose="020B0502040204020203" pitchFamily="34" charset="0"/>
                  <a:ea typeface="Segoe UI" pitchFamily="34" charset="0"/>
                  <a:cs typeface="Segoe UI" panose="020B0502040204020203" pitchFamily="34" charset="0"/>
                </a:rPr>
                <a:t>Express</a:t>
              </a:r>
            </a:p>
            <a:p>
              <a:pPr defTabSz="913576" fontAlgn="base">
                <a:lnSpc>
                  <a:spcPct val="90000"/>
                </a:lnSpc>
                <a:defRPr/>
              </a:pPr>
              <a:r>
                <a:rPr lang="en-US" sz="800" kern="0" dirty="0">
                  <a:solidFill>
                    <a:srgbClr val="FFFFFF"/>
                  </a:solidFill>
                  <a:latin typeface="Segoe UI" panose="020B0502040204020203" pitchFamily="34" charset="0"/>
                  <a:ea typeface="Segoe UI" pitchFamily="34" charset="0"/>
                  <a:cs typeface="Segoe UI" panose="020B0502040204020203" pitchFamily="34" charset="0"/>
                </a:rPr>
                <a:t>Route</a:t>
              </a:r>
            </a:p>
          </p:txBody>
        </p:sp>
        <p:pic>
          <p:nvPicPr>
            <p:cNvPr id="228" name="Picture 227"/>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8567536" y="5272835"/>
              <a:ext cx="251690" cy="251690"/>
            </a:xfrm>
            <a:prstGeom prst="rect">
              <a:avLst/>
            </a:prstGeom>
            <a:noFill/>
          </p:spPr>
        </p:pic>
        <p:sp>
          <p:nvSpPr>
            <p:cNvPr id="28" name="Rectangle 27"/>
            <p:cNvSpPr/>
            <p:nvPr/>
          </p:nvSpPr>
          <p:spPr bwMode="auto">
            <a:xfrm>
              <a:off x="9498131" y="5243899"/>
              <a:ext cx="921381" cy="34632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defTabSz="913576" fontAlgn="base">
                <a:lnSpc>
                  <a:spcPct val="90000"/>
                </a:lnSpc>
                <a:defRPr/>
              </a:pPr>
              <a:r>
                <a:rPr lang="en-US" sz="8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Traffic Manager</a:t>
              </a:r>
            </a:p>
          </p:txBody>
        </p:sp>
        <p:pic>
          <p:nvPicPr>
            <p:cNvPr id="89" name="Picture 88"/>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9545923" y="5293647"/>
              <a:ext cx="210067" cy="210067"/>
            </a:xfrm>
            <a:prstGeom prst="rect">
              <a:avLst/>
            </a:prstGeom>
            <a:noFill/>
          </p:spPr>
        </p:pic>
        <p:sp>
          <p:nvSpPr>
            <p:cNvPr id="247" name="Rectangle 246"/>
            <p:cNvSpPr/>
            <p:nvPr/>
          </p:nvSpPr>
          <p:spPr bwMode="auto">
            <a:xfrm>
              <a:off x="11374949" y="5243899"/>
              <a:ext cx="870151" cy="34632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36566" rIns="0" bIns="143388" numCol="1" spcCol="0" rtlCol="0" fromWordArt="0" anchor="t" anchorCtr="0" forceAA="0" compatLnSpc="1">
              <a:prstTxWarp prst="textNoShape">
                <a:avLst/>
              </a:prstTxWarp>
              <a:noAutofit/>
            </a:bodyPr>
            <a:lstStyle/>
            <a:p>
              <a:pPr defTabSz="913576" fontAlgn="base">
                <a:lnSpc>
                  <a:spcPct val="90000"/>
                </a:lnSpc>
                <a:defRPr/>
              </a:pPr>
              <a:r>
                <a:rPr lang="en-US" sz="800" kern="0" dirty="0">
                  <a:solidFill>
                    <a:srgbClr val="FFFFFF"/>
                  </a:solidFill>
                  <a:latin typeface="Segoe UI" panose="020B0502040204020203" pitchFamily="34" charset="0"/>
                  <a:ea typeface="Segoe UI" pitchFamily="34" charset="0"/>
                  <a:cs typeface="Segoe UI" panose="020B0502040204020203" pitchFamily="34" charset="0"/>
                </a:rPr>
                <a:t>App</a:t>
              </a:r>
            </a:p>
            <a:p>
              <a:pPr defTabSz="913576" fontAlgn="base">
                <a:lnSpc>
                  <a:spcPct val="90000"/>
                </a:lnSpc>
                <a:defRPr/>
              </a:pPr>
              <a:r>
                <a:rPr lang="en-US" sz="800" kern="0" dirty="0">
                  <a:solidFill>
                    <a:srgbClr val="FFFFFF"/>
                  </a:solidFill>
                  <a:latin typeface="Segoe UI" panose="020B0502040204020203" pitchFamily="34" charset="0"/>
                  <a:ea typeface="Segoe UI" pitchFamily="34" charset="0"/>
                  <a:cs typeface="Segoe UI" panose="020B0502040204020203" pitchFamily="34" charset="0"/>
                </a:rPr>
                <a:t>Gateway</a:t>
              </a:r>
            </a:p>
          </p:txBody>
        </p:sp>
        <p:sp>
          <p:nvSpPr>
            <p:cNvPr id="327" name="Freeform 326"/>
            <p:cNvSpPr/>
            <p:nvPr/>
          </p:nvSpPr>
          <p:spPr bwMode="auto">
            <a:xfrm rot="2700000">
              <a:off x="11425093" y="5304663"/>
              <a:ext cx="188035" cy="188035"/>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30" name="Rectangle 29"/>
            <p:cNvSpPr/>
            <p:nvPr/>
          </p:nvSpPr>
          <p:spPr bwMode="auto">
            <a:xfrm>
              <a:off x="7814530" y="5297153"/>
              <a:ext cx="691108" cy="34632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defTabSz="913576" fontAlgn="base">
                <a:lnSpc>
                  <a:spcPct val="90000"/>
                </a:lnSpc>
                <a:defRPr/>
              </a:pPr>
              <a:r>
                <a:rPr lang="en-US" sz="8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DNS</a:t>
              </a:r>
            </a:p>
          </p:txBody>
        </p:sp>
        <p:pic>
          <p:nvPicPr>
            <p:cNvPr id="4" name="Picture 3"/>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864129" y="5292878"/>
              <a:ext cx="211605" cy="211605"/>
            </a:xfrm>
            <a:prstGeom prst="rect">
              <a:avLst/>
            </a:prstGeom>
            <a:noFill/>
          </p:spPr>
        </p:pic>
        <p:sp>
          <p:nvSpPr>
            <p:cNvPr id="34" name="Rectangle 33"/>
            <p:cNvSpPr/>
            <p:nvPr/>
          </p:nvSpPr>
          <p:spPr bwMode="auto">
            <a:xfrm>
              <a:off x="10460916" y="5243899"/>
              <a:ext cx="870151" cy="34632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defTabSz="913576" fontAlgn="base">
                <a:lnSpc>
                  <a:spcPct val="90000"/>
                </a:lnSpc>
                <a:defRPr/>
              </a:pPr>
              <a:r>
                <a:rPr lang="en-US" sz="8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VPN Gateway</a:t>
              </a:r>
            </a:p>
          </p:txBody>
        </p:sp>
        <p:pic>
          <p:nvPicPr>
            <p:cNvPr id="10" name="Picture 9"/>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0463300" y="5277967"/>
              <a:ext cx="241426" cy="241426"/>
            </a:xfrm>
            <a:prstGeom prst="rect">
              <a:avLst/>
            </a:prstGeom>
            <a:noFill/>
          </p:spPr>
        </p:pic>
        <p:sp>
          <p:nvSpPr>
            <p:cNvPr id="29" name="Rectangle 28"/>
            <p:cNvSpPr/>
            <p:nvPr/>
          </p:nvSpPr>
          <p:spPr bwMode="auto">
            <a:xfrm>
              <a:off x="6952731" y="5244232"/>
              <a:ext cx="829385" cy="346082"/>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defTabSz="913576" fontAlgn="base">
                <a:lnSpc>
                  <a:spcPct val="90000"/>
                </a:lnSpc>
                <a:defRPr/>
              </a:pPr>
              <a:r>
                <a:rPr lang="en-US" sz="8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Load Balancer</a:t>
              </a:r>
            </a:p>
          </p:txBody>
        </p:sp>
        <p:pic>
          <p:nvPicPr>
            <p:cNvPr id="12" name="Picture 11"/>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6992318" y="5279292"/>
              <a:ext cx="238775" cy="238775"/>
            </a:xfrm>
            <a:prstGeom prst="rect">
              <a:avLst/>
            </a:prstGeom>
            <a:noFill/>
          </p:spPr>
        </p:pic>
        <p:sp>
          <p:nvSpPr>
            <p:cNvPr id="348" name="Freeform 347"/>
            <p:cNvSpPr/>
            <p:nvPr/>
          </p:nvSpPr>
          <p:spPr bwMode="auto">
            <a:xfrm rot="2700000">
              <a:off x="11371237" y="5309447"/>
              <a:ext cx="188035" cy="188035"/>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36" name="iot"/>
          <p:cNvGrpSpPr/>
          <p:nvPr/>
        </p:nvGrpSpPr>
        <p:grpSpPr>
          <a:xfrm>
            <a:off x="6751637" y="2745868"/>
            <a:ext cx="3657600" cy="1857725"/>
            <a:chOff x="6741070" y="2745868"/>
            <a:chExt cx="3657600" cy="1857725"/>
          </a:xfrm>
        </p:grpSpPr>
        <p:sp>
          <p:nvSpPr>
            <p:cNvPr id="39" name="Rectangle 38"/>
            <p:cNvSpPr/>
            <p:nvPr/>
          </p:nvSpPr>
          <p:spPr bwMode="auto">
            <a:xfrm>
              <a:off x="6741070" y="2745868"/>
              <a:ext cx="3657600" cy="185772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576" fontAlgn="base">
                <a:lnSpc>
                  <a:spcPct val="90000"/>
                </a:lnSpc>
                <a:defRPr/>
              </a:pPr>
              <a:r>
                <a:rPr lang="en-US" sz="1198"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Analytics &amp; IoT</a:t>
              </a:r>
            </a:p>
          </p:txBody>
        </p:sp>
        <p:grpSp>
          <p:nvGrpSpPr>
            <p:cNvPr id="381" name="Group 380"/>
            <p:cNvGrpSpPr/>
            <p:nvPr/>
          </p:nvGrpSpPr>
          <p:grpSpPr>
            <a:xfrm>
              <a:off x="6990849" y="3142923"/>
              <a:ext cx="1011394" cy="347264"/>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HDInsight</a:t>
                </a:r>
              </a:p>
            </p:txBody>
          </p:sp>
          <p:pic>
            <p:nvPicPr>
              <p:cNvPr id="182" name="Picture 181"/>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6105768" y="3646317"/>
                <a:ext cx="296813" cy="296813"/>
              </a:xfrm>
              <a:prstGeom prst="rect">
                <a:avLst/>
              </a:prstGeom>
            </p:spPr>
          </p:pic>
        </p:grpSp>
        <p:grpSp>
          <p:nvGrpSpPr>
            <p:cNvPr id="382" name="Group 381"/>
            <p:cNvGrpSpPr/>
            <p:nvPr/>
          </p:nvGrpSpPr>
          <p:grpSpPr>
            <a:xfrm>
              <a:off x="8117405" y="3166036"/>
              <a:ext cx="950915" cy="301020"/>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Machine</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Learning</a:t>
                </a:r>
              </a:p>
            </p:txBody>
          </p:sp>
          <p:pic>
            <p:nvPicPr>
              <p:cNvPr id="184" name="Picture 183"/>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7232645" y="3690593"/>
                <a:ext cx="248544" cy="248544"/>
              </a:xfrm>
              <a:prstGeom prst="rect">
                <a:avLst/>
              </a:prstGeom>
            </p:spPr>
          </p:pic>
        </p:grpSp>
        <p:grpSp>
          <p:nvGrpSpPr>
            <p:cNvPr id="7" name="Group 6"/>
            <p:cNvGrpSpPr/>
            <p:nvPr/>
          </p:nvGrpSpPr>
          <p:grpSpPr>
            <a:xfrm>
              <a:off x="9143351" y="3153511"/>
              <a:ext cx="1023208" cy="381875"/>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Stream Analytics</a:t>
                </a:r>
              </a:p>
            </p:txBody>
          </p:sp>
          <p:pic>
            <p:nvPicPr>
              <p:cNvPr id="186" name="Picture 18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9140310" y="3216198"/>
                <a:ext cx="310547" cy="310546"/>
              </a:xfrm>
              <a:prstGeom prst="rect">
                <a:avLst/>
              </a:prstGeom>
            </p:spPr>
          </p:pic>
        </p:grpSp>
        <p:grpSp>
          <p:nvGrpSpPr>
            <p:cNvPr id="14" name="Group 13"/>
            <p:cNvGrpSpPr/>
            <p:nvPr/>
          </p:nvGrpSpPr>
          <p:grpSpPr>
            <a:xfrm>
              <a:off x="8576154" y="4074183"/>
              <a:ext cx="1002681" cy="334477"/>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Data </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Factory</a:t>
                </a:r>
              </a:p>
            </p:txBody>
          </p:sp>
          <p:pic>
            <p:nvPicPr>
              <p:cNvPr id="188" name="Picture 18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8315777" y="4194283"/>
                <a:ext cx="302121" cy="302121"/>
              </a:xfrm>
              <a:prstGeom prst="rect">
                <a:avLst/>
              </a:prstGeom>
            </p:spPr>
          </p:pic>
        </p:grpSp>
        <p:grpSp>
          <p:nvGrpSpPr>
            <p:cNvPr id="385" name="Group 384"/>
            <p:cNvGrpSpPr/>
            <p:nvPr/>
          </p:nvGrpSpPr>
          <p:grpSpPr>
            <a:xfrm>
              <a:off x="7730744" y="4102590"/>
              <a:ext cx="1005384" cy="327585"/>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Event</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Hubs</a:t>
                </a:r>
              </a:p>
            </p:txBody>
          </p:sp>
          <p:pic>
            <p:nvPicPr>
              <p:cNvPr id="190" name="Picture 18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6588698" y="4663406"/>
                <a:ext cx="296417" cy="296417"/>
              </a:xfrm>
              <a:prstGeom prst="rect">
                <a:avLst/>
              </a:prstGeom>
            </p:spPr>
          </p:pic>
        </p:grpSp>
        <p:sp>
          <p:nvSpPr>
            <p:cNvPr id="251" name="TextBox 250"/>
            <p:cNvSpPr txBox="1"/>
            <p:nvPr/>
          </p:nvSpPr>
          <p:spPr>
            <a:xfrm>
              <a:off x="8409961" y="3600573"/>
              <a:ext cx="658969" cy="301020"/>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Data Lake</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Analytics Service</a:t>
              </a:r>
            </a:p>
          </p:txBody>
        </p:sp>
        <p:grpSp>
          <p:nvGrpSpPr>
            <p:cNvPr id="255" name="Group 254"/>
            <p:cNvGrpSpPr/>
            <p:nvPr/>
          </p:nvGrpSpPr>
          <p:grpSpPr>
            <a:xfrm>
              <a:off x="6870208" y="4088025"/>
              <a:ext cx="737380" cy="366280"/>
              <a:chOff x="6514097" y="4074778"/>
              <a:chExt cx="737589" cy="366384"/>
            </a:xfrm>
          </p:grpSpPr>
          <p:pic>
            <p:nvPicPr>
              <p:cNvPr id="6" name="Picture 5"/>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IoT Hub</a:t>
                </a:r>
              </a:p>
            </p:txBody>
          </p:sp>
        </p:grpSp>
        <p:grpSp>
          <p:nvGrpSpPr>
            <p:cNvPr id="259" name="Group 258"/>
            <p:cNvGrpSpPr/>
            <p:nvPr/>
          </p:nvGrpSpPr>
          <p:grpSpPr>
            <a:xfrm>
              <a:off x="7087977" y="3558730"/>
              <a:ext cx="855887" cy="3495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Data </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Catalog</a:t>
                </a:r>
              </a:p>
            </p:txBody>
          </p:sp>
          <p:pic>
            <p:nvPicPr>
              <p:cNvPr id="261" name="Picture 260"/>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7055778" y="3545333"/>
                <a:ext cx="325042" cy="325042"/>
              </a:xfrm>
              <a:prstGeom prst="rect">
                <a:avLst/>
              </a:prstGeom>
            </p:spPr>
          </p:pic>
        </p:grpSp>
        <p:pic>
          <p:nvPicPr>
            <p:cNvPr id="2052" name="Picture 4" descr="https://azure.microsoft.com/svghandler/power-bi-embedded?width=600&amp;height=315">
              <a:hlinkClick r:id="rId50"/>
            </p:cNvPr>
            <p:cNvPicPr>
              <a:picLocks noChangeAspect="1" noChangeArrowheads="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9203532" y="4079210"/>
              <a:ext cx="592731" cy="311184"/>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9264" y="4096321"/>
              <a:ext cx="658969" cy="258384"/>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Power BI </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Embedded</a:t>
              </a:r>
            </a:p>
          </p:txBody>
        </p:sp>
        <p:sp>
          <p:nvSpPr>
            <p:cNvPr id="276" name="Down Arrow 275"/>
            <p:cNvSpPr/>
            <p:nvPr/>
          </p:nvSpPr>
          <p:spPr bwMode="auto">
            <a:xfrm rot="16200000">
              <a:off x="7179425" y="3726525"/>
              <a:ext cx="71356" cy="111012"/>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302" name="TextBox 301"/>
            <p:cNvSpPr txBox="1"/>
            <p:nvPr/>
          </p:nvSpPr>
          <p:spPr>
            <a:xfrm>
              <a:off x="9493454" y="3671310"/>
              <a:ext cx="658969" cy="301020"/>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Data Lake Store</a:t>
              </a:r>
            </a:p>
          </p:txBody>
        </p:sp>
        <p:grpSp>
          <p:nvGrpSpPr>
            <p:cNvPr id="350" name="Group 349"/>
            <p:cNvGrpSpPr/>
            <p:nvPr/>
          </p:nvGrpSpPr>
          <p:grpSpPr>
            <a:xfrm>
              <a:off x="8037873" y="3582244"/>
              <a:ext cx="297052" cy="295594"/>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panose="020B0502040204020203" pitchFamily="34" charset="0"/>
                  <a:cs typeface="Segoe UI" panose="020B0502040204020203" pitchFamily="34" charset="0"/>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panose="020B0502040204020203" pitchFamily="34" charset="0"/>
                  <a:cs typeface="Segoe UI" panose="020B0502040204020203" pitchFamily="34" charset="0"/>
                </a:endParaRPr>
              </a:p>
            </p:txBody>
          </p:sp>
        </p:grpSp>
        <p:grpSp>
          <p:nvGrpSpPr>
            <p:cNvPr id="353" name="Group 352"/>
            <p:cNvGrpSpPr/>
            <p:nvPr/>
          </p:nvGrpSpPr>
          <p:grpSpPr>
            <a:xfrm>
              <a:off x="9156523" y="3625555"/>
              <a:ext cx="266565" cy="20897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panose="020B0502040204020203" pitchFamily="34" charset="0"/>
                  <a:cs typeface="Segoe UI" panose="020B0502040204020203" pitchFamily="34" charset="0"/>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panose="020B0502040204020203" pitchFamily="34" charset="0"/>
                  <a:cs typeface="Segoe UI" panose="020B0502040204020203" pitchFamily="34" charset="0"/>
                </a:endParaRPr>
              </a:p>
            </p:txBody>
          </p:sp>
        </p:grpSp>
      </p:grpSp>
      <p:grpSp>
        <p:nvGrpSpPr>
          <p:cNvPr id="8" name="security"/>
          <p:cNvGrpSpPr/>
          <p:nvPr/>
        </p:nvGrpSpPr>
        <p:grpSpPr>
          <a:xfrm>
            <a:off x="360656" y="209805"/>
            <a:ext cx="1547275" cy="4605114"/>
            <a:chOff x="360656" y="209805"/>
            <a:chExt cx="1547275" cy="4605114"/>
          </a:xfrm>
        </p:grpSpPr>
        <p:sp>
          <p:nvSpPr>
            <p:cNvPr id="75" name="Rectangle 74"/>
            <p:cNvSpPr/>
            <p:nvPr/>
          </p:nvSpPr>
          <p:spPr bwMode="auto">
            <a:xfrm>
              <a:off x="360656" y="209805"/>
              <a:ext cx="1547275" cy="4605114"/>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576" fontAlgn="base">
                <a:lnSpc>
                  <a:spcPct val="90000"/>
                </a:lnSpc>
                <a:defRPr/>
              </a:pPr>
              <a:r>
                <a:rPr lang="en-US" sz="1398"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Security &amp; Management</a:t>
              </a:r>
            </a:p>
          </p:txBody>
        </p:sp>
        <p:sp>
          <p:nvSpPr>
            <p:cNvPr id="193" name="TextBox 192"/>
            <p:cNvSpPr txBox="1"/>
            <p:nvPr/>
          </p:nvSpPr>
          <p:spPr>
            <a:xfrm>
              <a:off x="918230" y="1548113"/>
              <a:ext cx="658969" cy="301020"/>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Azure Active</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Directory</a:t>
              </a:r>
            </a:p>
          </p:txBody>
        </p:sp>
        <p:pic>
          <p:nvPicPr>
            <p:cNvPr id="194" name="Picture 193" descr="Azure Active Directory.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564903" y="1527794"/>
              <a:ext cx="298019" cy="298018"/>
            </a:xfrm>
            <a:prstGeom prst="rect">
              <a:avLst/>
            </a:prstGeom>
          </p:spPr>
        </p:pic>
        <p:sp>
          <p:nvSpPr>
            <p:cNvPr id="195" name="TextBox 194"/>
            <p:cNvSpPr txBox="1"/>
            <p:nvPr/>
          </p:nvSpPr>
          <p:spPr>
            <a:xfrm>
              <a:off x="880231" y="2366922"/>
              <a:ext cx="658969" cy="301020"/>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Multi-Factor</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Authentication</a:t>
              </a:r>
            </a:p>
          </p:txBody>
        </p:sp>
        <p:pic>
          <p:nvPicPr>
            <p:cNvPr id="196" name="Picture 195" descr="Multi-Factor Authentication.png"/>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564903" y="2357010"/>
              <a:ext cx="287937" cy="287937"/>
            </a:xfrm>
            <a:prstGeom prst="rect">
              <a:avLst/>
            </a:prstGeom>
          </p:spPr>
        </p:pic>
        <p:sp>
          <p:nvSpPr>
            <p:cNvPr id="198" name="TextBox 197"/>
            <p:cNvSpPr txBox="1"/>
            <p:nvPr/>
          </p:nvSpPr>
          <p:spPr>
            <a:xfrm>
              <a:off x="914147" y="2781892"/>
              <a:ext cx="658969" cy="301021"/>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Automation</a:t>
              </a:r>
            </a:p>
          </p:txBody>
        </p:sp>
        <p:pic>
          <p:nvPicPr>
            <p:cNvPr id="199" name="Picture 198" descr="Azure automation.png"/>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564903" y="2745869"/>
              <a:ext cx="289525" cy="289525"/>
            </a:xfrm>
            <a:prstGeom prst="rect">
              <a:avLst/>
            </a:prstGeom>
          </p:spPr>
        </p:pic>
        <p:sp>
          <p:nvSpPr>
            <p:cNvPr id="200" name="TextBox 199"/>
            <p:cNvSpPr txBox="1"/>
            <p:nvPr/>
          </p:nvSpPr>
          <p:spPr>
            <a:xfrm>
              <a:off x="897231" y="1242175"/>
              <a:ext cx="658969" cy="301021"/>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Portal</a:t>
              </a:r>
            </a:p>
          </p:txBody>
        </p:sp>
        <p:pic>
          <p:nvPicPr>
            <p:cNvPr id="201" name="Picture 200" descr="Azure subscription.png"/>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564904" y="1142202"/>
              <a:ext cx="286154" cy="286154"/>
            </a:xfrm>
            <a:prstGeom prst="rect">
              <a:avLst/>
            </a:prstGeom>
          </p:spPr>
        </p:pic>
        <p:sp>
          <p:nvSpPr>
            <p:cNvPr id="204" name="TextBox 203"/>
            <p:cNvSpPr txBox="1"/>
            <p:nvPr/>
          </p:nvSpPr>
          <p:spPr>
            <a:xfrm>
              <a:off x="912314" y="3582245"/>
              <a:ext cx="658969" cy="301021"/>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Key Vault</a:t>
              </a:r>
            </a:p>
          </p:txBody>
        </p:sp>
        <p:pic>
          <p:nvPicPr>
            <p:cNvPr id="205" name="Picture 204" descr="AzureKeyVault_icon_white.png"/>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564902" y="3522929"/>
              <a:ext cx="235197" cy="261328"/>
            </a:xfrm>
            <a:prstGeom prst="rect">
              <a:avLst/>
            </a:prstGeom>
          </p:spPr>
        </p:pic>
        <p:sp>
          <p:nvSpPr>
            <p:cNvPr id="230" name="TextBox 229"/>
            <p:cNvSpPr txBox="1"/>
            <p:nvPr/>
          </p:nvSpPr>
          <p:spPr>
            <a:xfrm>
              <a:off x="930294" y="3916736"/>
              <a:ext cx="658969" cy="301020"/>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Store/</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Marketplace</a:t>
              </a:r>
            </a:p>
          </p:txBody>
        </p:sp>
        <p:pic>
          <p:nvPicPr>
            <p:cNvPr id="231" name="Picture 230" descr="Azure Marketplace.png"/>
            <p:cNvPicPr>
              <a:picLocks noChangeAspect="1"/>
            </p:cNvPicPr>
            <p:nvPr/>
          </p:nvPicPr>
          <p:blipFill>
            <a:blip r:embed="rId56" cstate="print">
              <a:biLevel thresh="25000"/>
              <a:extLst>
                <a:ext uri="{28A0092B-C50C-407E-A947-70E740481C1C}">
                  <a14:useLocalDpi xmlns:a14="http://schemas.microsoft.com/office/drawing/2010/main" val="0"/>
                </a:ext>
              </a:extLst>
            </a:blip>
            <a:stretch>
              <a:fillRect/>
            </a:stretch>
          </p:blipFill>
          <p:spPr>
            <a:xfrm>
              <a:off x="564904" y="3900573"/>
              <a:ext cx="291220" cy="291220"/>
            </a:xfrm>
            <a:prstGeom prst="rect">
              <a:avLst/>
            </a:prstGeom>
          </p:spPr>
        </p:pic>
        <p:pic>
          <p:nvPicPr>
            <p:cNvPr id="413" name="Picture 412"/>
            <p:cNvPicPr>
              <a:picLocks noChangeAspect="1"/>
            </p:cNvPicPr>
            <p:nvPr/>
          </p:nvPicPr>
          <p:blipFill>
            <a:blip r:embed="rId57" cstate="print">
              <a:biLevel thresh="25000"/>
              <a:extLst>
                <a:ext uri="{28A0092B-C50C-407E-A947-70E740481C1C}">
                  <a14:useLocalDpi xmlns:a14="http://schemas.microsoft.com/office/drawing/2010/main" val="0"/>
                </a:ext>
              </a:extLst>
            </a:blip>
            <a:stretch>
              <a:fillRect/>
            </a:stretch>
          </p:blipFill>
          <p:spPr>
            <a:xfrm>
              <a:off x="564903" y="4369584"/>
              <a:ext cx="251956" cy="251956"/>
            </a:xfrm>
            <a:prstGeom prst="rect">
              <a:avLst/>
            </a:prstGeom>
          </p:spPr>
        </p:pic>
        <p:sp>
          <p:nvSpPr>
            <p:cNvPr id="414" name="TextBox 413"/>
            <p:cNvSpPr txBox="1"/>
            <p:nvPr/>
          </p:nvSpPr>
          <p:spPr>
            <a:xfrm>
              <a:off x="914037" y="4377719"/>
              <a:ext cx="658969" cy="301020"/>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VM Image Gallery</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&amp; VM Depot</a:t>
              </a:r>
            </a:p>
          </p:txBody>
        </p:sp>
        <p:sp>
          <p:nvSpPr>
            <p:cNvPr id="257" name="TextBox 256"/>
            <p:cNvSpPr txBox="1"/>
            <p:nvPr/>
          </p:nvSpPr>
          <p:spPr>
            <a:xfrm>
              <a:off x="918230" y="1938419"/>
              <a:ext cx="658969" cy="301020"/>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Azure AD</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B2C</a:t>
              </a:r>
            </a:p>
          </p:txBody>
        </p:sp>
        <p:pic>
          <p:nvPicPr>
            <p:cNvPr id="258" name="Picture 257" descr="Azure Active Directory.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564903" y="1918100"/>
              <a:ext cx="298019" cy="298018"/>
            </a:xfrm>
            <a:prstGeom prst="rect">
              <a:avLst/>
            </a:prstGeom>
          </p:spPr>
        </p:pic>
        <p:pic>
          <p:nvPicPr>
            <p:cNvPr id="262" name="Picture 261"/>
            <p:cNvPicPr>
              <a:picLocks noChangeAspect="1"/>
            </p:cNvPicPr>
            <p:nvPr/>
          </p:nvPicPr>
          <p:blipFill>
            <a:blip r:embed="rId58" cstate="print">
              <a:biLevel thresh="25000"/>
              <a:extLst>
                <a:ext uri="{28A0092B-C50C-407E-A947-70E740481C1C}">
                  <a14:useLocalDpi xmlns:a14="http://schemas.microsoft.com/office/drawing/2010/main" val="0"/>
                </a:ext>
              </a:extLst>
            </a:blip>
            <a:stretch>
              <a:fillRect/>
            </a:stretch>
          </p:blipFill>
          <p:spPr>
            <a:xfrm>
              <a:off x="538081" y="3120638"/>
              <a:ext cx="333236" cy="333236"/>
            </a:xfrm>
            <a:prstGeom prst="rect">
              <a:avLst/>
            </a:prstGeom>
          </p:spPr>
        </p:pic>
        <p:sp>
          <p:nvSpPr>
            <p:cNvPr id="263" name="TextBox 262"/>
            <p:cNvSpPr txBox="1"/>
            <p:nvPr/>
          </p:nvSpPr>
          <p:spPr>
            <a:xfrm>
              <a:off x="904339" y="3152461"/>
              <a:ext cx="658969" cy="301021"/>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Scheduler</a:t>
              </a:r>
            </a:p>
          </p:txBody>
        </p:sp>
        <p:pic>
          <p:nvPicPr>
            <p:cNvPr id="70" name="Picture 69"/>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561469" y="822173"/>
              <a:ext cx="301453" cy="301453"/>
            </a:xfrm>
            <a:prstGeom prst="rect">
              <a:avLst/>
            </a:prstGeom>
          </p:spPr>
        </p:pic>
        <p:sp>
          <p:nvSpPr>
            <p:cNvPr id="295" name="TextBox 294"/>
            <p:cNvSpPr txBox="1"/>
            <p:nvPr/>
          </p:nvSpPr>
          <p:spPr>
            <a:xfrm>
              <a:off x="899109" y="916336"/>
              <a:ext cx="658969" cy="301021"/>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Security Center</a:t>
              </a:r>
            </a:p>
          </p:txBody>
        </p:sp>
      </p:grpSp>
      <p:grpSp>
        <p:nvGrpSpPr>
          <p:cNvPr id="44" name="media"/>
          <p:cNvGrpSpPr/>
          <p:nvPr/>
        </p:nvGrpSpPr>
        <p:grpSpPr>
          <a:xfrm>
            <a:off x="1951037" y="546608"/>
            <a:ext cx="2579326" cy="840246"/>
            <a:chOff x="1951037" y="546608"/>
            <a:chExt cx="2579326" cy="840246"/>
          </a:xfrm>
        </p:grpSpPr>
        <p:sp>
          <p:nvSpPr>
            <p:cNvPr id="319" name="Rectangle 318"/>
            <p:cNvSpPr/>
            <p:nvPr/>
          </p:nvSpPr>
          <p:spPr bwMode="auto">
            <a:xfrm>
              <a:off x="1951037" y="546608"/>
              <a:ext cx="2377440" cy="840246"/>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14" tIns="143388" rIns="91414" bIns="143388" numCol="1" spcCol="0" rtlCol="0" fromWordArt="0" anchor="t" anchorCtr="0" forceAA="0" compatLnSpc="1">
              <a:prstTxWarp prst="textNoShape">
                <a:avLst/>
              </a:prstTxWarp>
              <a:noAutofit/>
            </a:bodyPr>
            <a:lstStyle/>
            <a:p>
              <a:pPr algn="ctr" defTabSz="913576" fontAlgn="base">
                <a:lnSpc>
                  <a:spcPct val="90000"/>
                </a:lnSpc>
                <a:defRPr/>
              </a:pPr>
              <a:r>
                <a:rPr lang="en-US" sz="1198"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Media &amp; CDN</a:t>
              </a:r>
            </a:p>
          </p:txBody>
        </p:sp>
        <p:grpSp>
          <p:nvGrpSpPr>
            <p:cNvPr id="323" name="Group 322"/>
            <p:cNvGrpSpPr/>
            <p:nvPr/>
          </p:nvGrpSpPr>
          <p:grpSpPr>
            <a:xfrm>
              <a:off x="2046770" y="958142"/>
              <a:ext cx="996897" cy="301020"/>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Media </a:t>
                </a:r>
                <a:b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b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Services</a:t>
                </a:r>
              </a:p>
            </p:txBody>
          </p:sp>
          <p:pic>
            <p:nvPicPr>
              <p:cNvPr id="325" name="Picture 324" descr="Media Services.png"/>
              <p:cNvPicPr>
                <a:picLocks noChangeAspect="1"/>
              </p:cNvPicPr>
              <p:nvPr/>
            </p:nvPicPr>
            <p:blipFill>
              <a:blip r:embed="rId60" cstate="print">
                <a:biLevel thresh="25000"/>
                <a:extLst>
                  <a:ext uri="{28A0092B-C50C-407E-A947-70E740481C1C}">
                    <a14:useLocalDpi xmlns:a14="http://schemas.microsoft.com/office/drawing/2010/main" val="0"/>
                  </a:ext>
                </a:extLst>
              </a:blip>
              <a:stretch>
                <a:fillRect/>
              </a:stretch>
            </p:blipFill>
            <p:spPr>
              <a:xfrm>
                <a:off x="2770452" y="3757874"/>
                <a:ext cx="282134" cy="282134"/>
              </a:xfrm>
              <a:prstGeom prst="rect">
                <a:avLst/>
              </a:prstGeom>
            </p:spPr>
          </p:pic>
        </p:grpSp>
        <p:sp>
          <p:nvSpPr>
            <p:cNvPr id="326" name="TextBox 325"/>
            <p:cNvSpPr txBox="1"/>
            <p:nvPr/>
          </p:nvSpPr>
          <p:spPr>
            <a:xfrm>
              <a:off x="3088919" y="965263"/>
              <a:ext cx="473408" cy="301020"/>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Media </a:t>
              </a:r>
              <a:b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b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Analytics</a:t>
              </a:r>
            </a:p>
          </p:txBody>
        </p:sp>
        <p:pic>
          <p:nvPicPr>
            <p:cNvPr id="347" name="Picture 346" descr="Media Services.png"/>
            <p:cNvPicPr>
              <a:picLocks noChangeAspect="1"/>
            </p:cNvPicPr>
            <p:nvPr/>
          </p:nvPicPr>
          <p:blipFill>
            <a:blip r:embed="rId60" cstate="print">
              <a:biLevel thresh="25000"/>
              <a:extLst>
                <a:ext uri="{28A0092B-C50C-407E-A947-70E740481C1C}">
                  <a14:useLocalDpi xmlns:a14="http://schemas.microsoft.com/office/drawing/2010/main" val="0"/>
                </a:ext>
              </a:extLst>
            </a:blip>
            <a:stretch>
              <a:fillRect/>
            </a:stretch>
          </p:blipFill>
          <p:spPr>
            <a:xfrm>
              <a:off x="2750990" y="975090"/>
              <a:ext cx="282054" cy="282054"/>
            </a:xfrm>
            <a:prstGeom prst="rect">
              <a:avLst/>
            </a:prstGeom>
          </p:spPr>
        </p:pic>
        <p:sp>
          <p:nvSpPr>
            <p:cNvPr id="321" name="TextBox 320"/>
            <p:cNvSpPr txBox="1"/>
            <p:nvPr/>
          </p:nvSpPr>
          <p:spPr>
            <a:xfrm>
              <a:off x="3871394" y="939634"/>
              <a:ext cx="658969" cy="301020"/>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7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Content </a:t>
              </a:r>
              <a:br>
                <a:rPr lang="en-US" sz="77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br>
              <a:r>
                <a:rPr lang="en-US" sz="77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Delivery</a:t>
              </a:r>
            </a:p>
            <a:p>
              <a:pPr defTabSz="931959" eaLnBrk="0" fontAlgn="base" hangingPunct="0">
                <a:lnSpc>
                  <a:spcPts val="816"/>
                </a:lnSpc>
                <a:spcBef>
                  <a:spcPct val="0"/>
                </a:spcBef>
                <a:spcAft>
                  <a:spcPct val="0"/>
                </a:spcAft>
                <a:defRPr/>
              </a:pPr>
              <a:r>
                <a:rPr lang="en-US" sz="77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Network</a:t>
              </a:r>
            </a:p>
          </p:txBody>
        </p:sp>
        <p:pic>
          <p:nvPicPr>
            <p:cNvPr id="322" name="Picture 321" descr="Content Delivery Network (CDN).png"/>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3544767" y="953891"/>
              <a:ext cx="296083" cy="296083"/>
            </a:xfrm>
            <a:prstGeom prst="rect">
              <a:avLst/>
            </a:prstGeom>
            <a:ln>
              <a:noFill/>
            </a:ln>
          </p:spPr>
        </p:pic>
      </p:grpSp>
      <p:grpSp>
        <p:nvGrpSpPr>
          <p:cNvPr id="72" name="data"/>
          <p:cNvGrpSpPr/>
          <p:nvPr/>
        </p:nvGrpSpPr>
        <p:grpSpPr>
          <a:xfrm>
            <a:off x="6751637" y="546609"/>
            <a:ext cx="3827562" cy="1335369"/>
            <a:chOff x="6745991" y="546609"/>
            <a:chExt cx="3827562" cy="1335369"/>
          </a:xfrm>
        </p:grpSpPr>
        <p:sp>
          <p:nvSpPr>
            <p:cNvPr id="37" name="Rectangle 36"/>
            <p:cNvSpPr/>
            <p:nvPr/>
          </p:nvSpPr>
          <p:spPr bwMode="auto">
            <a:xfrm>
              <a:off x="6745991" y="546609"/>
              <a:ext cx="3657600" cy="133536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576" fontAlgn="base">
                <a:lnSpc>
                  <a:spcPct val="90000"/>
                </a:lnSpc>
                <a:defRPr/>
              </a:pPr>
              <a:r>
                <a:rPr lang="en-US" sz="1198"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Data</a:t>
              </a:r>
            </a:p>
          </p:txBody>
        </p:sp>
        <p:grpSp>
          <p:nvGrpSpPr>
            <p:cNvPr id="388" name="Group 387"/>
            <p:cNvGrpSpPr/>
            <p:nvPr/>
          </p:nvGrpSpPr>
          <p:grpSpPr>
            <a:xfrm>
              <a:off x="6926849" y="904078"/>
              <a:ext cx="1052024" cy="324095"/>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SQL </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Database</a:t>
                </a:r>
              </a:p>
            </p:txBody>
          </p:sp>
          <p:pic>
            <p:nvPicPr>
              <p:cNvPr id="172" name="Picture 171"/>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8470741" y="3254791"/>
                <a:ext cx="296809" cy="296809"/>
              </a:xfrm>
              <a:prstGeom prst="rect">
                <a:avLst/>
              </a:prstGeom>
            </p:spPr>
          </p:pic>
        </p:grpSp>
        <p:grpSp>
          <p:nvGrpSpPr>
            <p:cNvPr id="390" name="Group 389"/>
            <p:cNvGrpSpPr/>
            <p:nvPr/>
          </p:nvGrpSpPr>
          <p:grpSpPr>
            <a:xfrm>
              <a:off x="9048181" y="943974"/>
              <a:ext cx="992770" cy="3524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DocumentDB</a:t>
                </a:r>
              </a:p>
            </p:txBody>
          </p:sp>
          <p:pic>
            <p:nvPicPr>
              <p:cNvPr id="174" name="Picture 173"/>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10592674" y="3294699"/>
                <a:ext cx="290620" cy="290619"/>
              </a:xfrm>
              <a:prstGeom prst="rect">
                <a:avLst/>
              </a:prstGeom>
            </p:spPr>
          </p:pic>
        </p:grpSp>
        <p:grpSp>
          <p:nvGrpSpPr>
            <p:cNvPr id="391" name="Group 390"/>
            <p:cNvGrpSpPr/>
            <p:nvPr/>
          </p:nvGrpSpPr>
          <p:grpSpPr>
            <a:xfrm>
              <a:off x="8048524" y="1428642"/>
              <a:ext cx="1011477" cy="31874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Redis </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Cache</a:t>
                </a:r>
              </a:p>
            </p:txBody>
          </p:sp>
          <p:pic>
            <p:nvPicPr>
              <p:cNvPr id="176" name="Picture 175"/>
              <p:cNvPicPr>
                <a:picLocks noChangeAspect="1"/>
              </p:cNvPicPr>
              <p:nvPr/>
            </p:nvPicPr>
            <p:blipFill>
              <a:blip r:embed="rId64" cstate="print">
                <a:biLevel thresh="25000"/>
                <a:extLst>
                  <a:ext uri="{28A0092B-C50C-407E-A947-70E740481C1C}">
                    <a14:useLocalDpi xmlns:a14="http://schemas.microsoft.com/office/drawing/2010/main" val="0"/>
                  </a:ext>
                </a:extLst>
              </a:blip>
              <a:stretch>
                <a:fillRect/>
              </a:stretch>
            </p:blipFill>
            <p:spPr>
              <a:xfrm>
                <a:off x="9523064" y="3779505"/>
                <a:ext cx="289282" cy="289282"/>
              </a:xfrm>
              <a:prstGeom prst="rect">
                <a:avLst/>
              </a:prstGeom>
            </p:spPr>
          </p:pic>
        </p:grpSp>
        <p:grpSp>
          <p:nvGrpSpPr>
            <p:cNvPr id="393" name="Group 392"/>
            <p:cNvGrpSpPr/>
            <p:nvPr/>
          </p:nvGrpSpPr>
          <p:grpSpPr>
            <a:xfrm>
              <a:off x="8769696" y="1426331"/>
              <a:ext cx="1036984" cy="31847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Storage</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Tables</a:t>
                </a:r>
              </a:p>
            </p:txBody>
          </p:sp>
          <p:pic>
            <p:nvPicPr>
              <p:cNvPr id="180" name="Picture 179" descr="Storage table.png"/>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10314110" y="3777193"/>
                <a:ext cx="288561" cy="288560"/>
              </a:xfrm>
              <a:prstGeom prst="rect">
                <a:avLst/>
              </a:prstGeom>
            </p:spPr>
          </p:pic>
        </p:grpSp>
        <p:grpSp>
          <p:nvGrpSpPr>
            <p:cNvPr id="389" name="Group 388"/>
            <p:cNvGrpSpPr/>
            <p:nvPr/>
          </p:nvGrpSpPr>
          <p:grpSpPr>
            <a:xfrm>
              <a:off x="8031673" y="941329"/>
              <a:ext cx="773142" cy="353946"/>
              <a:chOff x="9575877" y="3292053"/>
              <a:chExt cx="773361" cy="354046"/>
            </a:xfrm>
          </p:grpSpPr>
          <p:pic>
            <p:nvPicPr>
              <p:cNvPr id="17" name="Picture 16"/>
              <p:cNvPicPr>
                <a:picLocks noChangeAspect="1"/>
              </p:cNvPicPr>
              <p:nvPr/>
            </p:nvPicPr>
            <p:blipFill>
              <a:blip r:embed="rId66"/>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SQL Data</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Warehouse</a:t>
                </a:r>
              </a:p>
            </p:txBody>
          </p:sp>
        </p:grpSp>
        <p:pic>
          <p:nvPicPr>
            <p:cNvPr id="281" name="Picture 280"/>
            <p:cNvPicPr>
              <a:picLocks noChangeAspect="1"/>
            </p:cNvPicPr>
            <p:nvPr/>
          </p:nvPicPr>
          <p:blipFill>
            <a:blip r:embed="rId67" cstate="print">
              <a:biLevel thresh="25000"/>
              <a:extLst>
                <a:ext uri="{28A0092B-C50C-407E-A947-70E740481C1C}">
                  <a14:useLocalDpi xmlns:a14="http://schemas.microsoft.com/office/drawing/2010/main" val="0"/>
                </a:ext>
              </a:extLst>
            </a:blip>
            <a:stretch>
              <a:fillRect/>
            </a:stretch>
          </p:blipFill>
          <p:spPr>
            <a:xfrm>
              <a:off x="6919099" y="1427856"/>
              <a:ext cx="267695" cy="267695"/>
            </a:xfrm>
            <a:prstGeom prst="rect">
              <a:avLst/>
            </a:prstGeom>
          </p:spPr>
        </p:pic>
        <p:sp>
          <p:nvSpPr>
            <p:cNvPr id="282" name="TextBox 281"/>
            <p:cNvSpPr txBox="1"/>
            <p:nvPr/>
          </p:nvSpPr>
          <p:spPr>
            <a:xfrm>
              <a:off x="7256919" y="1435419"/>
              <a:ext cx="658969" cy="301020"/>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SQL Server </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Stretch Database</a:t>
              </a:r>
            </a:p>
          </p:txBody>
        </p:sp>
        <p:sp>
          <p:nvSpPr>
            <p:cNvPr id="177" name="TextBox 176"/>
            <p:cNvSpPr txBox="1"/>
            <p:nvPr/>
          </p:nvSpPr>
          <p:spPr>
            <a:xfrm>
              <a:off x="9914583" y="1448041"/>
              <a:ext cx="658970" cy="301020"/>
            </a:xfrm>
            <a:prstGeom prst="rect">
              <a:avLst/>
            </a:prstGeom>
            <a:noFill/>
            <a:ln>
              <a:noFill/>
            </a:ln>
          </p:spPr>
          <p:txBody>
            <a:bodyPr wrap="none" lIns="0" tIns="27963" rIns="0" bIns="0" rtlCol="0">
              <a:noAutofit/>
            </a:bodyPr>
            <a:lstStyle/>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Azure</a:t>
              </a:r>
            </a:p>
            <a:p>
              <a:pPr defTabSz="931959" eaLnBrk="0" fontAlgn="base" hangingPunct="0">
                <a:lnSpc>
                  <a:spcPts val="816"/>
                </a:lnSpc>
                <a:spcBef>
                  <a:spcPct val="0"/>
                </a:spcBef>
                <a:spcAft>
                  <a:spcPct val="0"/>
                </a:spcAft>
                <a:defRPr/>
              </a:pPr>
              <a:r>
                <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Search</a:t>
              </a:r>
            </a:p>
            <a:p>
              <a:pPr defTabSz="931959" eaLnBrk="0" fontAlgn="base" hangingPunct="0">
                <a:lnSpc>
                  <a:spcPts val="816"/>
                </a:lnSpc>
                <a:spcBef>
                  <a:spcPct val="0"/>
                </a:spcBef>
                <a:spcAft>
                  <a:spcPct val="0"/>
                </a:spcAft>
                <a:defRPr/>
              </a:pPr>
              <a:endParaRPr lang="en-US" sz="76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endParaRPr>
            </a:p>
          </p:txBody>
        </p:sp>
        <p:pic>
          <p:nvPicPr>
            <p:cNvPr id="178" name="Picture 177"/>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9562279" y="1424464"/>
              <a:ext cx="293910" cy="293910"/>
            </a:xfrm>
            <a:prstGeom prst="rect">
              <a:avLst/>
            </a:prstGeom>
          </p:spPr>
        </p:pic>
      </p:grpSp>
    </p:spTree>
    <p:extLst>
      <p:ext uri="{BB962C8B-B14F-4D97-AF65-F5344CB8AC3E}">
        <p14:creationId xmlns:p14="http://schemas.microsoft.com/office/powerpoint/2010/main" val="179523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hidden="1"/>
          <p:cNvGraphicFramePr>
            <a:graphicFrameLocks noChangeAspect="1"/>
          </p:cNvGraphicFramePr>
          <p:nvPr>
            <p:custDataLst>
              <p:tags r:id="rId2"/>
            </p:custDataLst>
            <p:extLst/>
          </p:nvPr>
        </p:nvGraphicFramePr>
        <p:xfrm>
          <a:off x="4267" y="2613"/>
          <a:ext cx="1619" cy="1619"/>
        </p:xfrm>
        <a:graphic>
          <a:graphicData uri="http://schemas.openxmlformats.org/presentationml/2006/ole">
            <mc:AlternateContent xmlns:mc="http://schemas.openxmlformats.org/markup-compatibility/2006">
              <mc:Choice xmlns:v="urn:schemas-microsoft-com:vml" Requires="v">
                <p:oleObj spid="_x0000_s1044" name="think-cell Slide" r:id="rId5" imgW="270" imgH="270" progId="TCLayout.ActiveDocument.1">
                  <p:embed/>
                </p:oleObj>
              </mc:Choice>
              <mc:Fallback>
                <p:oleObj name="think-cell Slide" r:id="rId5" imgW="270" imgH="270" progId="TCLayout.ActiveDocument.1">
                  <p:embed/>
                  <p:pic>
                    <p:nvPicPr>
                      <p:cNvPr id="23" name="Object 22" hidden="1"/>
                      <p:cNvPicPr/>
                      <p:nvPr/>
                    </p:nvPicPr>
                    <p:blipFill>
                      <a:blip r:embed="rId6"/>
                      <a:stretch>
                        <a:fillRect/>
                      </a:stretch>
                    </p:blipFill>
                    <p:spPr>
                      <a:xfrm>
                        <a:off x="4267" y="2613"/>
                        <a:ext cx="1619" cy="1619"/>
                      </a:xfrm>
                      <a:prstGeom prst="rect">
                        <a:avLst/>
                      </a:prstGeom>
                    </p:spPr>
                  </p:pic>
                </p:oleObj>
              </mc:Fallback>
            </mc:AlternateContent>
          </a:graphicData>
        </a:graphic>
      </p:graphicFrame>
      <p:grpSp>
        <p:nvGrpSpPr>
          <p:cNvPr id="4" name="Group 3"/>
          <p:cNvGrpSpPr/>
          <p:nvPr/>
        </p:nvGrpSpPr>
        <p:grpSpPr>
          <a:xfrm>
            <a:off x="457580" y="2403084"/>
            <a:ext cx="7772381" cy="3517324"/>
            <a:chOff x="274320" y="1668482"/>
            <a:chExt cx="7772381" cy="3517324"/>
          </a:xfrm>
        </p:grpSpPr>
        <p:sp>
          <p:nvSpPr>
            <p:cNvPr id="27" name="Rectangle 26"/>
            <p:cNvSpPr/>
            <p:nvPr/>
          </p:nvSpPr>
          <p:spPr>
            <a:xfrm>
              <a:off x="274320" y="1668482"/>
              <a:ext cx="1188720" cy="1143000"/>
            </a:xfrm>
            <a:prstGeom prst="rect">
              <a:avLst/>
            </a:prstGeom>
            <a:solidFill>
              <a:schemeClr val="accent1"/>
            </a:solidFill>
            <a:ln w="12700" cap="flat" cmpd="sng" algn="ctr">
              <a:noFill/>
              <a:prstDash val="solid"/>
            </a:ln>
            <a:effectLst/>
          </p:spPr>
          <p:txBody>
            <a:bodyPr lIns="93234" tIns="46616" rIns="93234" bIns="466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60925">
                <a:buClr>
                  <a:srgbClr val="003366"/>
                </a:buClr>
                <a:buSzPct val="100000"/>
                <a:tabLst>
                  <a:tab pos="4661192" algn="r"/>
                </a:tabLst>
              </a:pPr>
              <a:r>
                <a:rPr lang="en-US" sz="3600" dirty="0">
                  <a:gradFill>
                    <a:gsLst>
                      <a:gs pos="100000">
                        <a:srgbClr val="FFFFFF"/>
                      </a:gs>
                      <a:gs pos="0">
                        <a:srgbClr val="FFFFFF"/>
                      </a:gs>
                    </a:gsLst>
                    <a:lin ang="5400000" scaled="0"/>
                  </a:gradFill>
                </a:rPr>
                <a:t>1</a:t>
              </a:r>
            </a:p>
          </p:txBody>
        </p:sp>
        <p:sp>
          <p:nvSpPr>
            <p:cNvPr id="29" name="Rectangle 28"/>
            <p:cNvSpPr/>
            <p:nvPr/>
          </p:nvSpPr>
          <p:spPr>
            <a:xfrm>
              <a:off x="274320" y="4042806"/>
              <a:ext cx="1188720" cy="1143000"/>
            </a:xfrm>
            <a:prstGeom prst="rect">
              <a:avLst/>
            </a:prstGeom>
            <a:solidFill>
              <a:schemeClr val="accent1"/>
            </a:solidFill>
            <a:ln w="12700" cap="flat" cmpd="sng" algn="ctr">
              <a:noFill/>
              <a:prstDash val="solid"/>
            </a:ln>
            <a:effectLst/>
          </p:spPr>
          <p:txBody>
            <a:bodyPr lIns="93234" tIns="46616" rIns="93234" bIns="466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60925">
                <a:buClr>
                  <a:srgbClr val="003366"/>
                </a:buClr>
                <a:buSzPct val="100000"/>
                <a:tabLst>
                  <a:tab pos="4661192" algn="r"/>
                </a:tabLst>
              </a:pPr>
              <a:r>
                <a:rPr lang="en-US" sz="3600" dirty="0">
                  <a:gradFill>
                    <a:gsLst>
                      <a:gs pos="100000">
                        <a:srgbClr val="FFFFFF"/>
                      </a:gs>
                      <a:gs pos="0">
                        <a:srgbClr val="FFFFFF"/>
                      </a:gs>
                    </a:gsLst>
                    <a:lin ang="5400000" scaled="0"/>
                  </a:gradFill>
                </a:rPr>
                <a:t>3</a:t>
              </a:r>
            </a:p>
          </p:txBody>
        </p:sp>
        <p:sp>
          <p:nvSpPr>
            <p:cNvPr id="30" name="Rectangle 29"/>
            <p:cNvSpPr/>
            <p:nvPr/>
          </p:nvSpPr>
          <p:spPr>
            <a:xfrm>
              <a:off x="274320" y="2854099"/>
              <a:ext cx="1188720" cy="1143000"/>
            </a:xfrm>
            <a:prstGeom prst="rect">
              <a:avLst/>
            </a:prstGeom>
            <a:solidFill>
              <a:schemeClr val="accent1"/>
            </a:solidFill>
            <a:ln w="12700" cap="flat" cmpd="sng" algn="ctr">
              <a:noFill/>
              <a:prstDash val="solid"/>
            </a:ln>
            <a:effectLst/>
          </p:spPr>
          <p:txBody>
            <a:bodyPr lIns="93234" tIns="46616" rIns="93234" bIns="466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60925">
                <a:buClr>
                  <a:srgbClr val="003366"/>
                </a:buClr>
                <a:buSzPct val="100000"/>
                <a:tabLst>
                  <a:tab pos="4661192" algn="r"/>
                </a:tabLst>
              </a:pPr>
              <a:r>
                <a:rPr lang="en-US" sz="3600" dirty="0">
                  <a:gradFill>
                    <a:gsLst>
                      <a:gs pos="100000">
                        <a:srgbClr val="FFFFFF"/>
                      </a:gs>
                      <a:gs pos="0">
                        <a:srgbClr val="FFFFFF"/>
                      </a:gs>
                    </a:gsLst>
                    <a:lin ang="5400000" scaled="0"/>
                  </a:gradFill>
                </a:rPr>
                <a:t>2</a:t>
              </a:r>
            </a:p>
          </p:txBody>
        </p:sp>
        <p:sp>
          <p:nvSpPr>
            <p:cNvPr id="31" name="Rectangle 30"/>
            <p:cNvSpPr/>
            <p:nvPr/>
          </p:nvSpPr>
          <p:spPr>
            <a:xfrm>
              <a:off x="1463475" y="1668482"/>
              <a:ext cx="6583226" cy="1143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182880" tIns="146304" rIns="182880" bIns="146304"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dirty="0"/>
                <a:t>Development and testing: in-house creation of custom applications for the school or district—registration, attendance, grade reporting, etc.</a:t>
              </a:r>
            </a:p>
          </p:txBody>
        </p:sp>
        <p:sp>
          <p:nvSpPr>
            <p:cNvPr id="32" name="Rectangle 31"/>
            <p:cNvSpPr/>
            <p:nvPr/>
          </p:nvSpPr>
          <p:spPr>
            <a:xfrm>
              <a:off x="1463475" y="2854099"/>
              <a:ext cx="6583226" cy="1143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182880" tIns="146304" rIns="182880" bIns="146304"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dirty="0"/>
                <a:t>Research: remote data collection, analysis, modeling, and sharing</a:t>
              </a:r>
            </a:p>
          </p:txBody>
        </p:sp>
        <p:sp>
          <p:nvSpPr>
            <p:cNvPr id="33" name="Rectangle 32"/>
            <p:cNvSpPr/>
            <p:nvPr/>
          </p:nvSpPr>
          <p:spPr>
            <a:xfrm>
              <a:off x="1463475" y="4042806"/>
              <a:ext cx="6583226" cy="1143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182880" tIns="146304" rIns="182880" bIns="146304"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dirty="0"/>
                <a:t>Online testing: proctored simultaneous remote test administration</a:t>
              </a:r>
            </a:p>
          </p:txBody>
        </p:sp>
      </p:grpSp>
      <p:grpSp>
        <p:nvGrpSpPr>
          <p:cNvPr id="13" name="Group 12"/>
          <p:cNvGrpSpPr>
            <a:grpSpLocks noChangeAspect="1"/>
          </p:cNvGrpSpPr>
          <p:nvPr/>
        </p:nvGrpSpPr>
        <p:grpSpPr>
          <a:xfrm>
            <a:off x="8571938" y="2403084"/>
            <a:ext cx="3406956" cy="3520440"/>
            <a:chOff x="6492492" y="571214"/>
            <a:chExt cx="5486468" cy="5669218"/>
          </a:xfrm>
        </p:grpSpPr>
        <p:grpSp>
          <p:nvGrpSpPr>
            <p:cNvPr id="14" name="Group 13"/>
            <p:cNvGrpSpPr/>
            <p:nvPr/>
          </p:nvGrpSpPr>
          <p:grpSpPr>
            <a:xfrm>
              <a:off x="6583993" y="662690"/>
              <a:ext cx="5394967" cy="5142020"/>
              <a:chOff x="6309676" y="662652"/>
              <a:chExt cx="5852162" cy="5577779"/>
            </a:xfrm>
          </p:grpSpPr>
          <p:pic>
            <p:nvPicPr>
              <p:cNvPr id="17" name="Picture 16"/>
              <p:cNvPicPr>
                <a:picLocks noChangeAspect="1"/>
              </p:cNvPicPr>
              <p:nvPr/>
            </p:nvPicPr>
            <p:blipFill>
              <a:blip r:embed="rId7"/>
              <a:stretch>
                <a:fillRect/>
              </a:stretch>
            </p:blipFill>
            <p:spPr>
              <a:xfrm>
                <a:off x="6428892" y="2622926"/>
                <a:ext cx="1645920" cy="972153"/>
              </a:xfrm>
              <a:prstGeom prst="rect">
                <a:avLst/>
              </a:prstGeom>
            </p:spPr>
          </p:pic>
          <p:pic>
            <p:nvPicPr>
              <p:cNvPr id="18" name="Picture 17"/>
              <p:cNvPicPr>
                <a:picLocks noChangeAspect="1"/>
              </p:cNvPicPr>
              <p:nvPr/>
            </p:nvPicPr>
            <p:blipFill>
              <a:blip r:embed="rId7"/>
              <a:stretch>
                <a:fillRect/>
              </a:stretch>
            </p:blipFill>
            <p:spPr>
              <a:xfrm>
                <a:off x="7285353" y="833543"/>
                <a:ext cx="1463040" cy="864136"/>
              </a:xfrm>
              <a:prstGeom prst="rect">
                <a:avLst/>
              </a:prstGeom>
            </p:spPr>
          </p:pic>
          <p:pic>
            <p:nvPicPr>
              <p:cNvPr id="19" name="Picture 18"/>
              <p:cNvPicPr>
                <a:picLocks noChangeAspect="1"/>
              </p:cNvPicPr>
              <p:nvPr/>
            </p:nvPicPr>
            <p:blipFill>
              <a:blip r:embed="rId7"/>
              <a:stretch>
                <a:fillRect/>
              </a:stretch>
            </p:blipFill>
            <p:spPr>
              <a:xfrm>
                <a:off x="8504238" y="2245555"/>
                <a:ext cx="1645920" cy="972153"/>
              </a:xfrm>
              <a:prstGeom prst="rect">
                <a:avLst/>
              </a:prstGeom>
            </p:spPr>
          </p:pic>
          <p:pic>
            <p:nvPicPr>
              <p:cNvPr id="20" name="Picture 19"/>
              <p:cNvPicPr>
                <a:picLocks noChangeAspect="1"/>
              </p:cNvPicPr>
              <p:nvPr/>
            </p:nvPicPr>
            <p:blipFill>
              <a:blip r:embed="rId7"/>
              <a:stretch>
                <a:fillRect/>
              </a:stretch>
            </p:blipFill>
            <p:spPr>
              <a:xfrm>
                <a:off x="10515870" y="2977962"/>
                <a:ext cx="1463040" cy="864136"/>
              </a:xfrm>
              <a:prstGeom prst="rect">
                <a:avLst/>
              </a:prstGeom>
            </p:spPr>
          </p:pic>
          <p:pic>
            <p:nvPicPr>
              <p:cNvPr id="21" name="Picture 20"/>
              <p:cNvPicPr>
                <a:picLocks noChangeAspect="1"/>
              </p:cNvPicPr>
              <p:nvPr/>
            </p:nvPicPr>
            <p:blipFill>
              <a:blip r:embed="rId7"/>
              <a:stretch>
                <a:fillRect/>
              </a:stretch>
            </p:blipFill>
            <p:spPr>
              <a:xfrm>
                <a:off x="9871381" y="903302"/>
                <a:ext cx="1828800" cy="1080170"/>
              </a:xfrm>
              <a:prstGeom prst="rect">
                <a:avLst/>
              </a:prstGeom>
            </p:spPr>
          </p:pic>
          <p:sp>
            <p:nvSpPr>
              <p:cNvPr id="24" name="Rectangle 23"/>
              <p:cNvSpPr/>
              <p:nvPr/>
            </p:nvSpPr>
            <p:spPr>
              <a:xfrm>
                <a:off x="6309676" y="662652"/>
                <a:ext cx="5852162" cy="557777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400" dirty="0">
                  <a:gradFill>
                    <a:gsLst>
                      <a:gs pos="0">
                        <a:srgbClr val="FFFFFF"/>
                      </a:gs>
                      <a:gs pos="100000">
                        <a:srgbClr val="FFFFFF"/>
                      </a:gs>
                    </a:gsLst>
                    <a:lin ang="16200000" scaled="1"/>
                  </a:gradFill>
                  <a:latin typeface="Segoe UI" panose="020B0502040204020203" pitchFamily="34" charset="0"/>
                  <a:cs typeface="Segoe UI" panose="020B0502040204020203" pitchFamily="34" charset="0"/>
                </a:endParaRPr>
              </a:p>
            </p:txBody>
          </p:sp>
        </p:grpSp>
        <p:pic>
          <p:nvPicPr>
            <p:cNvPr id="15" name="Picture 14"/>
            <p:cNvPicPr>
              <a:picLocks noChangeAspect="1"/>
            </p:cNvPicPr>
            <p:nvPr/>
          </p:nvPicPr>
          <p:blipFill>
            <a:blip r:embed="rId7"/>
            <a:stretch>
              <a:fillRect/>
            </a:stretch>
          </p:blipFill>
          <p:spPr>
            <a:xfrm>
              <a:off x="7452676" y="4080094"/>
              <a:ext cx="3657600" cy="2160338"/>
            </a:xfrm>
            <a:prstGeom prst="rect">
              <a:avLst/>
            </a:prstGeom>
          </p:spPr>
        </p:pic>
        <p:sp>
          <p:nvSpPr>
            <p:cNvPr id="16" name="Rounded Rectangle 15"/>
            <p:cNvSpPr/>
            <p:nvPr/>
          </p:nvSpPr>
          <p:spPr>
            <a:xfrm>
              <a:off x="6492492" y="571214"/>
              <a:ext cx="5486400" cy="3291840"/>
            </a:xfrm>
            <a:prstGeom prst="roundRect">
              <a:avLst>
                <a:gd name="adj" fmla="val 8848"/>
              </a:avLst>
            </a:prstGeom>
            <a:solidFill>
              <a:srgbClr val="F18B14">
                <a:alpha val="5000"/>
              </a:srgbClr>
            </a:solidFill>
            <a:ln w="50800">
              <a:solidFill>
                <a:srgbClr val="F18B1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400" dirty="0">
                <a:gradFill>
                  <a:gsLst>
                    <a:gs pos="0">
                      <a:srgbClr val="FFFFFF"/>
                    </a:gs>
                    <a:gs pos="100000">
                      <a:srgbClr val="FFFFFF"/>
                    </a:gs>
                  </a:gsLst>
                  <a:lin ang="16200000" scaled="1"/>
                </a:gradFill>
                <a:latin typeface="Segoe UI" panose="020B0502040204020203" pitchFamily="34" charset="0"/>
                <a:cs typeface="Segoe UI" panose="020B0502040204020203" pitchFamily="34" charset="0"/>
              </a:endParaRPr>
            </a:p>
          </p:txBody>
        </p:sp>
      </p:grpSp>
      <p:sp>
        <p:nvSpPr>
          <p:cNvPr id="5" name="Title 4"/>
          <p:cNvSpPr>
            <a:spLocks noGrp="1"/>
          </p:cNvSpPr>
          <p:nvPr>
            <p:ph type="title"/>
          </p:nvPr>
        </p:nvSpPr>
        <p:spPr/>
        <p:txBody>
          <a:bodyPr/>
          <a:lstStyle/>
          <a:p>
            <a:r>
              <a:rPr lang="en-US" dirty="0"/>
              <a:t>Education Use Cases: Virtual Machines</a:t>
            </a:r>
          </a:p>
        </p:txBody>
      </p:sp>
    </p:spTree>
    <p:extLst>
      <p:ext uri="{BB962C8B-B14F-4D97-AF65-F5344CB8AC3E}">
        <p14:creationId xmlns:p14="http://schemas.microsoft.com/office/powerpoint/2010/main" val="77260304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hidden="1"/>
          <p:cNvGraphicFramePr>
            <a:graphicFrameLocks noChangeAspect="1"/>
          </p:cNvGraphicFramePr>
          <p:nvPr>
            <p:custDataLst>
              <p:tags r:id="rId2"/>
            </p:custDataLst>
            <p:extLst/>
          </p:nvPr>
        </p:nvGraphicFramePr>
        <p:xfrm>
          <a:off x="4267" y="2613"/>
          <a:ext cx="1619" cy="1619"/>
        </p:xfrm>
        <a:graphic>
          <a:graphicData uri="http://schemas.openxmlformats.org/presentationml/2006/ole">
            <mc:AlternateContent xmlns:mc="http://schemas.openxmlformats.org/markup-compatibility/2006">
              <mc:Choice xmlns:v="urn:schemas-microsoft-com:vml" Requires="v">
                <p:oleObj spid="_x0000_s2067" name="think-cell Slide" r:id="rId5" imgW="270" imgH="270" progId="TCLayout.ActiveDocument.1">
                  <p:embed/>
                </p:oleObj>
              </mc:Choice>
              <mc:Fallback>
                <p:oleObj name="think-cell Slide" r:id="rId5" imgW="270" imgH="270" progId="TCLayout.ActiveDocument.1">
                  <p:embed/>
                  <p:pic>
                    <p:nvPicPr>
                      <p:cNvPr id="23" name="Object 22" hidden="1"/>
                      <p:cNvPicPr/>
                      <p:nvPr/>
                    </p:nvPicPr>
                    <p:blipFill>
                      <a:blip r:embed="rId6"/>
                      <a:stretch>
                        <a:fillRect/>
                      </a:stretch>
                    </p:blipFill>
                    <p:spPr>
                      <a:xfrm>
                        <a:off x="4267" y="2613"/>
                        <a:ext cx="1619" cy="1619"/>
                      </a:xfrm>
                      <a:prstGeom prst="rect">
                        <a:avLst/>
                      </a:prstGeom>
                    </p:spPr>
                  </p:pic>
                </p:oleObj>
              </mc:Fallback>
            </mc:AlternateContent>
          </a:graphicData>
        </a:graphic>
      </p:graphicFrame>
      <p:grpSp>
        <p:nvGrpSpPr>
          <p:cNvPr id="4" name="Group 3"/>
          <p:cNvGrpSpPr/>
          <p:nvPr/>
        </p:nvGrpSpPr>
        <p:grpSpPr>
          <a:xfrm>
            <a:off x="457580" y="2403084"/>
            <a:ext cx="7863840" cy="3611848"/>
            <a:chOff x="274320" y="1668482"/>
            <a:chExt cx="7863840" cy="3611848"/>
          </a:xfrm>
        </p:grpSpPr>
        <p:sp>
          <p:nvSpPr>
            <p:cNvPr id="27" name="Rectangle 26"/>
            <p:cNvSpPr/>
            <p:nvPr/>
          </p:nvSpPr>
          <p:spPr>
            <a:xfrm>
              <a:off x="274320" y="1668482"/>
              <a:ext cx="731520" cy="685800"/>
            </a:xfrm>
            <a:prstGeom prst="rect">
              <a:avLst/>
            </a:prstGeom>
            <a:solidFill>
              <a:schemeClr val="tx2"/>
            </a:solidFill>
            <a:ln w="12700" cap="flat" cmpd="sng" algn="ctr">
              <a:noFill/>
              <a:prstDash val="solid"/>
            </a:ln>
            <a:effectLst/>
          </p:spPr>
          <p:txBody>
            <a:bodyPr lIns="93234" tIns="46616" rIns="93234" bIns="466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60925">
                <a:buClr>
                  <a:srgbClr val="003366"/>
                </a:buClr>
                <a:buSzPct val="100000"/>
                <a:tabLst>
                  <a:tab pos="4661192" algn="r"/>
                </a:tabLst>
              </a:pPr>
              <a:r>
                <a:rPr lang="en-US" dirty="0">
                  <a:solidFill>
                    <a:schemeClr val="bg1"/>
                  </a:solidFill>
                </a:rPr>
                <a:t>1</a:t>
              </a:r>
            </a:p>
          </p:txBody>
        </p:sp>
        <p:sp>
          <p:nvSpPr>
            <p:cNvPr id="28" name="Rectangle 27"/>
            <p:cNvSpPr/>
            <p:nvPr/>
          </p:nvSpPr>
          <p:spPr>
            <a:xfrm>
              <a:off x="274320" y="3863018"/>
              <a:ext cx="731520" cy="685800"/>
            </a:xfrm>
            <a:prstGeom prst="rect">
              <a:avLst/>
            </a:prstGeom>
            <a:solidFill>
              <a:schemeClr val="tx2"/>
            </a:solidFill>
            <a:ln w="12700" cap="flat" cmpd="sng" algn="ctr">
              <a:noFill/>
              <a:prstDash val="solid"/>
            </a:ln>
            <a:effectLst/>
          </p:spPr>
          <p:txBody>
            <a:bodyPr lIns="93234" tIns="46616" rIns="93234" bIns="466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60925">
                <a:buClr>
                  <a:srgbClr val="003366"/>
                </a:buClr>
                <a:buSzPct val="100000"/>
                <a:tabLst>
                  <a:tab pos="4661192" algn="r"/>
                </a:tabLst>
              </a:pPr>
              <a:r>
                <a:rPr lang="en-US" dirty="0">
                  <a:solidFill>
                    <a:schemeClr val="bg1"/>
                  </a:solidFill>
                </a:rPr>
                <a:t>4</a:t>
              </a:r>
            </a:p>
          </p:txBody>
        </p:sp>
        <p:sp>
          <p:nvSpPr>
            <p:cNvPr id="29" name="Rectangle 28"/>
            <p:cNvSpPr/>
            <p:nvPr/>
          </p:nvSpPr>
          <p:spPr>
            <a:xfrm>
              <a:off x="274320" y="3131506"/>
              <a:ext cx="731520" cy="685800"/>
            </a:xfrm>
            <a:prstGeom prst="rect">
              <a:avLst/>
            </a:prstGeom>
            <a:solidFill>
              <a:schemeClr val="tx2"/>
            </a:solidFill>
            <a:ln w="12700" cap="flat" cmpd="sng" algn="ctr">
              <a:noFill/>
              <a:prstDash val="solid"/>
            </a:ln>
            <a:effectLst/>
          </p:spPr>
          <p:txBody>
            <a:bodyPr lIns="93234" tIns="46616" rIns="93234" bIns="466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60925">
                <a:buClr>
                  <a:srgbClr val="003366"/>
                </a:buClr>
                <a:buSzPct val="100000"/>
                <a:tabLst>
                  <a:tab pos="4661192" algn="r"/>
                </a:tabLst>
              </a:pPr>
              <a:r>
                <a:rPr lang="en-US" dirty="0">
                  <a:solidFill>
                    <a:schemeClr val="bg1"/>
                  </a:solidFill>
                </a:rPr>
                <a:t>3</a:t>
              </a:r>
            </a:p>
          </p:txBody>
        </p:sp>
        <p:sp>
          <p:nvSpPr>
            <p:cNvPr id="30" name="Rectangle 29"/>
            <p:cNvSpPr/>
            <p:nvPr/>
          </p:nvSpPr>
          <p:spPr>
            <a:xfrm>
              <a:off x="274320" y="2399994"/>
              <a:ext cx="731520" cy="685800"/>
            </a:xfrm>
            <a:prstGeom prst="rect">
              <a:avLst/>
            </a:prstGeom>
            <a:solidFill>
              <a:schemeClr val="tx2"/>
            </a:solidFill>
            <a:ln w="12700" cap="flat" cmpd="sng" algn="ctr">
              <a:noFill/>
              <a:prstDash val="solid"/>
            </a:ln>
            <a:effectLst/>
          </p:spPr>
          <p:txBody>
            <a:bodyPr lIns="93234" tIns="46616" rIns="93234" bIns="466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60925">
                <a:buClr>
                  <a:srgbClr val="003366"/>
                </a:buClr>
                <a:buSzPct val="100000"/>
                <a:tabLst>
                  <a:tab pos="4661192" algn="r"/>
                </a:tabLst>
              </a:pPr>
              <a:r>
                <a:rPr lang="en-US" dirty="0">
                  <a:solidFill>
                    <a:schemeClr val="bg1"/>
                  </a:solidFill>
                </a:rPr>
                <a:t>2</a:t>
              </a:r>
            </a:p>
          </p:txBody>
        </p:sp>
        <p:sp>
          <p:nvSpPr>
            <p:cNvPr id="31" name="Rectangle 30"/>
            <p:cNvSpPr/>
            <p:nvPr/>
          </p:nvSpPr>
          <p:spPr>
            <a:xfrm>
              <a:off x="1005840" y="1668482"/>
              <a:ext cx="7132320" cy="6858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182880" tIns="146304" rIns="182880" bIns="146304"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dirty="0"/>
                <a:t>Recorded lectures: two to three lectures per week per class</a:t>
              </a:r>
            </a:p>
          </p:txBody>
        </p:sp>
        <p:sp>
          <p:nvSpPr>
            <p:cNvPr id="32" name="Rectangle 31"/>
            <p:cNvSpPr/>
            <p:nvPr/>
          </p:nvSpPr>
          <p:spPr>
            <a:xfrm>
              <a:off x="1005840" y="2399994"/>
              <a:ext cx="7132320" cy="6858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182880" tIns="146304" rIns="182880" bIns="146304"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dirty="0"/>
                <a:t>Legal considerations: retention of all students’ work in case grades are questioned</a:t>
              </a:r>
            </a:p>
          </p:txBody>
        </p:sp>
        <p:sp>
          <p:nvSpPr>
            <p:cNvPr id="33" name="Rectangle 32"/>
            <p:cNvSpPr/>
            <p:nvPr/>
          </p:nvSpPr>
          <p:spPr>
            <a:xfrm>
              <a:off x="1005840" y="3131506"/>
              <a:ext cx="7132320" cy="6858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182880" tIns="146304" rIns="182880" bIns="146304"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dirty="0"/>
                <a:t>Research: immense amounts of data collected and shared for modern research</a:t>
              </a:r>
            </a:p>
          </p:txBody>
        </p:sp>
        <p:sp>
          <p:nvSpPr>
            <p:cNvPr id="34" name="Rectangle 33"/>
            <p:cNvSpPr/>
            <p:nvPr/>
          </p:nvSpPr>
          <p:spPr>
            <a:xfrm>
              <a:off x="1005840" y="3863018"/>
              <a:ext cx="7132320" cy="6858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182880" tIns="146304" rIns="182880" bIns="146304"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dirty="0"/>
                <a:t>Projects: graphics, art, and computer science projects can be massive</a:t>
              </a:r>
            </a:p>
          </p:txBody>
        </p:sp>
        <p:sp>
          <p:nvSpPr>
            <p:cNvPr id="13" name="Rectangle 12"/>
            <p:cNvSpPr/>
            <p:nvPr/>
          </p:nvSpPr>
          <p:spPr>
            <a:xfrm>
              <a:off x="274320" y="4594530"/>
              <a:ext cx="731520" cy="685800"/>
            </a:xfrm>
            <a:prstGeom prst="rect">
              <a:avLst/>
            </a:prstGeom>
            <a:solidFill>
              <a:schemeClr val="tx2"/>
            </a:solidFill>
            <a:ln w="12700" cap="flat" cmpd="sng" algn="ctr">
              <a:noFill/>
              <a:prstDash val="solid"/>
            </a:ln>
            <a:effectLst/>
          </p:spPr>
          <p:txBody>
            <a:bodyPr lIns="93234" tIns="46616" rIns="93234" bIns="466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60925">
                <a:buClr>
                  <a:srgbClr val="003366"/>
                </a:buClr>
                <a:buSzPct val="100000"/>
                <a:tabLst>
                  <a:tab pos="4661192" algn="r"/>
                </a:tabLst>
              </a:pPr>
              <a:r>
                <a:rPr lang="en-US" dirty="0">
                  <a:solidFill>
                    <a:schemeClr val="bg1"/>
                  </a:solidFill>
                </a:rPr>
                <a:t>5</a:t>
              </a:r>
            </a:p>
          </p:txBody>
        </p:sp>
        <p:sp>
          <p:nvSpPr>
            <p:cNvPr id="14" name="Rectangle 13"/>
            <p:cNvSpPr/>
            <p:nvPr/>
          </p:nvSpPr>
          <p:spPr>
            <a:xfrm>
              <a:off x="1005840" y="4594530"/>
              <a:ext cx="7132320" cy="6858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182880" tIns="146304" rIns="182880" bIns="146304"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pPr>
              <a:r>
                <a:rPr lang="en-US" dirty="0"/>
                <a:t>Backup and recovery: requirements are difficult and expensive for schools to fulfill</a:t>
              </a:r>
            </a:p>
          </p:txBody>
        </p:sp>
      </p:grpSp>
      <p:grpSp>
        <p:nvGrpSpPr>
          <p:cNvPr id="37" name="Group 36"/>
          <p:cNvGrpSpPr>
            <a:grpSpLocks noChangeAspect="1"/>
          </p:cNvGrpSpPr>
          <p:nvPr/>
        </p:nvGrpSpPr>
        <p:grpSpPr>
          <a:xfrm>
            <a:off x="8687090" y="2403084"/>
            <a:ext cx="3299520" cy="3611880"/>
            <a:chOff x="6583993" y="526279"/>
            <a:chExt cx="5303520" cy="5805592"/>
          </a:xfrm>
        </p:grpSpPr>
        <p:sp>
          <p:nvSpPr>
            <p:cNvPr id="38" name="Rectangle 7"/>
            <p:cNvSpPr>
              <a:spLocks noChangeArrowheads="1"/>
            </p:cNvSpPr>
            <p:nvPr/>
          </p:nvSpPr>
          <p:spPr bwMode="auto">
            <a:xfrm>
              <a:off x="6583993" y="1668431"/>
              <a:ext cx="5303520" cy="4663440"/>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Rectangle 67"/>
            <p:cNvSpPr>
              <a:spLocks noChangeArrowheads="1"/>
            </p:cNvSpPr>
            <p:nvPr/>
          </p:nvSpPr>
          <p:spPr bwMode="auto">
            <a:xfrm>
              <a:off x="7044156" y="3173524"/>
              <a:ext cx="1157192" cy="259175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68"/>
            <p:cNvSpPr>
              <a:spLocks noChangeArrowheads="1"/>
            </p:cNvSpPr>
            <p:nvPr/>
          </p:nvSpPr>
          <p:spPr bwMode="auto">
            <a:xfrm>
              <a:off x="7113058" y="3251259"/>
              <a:ext cx="1028222" cy="2685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Oval 17"/>
            <p:cNvSpPr>
              <a:spLocks noChangeArrowheads="1"/>
            </p:cNvSpPr>
            <p:nvPr/>
          </p:nvSpPr>
          <p:spPr bwMode="auto">
            <a:xfrm>
              <a:off x="7984043" y="3350194"/>
              <a:ext cx="68901" cy="7066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42" name="Group 41"/>
            <p:cNvGrpSpPr>
              <a:grpSpLocks noChangeAspect="1"/>
            </p:cNvGrpSpPr>
            <p:nvPr/>
          </p:nvGrpSpPr>
          <p:grpSpPr>
            <a:xfrm>
              <a:off x="8275633" y="526279"/>
              <a:ext cx="1920240" cy="1921751"/>
              <a:chOff x="9532939" y="879559"/>
              <a:chExt cx="2017713" cy="2019300"/>
            </a:xfrm>
          </p:grpSpPr>
          <p:sp>
            <p:nvSpPr>
              <p:cNvPr id="289" name="Oval 590"/>
              <p:cNvSpPr>
                <a:spLocks noChangeArrowheads="1"/>
              </p:cNvSpPr>
              <p:nvPr/>
            </p:nvSpPr>
            <p:spPr bwMode="auto">
              <a:xfrm>
                <a:off x="9532939" y="879559"/>
                <a:ext cx="2017713" cy="20193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0" name="Freeform 79"/>
              <p:cNvSpPr>
                <a:spLocks noEditPoints="1"/>
              </p:cNvSpPr>
              <p:nvPr/>
            </p:nvSpPr>
            <p:spPr bwMode="black">
              <a:xfrm>
                <a:off x="10114758" y="1311909"/>
                <a:ext cx="854074" cy="115460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nvGrpSpPr>
            <p:cNvPr id="43" name="Group 42"/>
            <p:cNvGrpSpPr/>
            <p:nvPr/>
          </p:nvGrpSpPr>
          <p:grpSpPr>
            <a:xfrm>
              <a:off x="6915187" y="3025121"/>
              <a:ext cx="1423964" cy="2987498"/>
              <a:chOff x="6915187" y="3025121"/>
              <a:chExt cx="1423964" cy="2987498"/>
            </a:xfrm>
          </p:grpSpPr>
          <p:sp>
            <p:nvSpPr>
              <p:cNvPr id="208" name="Rectangle 66"/>
              <p:cNvSpPr>
                <a:spLocks noChangeArrowheads="1"/>
              </p:cNvSpPr>
              <p:nvPr/>
            </p:nvSpPr>
            <p:spPr bwMode="auto">
              <a:xfrm>
                <a:off x="6915187" y="3025121"/>
                <a:ext cx="1423964" cy="298749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09" name="Group 208"/>
              <p:cNvGrpSpPr/>
              <p:nvPr/>
            </p:nvGrpSpPr>
            <p:grpSpPr>
              <a:xfrm>
                <a:off x="7048573" y="3173524"/>
                <a:ext cx="1157192" cy="2591756"/>
                <a:chOff x="7044156" y="3173524"/>
                <a:chExt cx="1157192" cy="2591756"/>
              </a:xfrm>
            </p:grpSpPr>
            <p:sp>
              <p:nvSpPr>
                <p:cNvPr id="210" name="Rectangle 9"/>
                <p:cNvSpPr>
                  <a:spLocks noChangeArrowheads="1"/>
                </p:cNvSpPr>
                <p:nvPr/>
              </p:nvSpPr>
              <p:spPr bwMode="auto">
                <a:xfrm>
                  <a:off x="7044156" y="3173524"/>
                  <a:ext cx="1157192" cy="259175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11" name="Group 210"/>
                <p:cNvGrpSpPr/>
                <p:nvPr/>
              </p:nvGrpSpPr>
              <p:grpSpPr>
                <a:xfrm>
                  <a:off x="7108641" y="3251259"/>
                  <a:ext cx="1028222" cy="2277283"/>
                  <a:chOff x="7113058" y="3251259"/>
                  <a:chExt cx="1028222" cy="2277283"/>
                </a:xfrm>
              </p:grpSpPr>
              <p:grpSp>
                <p:nvGrpSpPr>
                  <p:cNvPr id="212" name="Group 211"/>
                  <p:cNvGrpSpPr/>
                  <p:nvPr/>
                </p:nvGrpSpPr>
                <p:grpSpPr>
                  <a:xfrm>
                    <a:off x="7113058" y="3251259"/>
                    <a:ext cx="1028222" cy="268539"/>
                    <a:chOff x="7113058" y="3251259"/>
                    <a:chExt cx="1028222" cy="268539"/>
                  </a:xfrm>
                </p:grpSpPr>
                <p:sp>
                  <p:nvSpPr>
                    <p:cNvPr id="279" name="Rectangle 10"/>
                    <p:cNvSpPr>
                      <a:spLocks noChangeArrowheads="1"/>
                    </p:cNvSpPr>
                    <p:nvPr/>
                  </p:nvSpPr>
                  <p:spPr bwMode="auto">
                    <a:xfrm>
                      <a:off x="7113058" y="3251259"/>
                      <a:ext cx="1028222" cy="26853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80" name="Group 279"/>
                    <p:cNvGrpSpPr/>
                    <p:nvPr/>
                  </p:nvGrpSpPr>
                  <p:grpSpPr>
                    <a:xfrm>
                      <a:off x="7151925" y="3294088"/>
                      <a:ext cx="905269" cy="182880"/>
                      <a:chOff x="7151925" y="3291893"/>
                      <a:chExt cx="905269" cy="182880"/>
                    </a:xfrm>
                  </p:grpSpPr>
                  <p:grpSp>
                    <p:nvGrpSpPr>
                      <p:cNvPr id="281" name="Group 280"/>
                      <p:cNvGrpSpPr/>
                      <p:nvPr/>
                    </p:nvGrpSpPr>
                    <p:grpSpPr>
                      <a:xfrm>
                        <a:off x="7151925" y="3291893"/>
                        <a:ext cx="324239" cy="182880"/>
                        <a:chOff x="7151925" y="3291893"/>
                        <a:chExt cx="324239" cy="182880"/>
                      </a:xfrm>
                    </p:grpSpPr>
                    <p:sp>
                      <p:nvSpPr>
                        <p:cNvPr id="283" name="Rectangle 69"/>
                        <p:cNvSpPr>
                          <a:spLocks noChangeArrowheads="1"/>
                        </p:cNvSpPr>
                        <p:nvPr/>
                      </p:nvSpPr>
                      <p:spPr bwMode="auto">
                        <a:xfrm>
                          <a:off x="7151925"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Rectangle 70"/>
                        <p:cNvSpPr>
                          <a:spLocks noChangeArrowheads="1"/>
                        </p:cNvSpPr>
                        <p:nvPr/>
                      </p:nvSpPr>
                      <p:spPr bwMode="auto">
                        <a:xfrm>
                          <a:off x="7211286"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Rectangle 71"/>
                        <p:cNvSpPr>
                          <a:spLocks noChangeArrowheads="1"/>
                        </p:cNvSpPr>
                        <p:nvPr/>
                      </p:nvSpPr>
                      <p:spPr bwMode="auto">
                        <a:xfrm>
                          <a:off x="7270647"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Rectangle 72"/>
                        <p:cNvSpPr>
                          <a:spLocks noChangeArrowheads="1"/>
                        </p:cNvSpPr>
                        <p:nvPr/>
                      </p:nvSpPr>
                      <p:spPr bwMode="auto">
                        <a:xfrm>
                          <a:off x="7330008"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Rectangle 73"/>
                        <p:cNvSpPr>
                          <a:spLocks noChangeArrowheads="1"/>
                        </p:cNvSpPr>
                        <p:nvPr/>
                      </p:nvSpPr>
                      <p:spPr bwMode="auto">
                        <a:xfrm>
                          <a:off x="7389369"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Rectangle 74"/>
                        <p:cNvSpPr>
                          <a:spLocks noChangeArrowheads="1"/>
                        </p:cNvSpPr>
                        <p:nvPr/>
                      </p:nvSpPr>
                      <p:spPr bwMode="auto">
                        <a:xfrm>
                          <a:off x="7448732"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82" name="Oval 75"/>
                      <p:cNvSpPr>
                        <a:spLocks noChangeAspect="1" noChangeArrowheads="1"/>
                      </p:cNvSpPr>
                      <p:nvPr/>
                    </p:nvSpPr>
                    <p:spPr bwMode="auto">
                      <a:xfrm>
                        <a:off x="7984042" y="3346757"/>
                        <a:ext cx="73152" cy="7315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3" name="Group 212"/>
                  <p:cNvGrpSpPr/>
                  <p:nvPr/>
                </p:nvGrpSpPr>
                <p:grpSpPr>
                  <a:xfrm>
                    <a:off x="7113058" y="3586050"/>
                    <a:ext cx="1028222" cy="268539"/>
                    <a:chOff x="7113058" y="3251259"/>
                    <a:chExt cx="1028222" cy="268539"/>
                  </a:xfrm>
                </p:grpSpPr>
                <p:sp>
                  <p:nvSpPr>
                    <p:cNvPr id="269" name="Rectangle 10"/>
                    <p:cNvSpPr>
                      <a:spLocks noChangeArrowheads="1"/>
                    </p:cNvSpPr>
                    <p:nvPr/>
                  </p:nvSpPr>
                  <p:spPr bwMode="auto">
                    <a:xfrm>
                      <a:off x="7113058" y="3251259"/>
                      <a:ext cx="1028222" cy="26853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70" name="Group 269"/>
                    <p:cNvGrpSpPr/>
                    <p:nvPr/>
                  </p:nvGrpSpPr>
                  <p:grpSpPr>
                    <a:xfrm>
                      <a:off x="7151925" y="3294088"/>
                      <a:ext cx="905269" cy="182880"/>
                      <a:chOff x="7151925" y="3291893"/>
                      <a:chExt cx="905269" cy="182880"/>
                    </a:xfrm>
                  </p:grpSpPr>
                  <p:grpSp>
                    <p:nvGrpSpPr>
                      <p:cNvPr id="271" name="Group 270"/>
                      <p:cNvGrpSpPr/>
                      <p:nvPr/>
                    </p:nvGrpSpPr>
                    <p:grpSpPr>
                      <a:xfrm>
                        <a:off x="7151925" y="3291893"/>
                        <a:ext cx="324239" cy="182880"/>
                        <a:chOff x="7151925" y="3291893"/>
                        <a:chExt cx="324239" cy="182880"/>
                      </a:xfrm>
                    </p:grpSpPr>
                    <p:sp>
                      <p:nvSpPr>
                        <p:cNvPr id="273" name="Rectangle 69"/>
                        <p:cNvSpPr>
                          <a:spLocks noChangeArrowheads="1"/>
                        </p:cNvSpPr>
                        <p:nvPr/>
                      </p:nvSpPr>
                      <p:spPr bwMode="auto">
                        <a:xfrm>
                          <a:off x="7151925"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Rectangle 70"/>
                        <p:cNvSpPr>
                          <a:spLocks noChangeArrowheads="1"/>
                        </p:cNvSpPr>
                        <p:nvPr/>
                      </p:nvSpPr>
                      <p:spPr bwMode="auto">
                        <a:xfrm>
                          <a:off x="7211286"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Rectangle 71"/>
                        <p:cNvSpPr>
                          <a:spLocks noChangeArrowheads="1"/>
                        </p:cNvSpPr>
                        <p:nvPr/>
                      </p:nvSpPr>
                      <p:spPr bwMode="auto">
                        <a:xfrm>
                          <a:off x="7270647"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Rectangle 72"/>
                        <p:cNvSpPr>
                          <a:spLocks noChangeArrowheads="1"/>
                        </p:cNvSpPr>
                        <p:nvPr/>
                      </p:nvSpPr>
                      <p:spPr bwMode="auto">
                        <a:xfrm>
                          <a:off x="7330008"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Rectangle 73"/>
                        <p:cNvSpPr>
                          <a:spLocks noChangeArrowheads="1"/>
                        </p:cNvSpPr>
                        <p:nvPr/>
                      </p:nvSpPr>
                      <p:spPr bwMode="auto">
                        <a:xfrm>
                          <a:off x="7389369"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Rectangle 74"/>
                        <p:cNvSpPr>
                          <a:spLocks noChangeArrowheads="1"/>
                        </p:cNvSpPr>
                        <p:nvPr/>
                      </p:nvSpPr>
                      <p:spPr bwMode="auto">
                        <a:xfrm>
                          <a:off x="7448732"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72" name="Oval 75"/>
                      <p:cNvSpPr>
                        <a:spLocks noChangeAspect="1" noChangeArrowheads="1"/>
                      </p:cNvSpPr>
                      <p:nvPr/>
                    </p:nvSpPr>
                    <p:spPr bwMode="auto">
                      <a:xfrm>
                        <a:off x="7984042" y="3346757"/>
                        <a:ext cx="73152" cy="7315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4" name="Group 213"/>
                  <p:cNvGrpSpPr/>
                  <p:nvPr/>
                </p:nvGrpSpPr>
                <p:grpSpPr>
                  <a:xfrm>
                    <a:off x="7113058" y="3920841"/>
                    <a:ext cx="1028222" cy="268539"/>
                    <a:chOff x="7113058" y="3251259"/>
                    <a:chExt cx="1028222" cy="268539"/>
                  </a:xfrm>
                </p:grpSpPr>
                <p:sp>
                  <p:nvSpPr>
                    <p:cNvPr id="259" name="Rectangle 10"/>
                    <p:cNvSpPr>
                      <a:spLocks noChangeArrowheads="1"/>
                    </p:cNvSpPr>
                    <p:nvPr/>
                  </p:nvSpPr>
                  <p:spPr bwMode="auto">
                    <a:xfrm>
                      <a:off x="7113058" y="3251259"/>
                      <a:ext cx="1028222" cy="26853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60" name="Group 259"/>
                    <p:cNvGrpSpPr/>
                    <p:nvPr/>
                  </p:nvGrpSpPr>
                  <p:grpSpPr>
                    <a:xfrm>
                      <a:off x="7151925" y="3294088"/>
                      <a:ext cx="905269" cy="182880"/>
                      <a:chOff x="7151925" y="3291893"/>
                      <a:chExt cx="905269" cy="182880"/>
                    </a:xfrm>
                  </p:grpSpPr>
                  <p:grpSp>
                    <p:nvGrpSpPr>
                      <p:cNvPr id="261" name="Group 260"/>
                      <p:cNvGrpSpPr/>
                      <p:nvPr/>
                    </p:nvGrpSpPr>
                    <p:grpSpPr>
                      <a:xfrm>
                        <a:off x="7151925" y="3291893"/>
                        <a:ext cx="324239" cy="182880"/>
                        <a:chOff x="7151925" y="3291893"/>
                        <a:chExt cx="324239" cy="182880"/>
                      </a:xfrm>
                    </p:grpSpPr>
                    <p:sp>
                      <p:nvSpPr>
                        <p:cNvPr id="263" name="Rectangle 69"/>
                        <p:cNvSpPr>
                          <a:spLocks noChangeArrowheads="1"/>
                        </p:cNvSpPr>
                        <p:nvPr/>
                      </p:nvSpPr>
                      <p:spPr bwMode="auto">
                        <a:xfrm>
                          <a:off x="7151925"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Rectangle 70"/>
                        <p:cNvSpPr>
                          <a:spLocks noChangeArrowheads="1"/>
                        </p:cNvSpPr>
                        <p:nvPr/>
                      </p:nvSpPr>
                      <p:spPr bwMode="auto">
                        <a:xfrm>
                          <a:off x="7211286"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Rectangle 71"/>
                        <p:cNvSpPr>
                          <a:spLocks noChangeArrowheads="1"/>
                        </p:cNvSpPr>
                        <p:nvPr/>
                      </p:nvSpPr>
                      <p:spPr bwMode="auto">
                        <a:xfrm>
                          <a:off x="7270647"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Rectangle 72"/>
                        <p:cNvSpPr>
                          <a:spLocks noChangeArrowheads="1"/>
                        </p:cNvSpPr>
                        <p:nvPr/>
                      </p:nvSpPr>
                      <p:spPr bwMode="auto">
                        <a:xfrm>
                          <a:off x="7330008"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Rectangle 73"/>
                        <p:cNvSpPr>
                          <a:spLocks noChangeArrowheads="1"/>
                        </p:cNvSpPr>
                        <p:nvPr/>
                      </p:nvSpPr>
                      <p:spPr bwMode="auto">
                        <a:xfrm>
                          <a:off x="7389369"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Rectangle 74"/>
                        <p:cNvSpPr>
                          <a:spLocks noChangeArrowheads="1"/>
                        </p:cNvSpPr>
                        <p:nvPr/>
                      </p:nvSpPr>
                      <p:spPr bwMode="auto">
                        <a:xfrm>
                          <a:off x="7448732"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62" name="Oval 75"/>
                      <p:cNvSpPr>
                        <a:spLocks noChangeAspect="1" noChangeArrowheads="1"/>
                      </p:cNvSpPr>
                      <p:nvPr/>
                    </p:nvSpPr>
                    <p:spPr bwMode="auto">
                      <a:xfrm>
                        <a:off x="7984042" y="3346757"/>
                        <a:ext cx="73152" cy="7315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5" name="Group 214"/>
                  <p:cNvGrpSpPr/>
                  <p:nvPr/>
                </p:nvGrpSpPr>
                <p:grpSpPr>
                  <a:xfrm>
                    <a:off x="7113058" y="4255632"/>
                    <a:ext cx="1028222" cy="268539"/>
                    <a:chOff x="7113058" y="3251259"/>
                    <a:chExt cx="1028222" cy="268539"/>
                  </a:xfrm>
                </p:grpSpPr>
                <p:sp>
                  <p:nvSpPr>
                    <p:cNvPr id="249" name="Rectangle 10"/>
                    <p:cNvSpPr>
                      <a:spLocks noChangeArrowheads="1"/>
                    </p:cNvSpPr>
                    <p:nvPr/>
                  </p:nvSpPr>
                  <p:spPr bwMode="auto">
                    <a:xfrm>
                      <a:off x="7113058" y="3251259"/>
                      <a:ext cx="1028222" cy="26853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50" name="Group 249"/>
                    <p:cNvGrpSpPr/>
                    <p:nvPr/>
                  </p:nvGrpSpPr>
                  <p:grpSpPr>
                    <a:xfrm>
                      <a:off x="7151925" y="3294088"/>
                      <a:ext cx="905269" cy="182880"/>
                      <a:chOff x="7151925" y="3291893"/>
                      <a:chExt cx="905269" cy="182880"/>
                    </a:xfrm>
                  </p:grpSpPr>
                  <p:grpSp>
                    <p:nvGrpSpPr>
                      <p:cNvPr id="251" name="Group 250"/>
                      <p:cNvGrpSpPr/>
                      <p:nvPr/>
                    </p:nvGrpSpPr>
                    <p:grpSpPr>
                      <a:xfrm>
                        <a:off x="7151925" y="3291893"/>
                        <a:ext cx="324239" cy="182880"/>
                        <a:chOff x="7151925" y="3291893"/>
                        <a:chExt cx="324239" cy="182880"/>
                      </a:xfrm>
                    </p:grpSpPr>
                    <p:sp>
                      <p:nvSpPr>
                        <p:cNvPr id="253" name="Rectangle 69"/>
                        <p:cNvSpPr>
                          <a:spLocks noChangeArrowheads="1"/>
                        </p:cNvSpPr>
                        <p:nvPr/>
                      </p:nvSpPr>
                      <p:spPr bwMode="auto">
                        <a:xfrm>
                          <a:off x="7151925"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Rectangle 70"/>
                        <p:cNvSpPr>
                          <a:spLocks noChangeArrowheads="1"/>
                        </p:cNvSpPr>
                        <p:nvPr/>
                      </p:nvSpPr>
                      <p:spPr bwMode="auto">
                        <a:xfrm>
                          <a:off x="7211286"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Rectangle 71"/>
                        <p:cNvSpPr>
                          <a:spLocks noChangeArrowheads="1"/>
                        </p:cNvSpPr>
                        <p:nvPr/>
                      </p:nvSpPr>
                      <p:spPr bwMode="auto">
                        <a:xfrm>
                          <a:off x="7270647"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Rectangle 72"/>
                        <p:cNvSpPr>
                          <a:spLocks noChangeArrowheads="1"/>
                        </p:cNvSpPr>
                        <p:nvPr/>
                      </p:nvSpPr>
                      <p:spPr bwMode="auto">
                        <a:xfrm>
                          <a:off x="7330008"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Rectangle 73"/>
                        <p:cNvSpPr>
                          <a:spLocks noChangeArrowheads="1"/>
                        </p:cNvSpPr>
                        <p:nvPr/>
                      </p:nvSpPr>
                      <p:spPr bwMode="auto">
                        <a:xfrm>
                          <a:off x="7389369"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Rectangle 74"/>
                        <p:cNvSpPr>
                          <a:spLocks noChangeArrowheads="1"/>
                        </p:cNvSpPr>
                        <p:nvPr/>
                      </p:nvSpPr>
                      <p:spPr bwMode="auto">
                        <a:xfrm>
                          <a:off x="7448732"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52" name="Oval 75"/>
                      <p:cNvSpPr>
                        <a:spLocks noChangeAspect="1" noChangeArrowheads="1"/>
                      </p:cNvSpPr>
                      <p:nvPr/>
                    </p:nvSpPr>
                    <p:spPr bwMode="auto">
                      <a:xfrm>
                        <a:off x="7984042" y="3346757"/>
                        <a:ext cx="73152" cy="7315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p:cNvGrpSpPr/>
                  <p:nvPr/>
                </p:nvGrpSpPr>
                <p:grpSpPr>
                  <a:xfrm>
                    <a:off x="7113058" y="4590423"/>
                    <a:ext cx="1028222" cy="268539"/>
                    <a:chOff x="7113058" y="3251259"/>
                    <a:chExt cx="1028222" cy="268539"/>
                  </a:xfrm>
                </p:grpSpPr>
                <p:sp>
                  <p:nvSpPr>
                    <p:cNvPr id="239" name="Rectangle 10"/>
                    <p:cNvSpPr>
                      <a:spLocks noChangeArrowheads="1"/>
                    </p:cNvSpPr>
                    <p:nvPr/>
                  </p:nvSpPr>
                  <p:spPr bwMode="auto">
                    <a:xfrm>
                      <a:off x="7113058" y="3251259"/>
                      <a:ext cx="1028222" cy="26853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40" name="Group 239"/>
                    <p:cNvGrpSpPr/>
                    <p:nvPr/>
                  </p:nvGrpSpPr>
                  <p:grpSpPr>
                    <a:xfrm>
                      <a:off x="7151925" y="3294088"/>
                      <a:ext cx="905269" cy="182880"/>
                      <a:chOff x="7151925" y="3291893"/>
                      <a:chExt cx="905269" cy="182880"/>
                    </a:xfrm>
                  </p:grpSpPr>
                  <p:grpSp>
                    <p:nvGrpSpPr>
                      <p:cNvPr id="241" name="Group 240"/>
                      <p:cNvGrpSpPr/>
                      <p:nvPr/>
                    </p:nvGrpSpPr>
                    <p:grpSpPr>
                      <a:xfrm>
                        <a:off x="7151925" y="3291893"/>
                        <a:ext cx="324239" cy="182880"/>
                        <a:chOff x="7151925" y="3291893"/>
                        <a:chExt cx="324239" cy="182880"/>
                      </a:xfrm>
                    </p:grpSpPr>
                    <p:sp>
                      <p:nvSpPr>
                        <p:cNvPr id="243" name="Rectangle 69"/>
                        <p:cNvSpPr>
                          <a:spLocks noChangeArrowheads="1"/>
                        </p:cNvSpPr>
                        <p:nvPr/>
                      </p:nvSpPr>
                      <p:spPr bwMode="auto">
                        <a:xfrm>
                          <a:off x="7151925"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Rectangle 70"/>
                        <p:cNvSpPr>
                          <a:spLocks noChangeArrowheads="1"/>
                        </p:cNvSpPr>
                        <p:nvPr/>
                      </p:nvSpPr>
                      <p:spPr bwMode="auto">
                        <a:xfrm>
                          <a:off x="7211286"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Rectangle 71"/>
                        <p:cNvSpPr>
                          <a:spLocks noChangeArrowheads="1"/>
                        </p:cNvSpPr>
                        <p:nvPr/>
                      </p:nvSpPr>
                      <p:spPr bwMode="auto">
                        <a:xfrm>
                          <a:off x="7270647"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Rectangle 72"/>
                        <p:cNvSpPr>
                          <a:spLocks noChangeArrowheads="1"/>
                        </p:cNvSpPr>
                        <p:nvPr/>
                      </p:nvSpPr>
                      <p:spPr bwMode="auto">
                        <a:xfrm>
                          <a:off x="7330008"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Rectangle 73"/>
                        <p:cNvSpPr>
                          <a:spLocks noChangeArrowheads="1"/>
                        </p:cNvSpPr>
                        <p:nvPr/>
                      </p:nvSpPr>
                      <p:spPr bwMode="auto">
                        <a:xfrm>
                          <a:off x="7389369"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Rectangle 74"/>
                        <p:cNvSpPr>
                          <a:spLocks noChangeArrowheads="1"/>
                        </p:cNvSpPr>
                        <p:nvPr/>
                      </p:nvSpPr>
                      <p:spPr bwMode="auto">
                        <a:xfrm>
                          <a:off x="7448732"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42" name="Oval 75"/>
                      <p:cNvSpPr>
                        <a:spLocks noChangeAspect="1" noChangeArrowheads="1"/>
                      </p:cNvSpPr>
                      <p:nvPr/>
                    </p:nvSpPr>
                    <p:spPr bwMode="auto">
                      <a:xfrm>
                        <a:off x="7984042" y="3346757"/>
                        <a:ext cx="73152" cy="7315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7" name="Group 216"/>
                  <p:cNvGrpSpPr/>
                  <p:nvPr/>
                </p:nvGrpSpPr>
                <p:grpSpPr>
                  <a:xfrm>
                    <a:off x="7113058" y="4925214"/>
                    <a:ext cx="1028222" cy="268539"/>
                    <a:chOff x="7113058" y="3251259"/>
                    <a:chExt cx="1028222" cy="268539"/>
                  </a:xfrm>
                </p:grpSpPr>
                <p:sp>
                  <p:nvSpPr>
                    <p:cNvPr id="229" name="Rectangle 10"/>
                    <p:cNvSpPr>
                      <a:spLocks noChangeArrowheads="1"/>
                    </p:cNvSpPr>
                    <p:nvPr/>
                  </p:nvSpPr>
                  <p:spPr bwMode="auto">
                    <a:xfrm>
                      <a:off x="7113058" y="3251259"/>
                      <a:ext cx="1028222" cy="26853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30" name="Group 229"/>
                    <p:cNvGrpSpPr/>
                    <p:nvPr/>
                  </p:nvGrpSpPr>
                  <p:grpSpPr>
                    <a:xfrm>
                      <a:off x="7151925" y="3294088"/>
                      <a:ext cx="905269" cy="182880"/>
                      <a:chOff x="7151925" y="3291893"/>
                      <a:chExt cx="905269" cy="182880"/>
                    </a:xfrm>
                  </p:grpSpPr>
                  <p:grpSp>
                    <p:nvGrpSpPr>
                      <p:cNvPr id="231" name="Group 230"/>
                      <p:cNvGrpSpPr/>
                      <p:nvPr/>
                    </p:nvGrpSpPr>
                    <p:grpSpPr>
                      <a:xfrm>
                        <a:off x="7151925" y="3291893"/>
                        <a:ext cx="324239" cy="182880"/>
                        <a:chOff x="7151925" y="3291893"/>
                        <a:chExt cx="324239" cy="182880"/>
                      </a:xfrm>
                    </p:grpSpPr>
                    <p:sp>
                      <p:nvSpPr>
                        <p:cNvPr id="233" name="Rectangle 69"/>
                        <p:cNvSpPr>
                          <a:spLocks noChangeArrowheads="1"/>
                        </p:cNvSpPr>
                        <p:nvPr/>
                      </p:nvSpPr>
                      <p:spPr bwMode="auto">
                        <a:xfrm>
                          <a:off x="7151925"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Rectangle 70"/>
                        <p:cNvSpPr>
                          <a:spLocks noChangeArrowheads="1"/>
                        </p:cNvSpPr>
                        <p:nvPr/>
                      </p:nvSpPr>
                      <p:spPr bwMode="auto">
                        <a:xfrm>
                          <a:off x="7211286"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Rectangle 71"/>
                        <p:cNvSpPr>
                          <a:spLocks noChangeArrowheads="1"/>
                        </p:cNvSpPr>
                        <p:nvPr/>
                      </p:nvSpPr>
                      <p:spPr bwMode="auto">
                        <a:xfrm>
                          <a:off x="7270647"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Rectangle 72"/>
                        <p:cNvSpPr>
                          <a:spLocks noChangeArrowheads="1"/>
                        </p:cNvSpPr>
                        <p:nvPr/>
                      </p:nvSpPr>
                      <p:spPr bwMode="auto">
                        <a:xfrm>
                          <a:off x="7330008"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Rectangle 73"/>
                        <p:cNvSpPr>
                          <a:spLocks noChangeArrowheads="1"/>
                        </p:cNvSpPr>
                        <p:nvPr/>
                      </p:nvSpPr>
                      <p:spPr bwMode="auto">
                        <a:xfrm>
                          <a:off x="7389369"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Rectangle 74"/>
                        <p:cNvSpPr>
                          <a:spLocks noChangeArrowheads="1"/>
                        </p:cNvSpPr>
                        <p:nvPr/>
                      </p:nvSpPr>
                      <p:spPr bwMode="auto">
                        <a:xfrm>
                          <a:off x="7448732"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32" name="Oval 75"/>
                      <p:cNvSpPr>
                        <a:spLocks noChangeAspect="1" noChangeArrowheads="1"/>
                      </p:cNvSpPr>
                      <p:nvPr/>
                    </p:nvSpPr>
                    <p:spPr bwMode="auto">
                      <a:xfrm>
                        <a:off x="7984042" y="3346757"/>
                        <a:ext cx="73152" cy="7315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8" name="Group 217"/>
                  <p:cNvGrpSpPr/>
                  <p:nvPr/>
                </p:nvGrpSpPr>
                <p:grpSpPr>
                  <a:xfrm>
                    <a:off x="7113058" y="5260003"/>
                    <a:ext cx="1028222" cy="268539"/>
                    <a:chOff x="7113058" y="3251259"/>
                    <a:chExt cx="1028222" cy="268539"/>
                  </a:xfrm>
                </p:grpSpPr>
                <p:sp>
                  <p:nvSpPr>
                    <p:cNvPr id="219" name="Rectangle 10"/>
                    <p:cNvSpPr>
                      <a:spLocks noChangeArrowheads="1"/>
                    </p:cNvSpPr>
                    <p:nvPr/>
                  </p:nvSpPr>
                  <p:spPr bwMode="auto">
                    <a:xfrm>
                      <a:off x="7113058" y="3251259"/>
                      <a:ext cx="1028222" cy="26853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20" name="Group 219"/>
                    <p:cNvGrpSpPr/>
                    <p:nvPr/>
                  </p:nvGrpSpPr>
                  <p:grpSpPr>
                    <a:xfrm>
                      <a:off x="7151925" y="3294088"/>
                      <a:ext cx="905269" cy="182880"/>
                      <a:chOff x="7151925" y="3291893"/>
                      <a:chExt cx="905269" cy="182880"/>
                    </a:xfrm>
                  </p:grpSpPr>
                  <p:grpSp>
                    <p:nvGrpSpPr>
                      <p:cNvPr id="221" name="Group 220"/>
                      <p:cNvGrpSpPr/>
                      <p:nvPr/>
                    </p:nvGrpSpPr>
                    <p:grpSpPr>
                      <a:xfrm>
                        <a:off x="7151925" y="3291893"/>
                        <a:ext cx="324239" cy="182880"/>
                        <a:chOff x="7151925" y="3291893"/>
                        <a:chExt cx="324239" cy="182880"/>
                      </a:xfrm>
                    </p:grpSpPr>
                    <p:sp>
                      <p:nvSpPr>
                        <p:cNvPr id="223" name="Rectangle 69"/>
                        <p:cNvSpPr>
                          <a:spLocks noChangeArrowheads="1"/>
                        </p:cNvSpPr>
                        <p:nvPr/>
                      </p:nvSpPr>
                      <p:spPr bwMode="auto">
                        <a:xfrm>
                          <a:off x="7151925"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Rectangle 70"/>
                        <p:cNvSpPr>
                          <a:spLocks noChangeArrowheads="1"/>
                        </p:cNvSpPr>
                        <p:nvPr/>
                      </p:nvSpPr>
                      <p:spPr bwMode="auto">
                        <a:xfrm>
                          <a:off x="7211286"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Rectangle 71"/>
                        <p:cNvSpPr>
                          <a:spLocks noChangeArrowheads="1"/>
                        </p:cNvSpPr>
                        <p:nvPr/>
                      </p:nvSpPr>
                      <p:spPr bwMode="auto">
                        <a:xfrm>
                          <a:off x="7270647"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Rectangle 72"/>
                        <p:cNvSpPr>
                          <a:spLocks noChangeArrowheads="1"/>
                        </p:cNvSpPr>
                        <p:nvPr/>
                      </p:nvSpPr>
                      <p:spPr bwMode="auto">
                        <a:xfrm>
                          <a:off x="7330008"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Rectangle 73"/>
                        <p:cNvSpPr>
                          <a:spLocks noChangeArrowheads="1"/>
                        </p:cNvSpPr>
                        <p:nvPr/>
                      </p:nvSpPr>
                      <p:spPr bwMode="auto">
                        <a:xfrm>
                          <a:off x="7389369"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Rectangle 74"/>
                        <p:cNvSpPr>
                          <a:spLocks noChangeArrowheads="1"/>
                        </p:cNvSpPr>
                        <p:nvPr/>
                      </p:nvSpPr>
                      <p:spPr bwMode="auto">
                        <a:xfrm>
                          <a:off x="7448732"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22" name="Oval 75"/>
                      <p:cNvSpPr>
                        <a:spLocks noChangeAspect="1" noChangeArrowheads="1"/>
                      </p:cNvSpPr>
                      <p:nvPr/>
                    </p:nvSpPr>
                    <p:spPr bwMode="auto">
                      <a:xfrm>
                        <a:off x="7984042" y="3346757"/>
                        <a:ext cx="73152" cy="7315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grpSp>
        <p:grpSp>
          <p:nvGrpSpPr>
            <p:cNvPr id="44" name="Group 43"/>
            <p:cNvGrpSpPr/>
            <p:nvPr/>
          </p:nvGrpSpPr>
          <p:grpSpPr>
            <a:xfrm>
              <a:off x="8523771" y="3025121"/>
              <a:ext cx="1423964" cy="2987498"/>
              <a:chOff x="6915187" y="3025121"/>
              <a:chExt cx="1423964" cy="2987498"/>
            </a:xfrm>
          </p:grpSpPr>
          <p:sp>
            <p:nvSpPr>
              <p:cNvPr id="127" name="Rectangle 66"/>
              <p:cNvSpPr>
                <a:spLocks noChangeArrowheads="1"/>
              </p:cNvSpPr>
              <p:nvPr/>
            </p:nvSpPr>
            <p:spPr bwMode="auto">
              <a:xfrm>
                <a:off x="6915187" y="3025121"/>
                <a:ext cx="1423964" cy="298749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8" name="Group 127"/>
              <p:cNvGrpSpPr/>
              <p:nvPr/>
            </p:nvGrpSpPr>
            <p:grpSpPr>
              <a:xfrm>
                <a:off x="7048573" y="3173524"/>
                <a:ext cx="1157192" cy="2591756"/>
                <a:chOff x="7044156" y="3173524"/>
                <a:chExt cx="1157192" cy="2591756"/>
              </a:xfrm>
            </p:grpSpPr>
            <p:sp>
              <p:nvSpPr>
                <p:cNvPr id="129" name="Rectangle 9"/>
                <p:cNvSpPr>
                  <a:spLocks noChangeArrowheads="1"/>
                </p:cNvSpPr>
                <p:nvPr/>
              </p:nvSpPr>
              <p:spPr bwMode="auto">
                <a:xfrm>
                  <a:off x="7044156" y="3173524"/>
                  <a:ext cx="1157192" cy="259175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30" name="Group 129"/>
                <p:cNvGrpSpPr/>
                <p:nvPr/>
              </p:nvGrpSpPr>
              <p:grpSpPr>
                <a:xfrm>
                  <a:off x="7108641" y="3251259"/>
                  <a:ext cx="1028222" cy="2277283"/>
                  <a:chOff x="7113058" y="3251259"/>
                  <a:chExt cx="1028222" cy="2277283"/>
                </a:xfrm>
              </p:grpSpPr>
              <p:grpSp>
                <p:nvGrpSpPr>
                  <p:cNvPr id="131" name="Group 130"/>
                  <p:cNvGrpSpPr/>
                  <p:nvPr/>
                </p:nvGrpSpPr>
                <p:grpSpPr>
                  <a:xfrm>
                    <a:off x="7113058" y="3251259"/>
                    <a:ext cx="1028222" cy="268539"/>
                    <a:chOff x="7113058" y="3251259"/>
                    <a:chExt cx="1028222" cy="268539"/>
                  </a:xfrm>
                </p:grpSpPr>
                <p:sp>
                  <p:nvSpPr>
                    <p:cNvPr id="198" name="Rectangle 10"/>
                    <p:cNvSpPr>
                      <a:spLocks noChangeArrowheads="1"/>
                    </p:cNvSpPr>
                    <p:nvPr/>
                  </p:nvSpPr>
                  <p:spPr bwMode="auto">
                    <a:xfrm>
                      <a:off x="7113058" y="3251259"/>
                      <a:ext cx="1028222" cy="26853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99" name="Group 198"/>
                    <p:cNvGrpSpPr/>
                    <p:nvPr/>
                  </p:nvGrpSpPr>
                  <p:grpSpPr>
                    <a:xfrm>
                      <a:off x="7151925" y="3294088"/>
                      <a:ext cx="905269" cy="182880"/>
                      <a:chOff x="7151925" y="3291893"/>
                      <a:chExt cx="905269" cy="182880"/>
                    </a:xfrm>
                  </p:grpSpPr>
                  <p:grpSp>
                    <p:nvGrpSpPr>
                      <p:cNvPr id="200" name="Group 199"/>
                      <p:cNvGrpSpPr/>
                      <p:nvPr/>
                    </p:nvGrpSpPr>
                    <p:grpSpPr>
                      <a:xfrm>
                        <a:off x="7151925" y="3291893"/>
                        <a:ext cx="324239" cy="182880"/>
                        <a:chOff x="7151925" y="3291893"/>
                        <a:chExt cx="324239" cy="182880"/>
                      </a:xfrm>
                    </p:grpSpPr>
                    <p:sp>
                      <p:nvSpPr>
                        <p:cNvPr id="202" name="Rectangle 69"/>
                        <p:cNvSpPr>
                          <a:spLocks noChangeArrowheads="1"/>
                        </p:cNvSpPr>
                        <p:nvPr/>
                      </p:nvSpPr>
                      <p:spPr bwMode="auto">
                        <a:xfrm>
                          <a:off x="7151925"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Rectangle 70"/>
                        <p:cNvSpPr>
                          <a:spLocks noChangeArrowheads="1"/>
                        </p:cNvSpPr>
                        <p:nvPr/>
                      </p:nvSpPr>
                      <p:spPr bwMode="auto">
                        <a:xfrm>
                          <a:off x="7211286"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Rectangle 71"/>
                        <p:cNvSpPr>
                          <a:spLocks noChangeArrowheads="1"/>
                        </p:cNvSpPr>
                        <p:nvPr/>
                      </p:nvSpPr>
                      <p:spPr bwMode="auto">
                        <a:xfrm>
                          <a:off x="7270647"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Rectangle 72"/>
                        <p:cNvSpPr>
                          <a:spLocks noChangeArrowheads="1"/>
                        </p:cNvSpPr>
                        <p:nvPr/>
                      </p:nvSpPr>
                      <p:spPr bwMode="auto">
                        <a:xfrm>
                          <a:off x="7330008"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Rectangle 73"/>
                        <p:cNvSpPr>
                          <a:spLocks noChangeArrowheads="1"/>
                        </p:cNvSpPr>
                        <p:nvPr/>
                      </p:nvSpPr>
                      <p:spPr bwMode="auto">
                        <a:xfrm>
                          <a:off x="7389369"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Rectangle 74"/>
                        <p:cNvSpPr>
                          <a:spLocks noChangeArrowheads="1"/>
                        </p:cNvSpPr>
                        <p:nvPr/>
                      </p:nvSpPr>
                      <p:spPr bwMode="auto">
                        <a:xfrm>
                          <a:off x="7448732"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01" name="Oval 75"/>
                      <p:cNvSpPr>
                        <a:spLocks noChangeAspect="1" noChangeArrowheads="1"/>
                      </p:cNvSpPr>
                      <p:nvPr/>
                    </p:nvSpPr>
                    <p:spPr bwMode="auto">
                      <a:xfrm>
                        <a:off x="7984042" y="3346757"/>
                        <a:ext cx="73152" cy="7315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32" name="Group 131"/>
                  <p:cNvGrpSpPr/>
                  <p:nvPr/>
                </p:nvGrpSpPr>
                <p:grpSpPr>
                  <a:xfrm>
                    <a:off x="7113058" y="3586050"/>
                    <a:ext cx="1028222" cy="268539"/>
                    <a:chOff x="7113058" y="3251259"/>
                    <a:chExt cx="1028222" cy="268539"/>
                  </a:xfrm>
                </p:grpSpPr>
                <p:sp>
                  <p:nvSpPr>
                    <p:cNvPr id="188" name="Rectangle 10"/>
                    <p:cNvSpPr>
                      <a:spLocks noChangeArrowheads="1"/>
                    </p:cNvSpPr>
                    <p:nvPr/>
                  </p:nvSpPr>
                  <p:spPr bwMode="auto">
                    <a:xfrm>
                      <a:off x="7113058" y="3251259"/>
                      <a:ext cx="1028222" cy="26853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89" name="Group 188"/>
                    <p:cNvGrpSpPr/>
                    <p:nvPr/>
                  </p:nvGrpSpPr>
                  <p:grpSpPr>
                    <a:xfrm>
                      <a:off x="7151925" y="3294088"/>
                      <a:ext cx="905269" cy="182880"/>
                      <a:chOff x="7151925" y="3291893"/>
                      <a:chExt cx="905269" cy="182880"/>
                    </a:xfrm>
                  </p:grpSpPr>
                  <p:grpSp>
                    <p:nvGrpSpPr>
                      <p:cNvPr id="190" name="Group 189"/>
                      <p:cNvGrpSpPr/>
                      <p:nvPr/>
                    </p:nvGrpSpPr>
                    <p:grpSpPr>
                      <a:xfrm>
                        <a:off x="7151925" y="3291893"/>
                        <a:ext cx="324239" cy="182880"/>
                        <a:chOff x="7151925" y="3291893"/>
                        <a:chExt cx="324239" cy="182880"/>
                      </a:xfrm>
                    </p:grpSpPr>
                    <p:sp>
                      <p:nvSpPr>
                        <p:cNvPr id="192" name="Rectangle 69"/>
                        <p:cNvSpPr>
                          <a:spLocks noChangeArrowheads="1"/>
                        </p:cNvSpPr>
                        <p:nvPr/>
                      </p:nvSpPr>
                      <p:spPr bwMode="auto">
                        <a:xfrm>
                          <a:off x="7151925"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Rectangle 70"/>
                        <p:cNvSpPr>
                          <a:spLocks noChangeArrowheads="1"/>
                        </p:cNvSpPr>
                        <p:nvPr/>
                      </p:nvSpPr>
                      <p:spPr bwMode="auto">
                        <a:xfrm>
                          <a:off x="7211286"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Rectangle 71"/>
                        <p:cNvSpPr>
                          <a:spLocks noChangeArrowheads="1"/>
                        </p:cNvSpPr>
                        <p:nvPr/>
                      </p:nvSpPr>
                      <p:spPr bwMode="auto">
                        <a:xfrm>
                          <a:off x="7270647"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Rectangle 72"/>
                        <p:cNvSpPr>
                          <a:spLocks noChangeArrowheads="1"/>
                        </p:cNvSpPr>
                        <p:nvPr/>
                      </p:nvSpPr>
                      <p:spPr bwMode="auto">
                        <a:xfrm>
                          <a:off x="7330008"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Rectangle 73"/>
                        <p:cNvSpPr>
                          <a:spLocks noChangeArrowheads="1"/>
                        </p:cNvSpPr>
                        <p:nvPr/>
                      </p:nvSpPr>
                      <p:spPr bwMode="auto">
                        <a:xfrm>
                          <a:off x="7389369"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Rectangle 74"/>
                        <p:cNvSpPr>
                          <a:spLocks noChangeArrowheads="1"/>
                        </p:cNvSpPr>
                        <p:nvPr/>
                      </p:nvSpPr>
                      <p:spPr bwMode="auto">
                        <a:xfrm>
                          <a:off x="7448732"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91" name="Oval 75"/>
                      <p:cNvSpPr>
                        <a:spLocks noChangeAspect="1" noChangeArrowheads="1"/>
                      </p:cNvSpPr>
                      <p:nvPr/>
                    </p:nvSpPr>
                    <p:spPr bwMode="auto">
                      <a:xfrm>
                        <a:off x="7984042" y="3346757"/>
                        <a:ext cx="73152" cy="7315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33" name="Group 132"/>
                  <p:cNvGrpSpPr/>
                  <p:nvPr/>
                </p:nvGrpSpPr>
                <p:grpSpPr>
                  <a:xfrm>
                    <a:off x="7113058" y="3920841"/>
                    <a:ext cx="1028222" cy="268539"/>
                    <a:chOff x="7113058" y="3251259"/>
                    <a:chExt cx="1028222" cy="268539"/>
                  </a:xfrm>
                </p:grpSpPr>
                <p:sp>
                  <p:nvSpPr>
                    <p:cNvPr id="178" name="Rectangle 10"/>
                    <p:cNvSpPr>
                      <a:spLocks noChangeArrowheads="1"/>
                    </p:cNvSpPr>
                    <p:nvPr/>
                  </p:nvSpPr>
                  <p:spPr bwMode="auto">
                    <a:xfrm>
                      <a:off x="7113058" y="3251259"/>
                      <a:ext cx="1028222" cy="26853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79" name="Group 178"/>
                    <p:cNvGrpSpPr/>
                    <p:nvPr/>
                  </p:nvGrpSpPr>
                  <p:grpSpPr>
                    <a:xfrm>
                      <a:off x="7151925" y="3294088"/>
                      <a:ext cx="905269" cy="182880"/>
                      <a:chOff x="7151925" y="3291893"/>
                      <a:chExt cx="905269" cy="182880"/>
                    </a:xfrm>
                  </p:grpSpPr>
                  <p:grpSp>
                    <p:nvGrpSpPr>
                      <p:cNvPr id="180" name="Group 179"/>
                      <p:cNvGrpSpPr/>
                      <p:nvPr/>
                    </p:nvGrpSpPr>
                    <p:grpSpPr>
                      <a:xfrm>
                        <a:off x="7151925" y="3291893"/>
                        <a:ext cx="324239" cy="182880"/>
                        <a:chOff x="7151925" y="3291893"/>
                        <a:chExt cx="324239" cy="182880"/>
                      </a:xfrm>
                    </p:grpSpPr>
                    <p:sp>
                      <p:nvSpPr>
                        <p:cNvPr id="182" name="Rectangle 69"/>
                        <p:cNvSpPr>
                          <a:spLocks noChangeArrowheads="1"/>
                        </p:cNvSpPr>
                        <p:nvPr/>
                      </p:nvSpPr>
                      <p:spPr bwMode="auto">
                        <a:xfrm>
                          <a:off x="7151925"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Rectangle 70"/>
                        <p:cNvSpPr>
                          <a:spLocks noChangeArrowheads="1"/>
                        </p:cNvSpPr>
                        <p:nvPr/>
                      </p:nvSpPr>
                      <p:spPr bwMode="auto">
                        <a:xfrm>
                          <a:off x="7211286"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Rectangle 71"/>
                        <p:cNvSpPr>
                          <a:spLocks noChangeArrowheads="1"/>
                        </p:cNvSpPr>
                        <p:nvPr/>
                      </p:nvSpPr>
                      <p:spPr bwMode="auto">
                        <a:xfrm>
                          <a:off x="7270647"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Rectangle 72"/>
                        <p:cNvSpPr>
                          <a:spLocks noChangeArrowheads="1"/>
                        </p:cNvSpPr>
                        <p:nvPr/>
                      </p:nvSpPr>
                      <p:spPr bwMode="auto">
                        <a:xfrm>
                          <a:off x="7330008"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Rectangle 73"/>
                        <p:cNvSpPr>
                          <a:spLocks noChangeArrowheads="1"/>
                        </p:cNvSpPr>
                        <p:nvPr/>
                      </p:nvSpPr>
                      <p:spPr bwMode="auto">
                        <a:xfrm>
                          <a:off x="7389369"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Rectangle 74"/>
                        <p:cNvSpPr>
                          <a:spLocks noChangeArrowheads="1"/>
                        </p:cNvSpPr>
                        <p:nvPr/>
                      </p:nvSpPr>
                      <p:spPr bwMode="auto">
                        <a:xfrm>
                          <a:off x="7448732"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81" name="Oval 75"/>
                      <p:cNvSpPr>
                        <a:spLocks noChangeAspect="1" noChangeArrowheads="1"/>
                      </p:cNvSpPr>
                      <p:nvPr/>
                    </p:nvSpPr>
                    <p:spPr bwMode="auto">
                      <a:xfrm>
                        <a:off x="7984042" y="3346757"/>
                        <a:ext cx="73152" cy="7315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34" name="Group 133"/>
                  <p:cNvGrpSpPr/>
                  <p:nvPr/>
                </p:nvGrpSpPr>
                <p:grpSpPr>
                  <a:xfrm>
                    <a:off x="7113058" y="4255632"/>
                    <a:ext cx="1028222" cy="268539"/>
                    <a:chOff x="7113058" y="3251259"/>
                    <a:chExt cx="1028222" cy="268539"/>
                  </a:xfrm>
                </p:grpSpPr>
                <p:sp>
                  <p:nvSpPr>
                    <p:cNvPr id="168" name="Rectangle 10"/>
                    <p:cNvSpPr>
                      <a:spLocks noChangeArrowheads="1"/>
                    </p:cNvSpPr>
                    <p:nvPr/>
                  </p:nvSpPr>
                  <p:spPr bwMode="auto">
                    <a:xfrm>
                      <a:off x="7113058" y="3251259"/>
                      <a:ext cx="1028222" cy="26853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69" name="Group 168"/>
                    <p:cNvGrpSpPr/>
                    <p:nvPr/>
                  </p:nvGrpSpPr>
                  <p:grpSpPr>
                    <a:xfrm>
                      <a:off x="7151925" y="3294088"/>
                      <a:ext cx="905269" cy="182880"/>
                      <a:chOff x="7151925" y="3291893"/>
                      <a:chExt cx="905269" cy="182880"/>
                    </a:xfrm>
                  </p:grpSpPr>
                  <p:grpSp>
                    <p:nvGrpSpPr>
                      <p:cNvPr id="170" name="Group 169"/>
                      <p:cNvGrpSpPr/>
                      <p:nvPr/>
                    </p:nvGrpSpPr>
                    <p:grpSpPr>
                      <a:xfrm>
                        <a:off x="7151925" y="3291893"/>
                        <a:ext cx="324239" cy="182880"/>
                        <a:chOff x="7151925" y="3291893"/>
                        <a:chExt cx="324239" cy="182880"/>
                      </a:xfrm>
                    </p:grpSpPr>
                    <p:sp>
                      <p:nvSpPr>
                        <p:cNvPr id="172" name="Rectangle 69"/>
                        <p:cNvSpPr>
                          <a:spLocks noChangeArrowheads="1"/>
                        </p:cNvSpPr>
                        <p:nvPr/>
                      </p:nvSpPr>
                      <p:spPr bwMode="auto">
                        <a:xfrm>
                          <a:off x="7151925"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Rectangle 70"/>
                        <p:cNvSpPr>
                          <a:spLocks noChangeArrowheads="1"/>
                        </p:cNvSpPr>
                        <p:nvPr/>
                      </p:nvSpPr>
                      <p:spPr bwMode="auto">
                        <a:xfrm>
                          <a:off x="7211286"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Rectangle 71"/>
                        <p:cNvSpPr>
                          <a:spLocks noChangeArrowheads="1"/>
                        </p:cNvSpPr>
                        <p:nvPr/>
                      </p:nvSpPr>
                      <p:spPr bwMode="auto">
                        <a:xfrm>
                          <a:off x="7270647"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Rectangle 72"/>
                        <p:cNvSpPr>
                          <a:spLocks noChangeArrowheads="1"/>
                        </p:cNvSpPr>
                        <p:nvPr/>
                      </p:nvSpPr>
                      <p:spPr bwMode="auto">
                        <a:xfrm>
                          <a:off x="7330008"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Rectangle 73"/>
                        <p:cNvSpPr>
                          <a:spLocks noChangeArrowheads="1"/>
                        </p:cNvSpPr>
                        <p:nvPr/>
                      </p:nvSpPr>
                      <p:spPr bwMode="auto">
                        <a:xfrm>
                          <a:off x="7389369"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Rectangle 74"/>
                        <p:cNvSpPr>
                          <a:spLocks noChangeArrowheads="1"/>
                        </p:cNvSpPr>
                        <p:nvPr/>
                      </p:nvSpPr>
                      <p:spPr bwMode="auto">
                        <a:xfrm>
                          <a:off x="7448732"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71" name="Oval 75"/>
                      <p:cNvSpPr>
                        <a:spLocks noChangeAspect="1" noChangeArrowheads="1"/>
                      </p:cNvSpPr>
                      <p:nvPr/>
                    </p:nvSpPr>
                    <p:spPr bwMode="auto">
                      <a:xfrm>
                        <a:off x="7984042" y="3346757"/>
                        <a:ext cx="73152" cy="7315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35" name="Group 134"/>
                  <p:cNvGrpSpPr/>
                  <p:nvPr/>
                </p:nvGrpSpPr>
                <p:grpSpPr>
                  <a:xfrm>
                    <a:off x="7113058" y="4590423"/>
                    <a:ext cx="1028222" cy="268539"/>
                    <a:chOff x="7113058" y="3251259"/>
                    <a:chExt cx="1028222" cy="268539"/>
                  </a:xfrm>
                </p:grpSpPr>
                <p:sp>
                  <p:nvSpPr>
                    <p:cNvPr id="158" name="Rectangle 10"/>
                    <p:cNvSpPr>
                      <a:spLocks noChangeArrowheads="1"/>
                    </p:cNvSpPr>
                    <p:nvPr/>
                  </p:nvSpPr>
                  <p:spPr bwMode="auto">
                    <a:xfrm>
                      <a:off x="7113058" y="3251259"/>
                      <a:ext cx="1028222" cy="26853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59" name="Group 158"/>
                    <p:cNvGrpSpPr/>
                    <p:nvPr/>
                  </p:nvGrpSpPr>
                  <p:grpSpPr>
                    <a:xfrm>
                      <a:off x="7151925" y="3294088"/>
                      <a:ext cx="905269" cy="182880"/>
                      <a:chOff x="7151925" y="3291893"/>
                      <a:chExt cx="905269" cy="182880"/>
                    </a:xfrm>
                  </p:grpSpPr>
                  <p:grpSp>
                    <p:nvGrpSpPr>
                      <p:cNvPr id="160" name="Group 159"/>
                      <p:cNvGrpSpPr/>
                      <p:nvPr/>
                    </p:nvGrpSpPr>
                    <p:grpSpPr>
                      <a:xfrm>
                        <a:off x="7151925" y="3291893"/>
                        <a:ext cx="324239" cy="182880"/>
                        <a:chOff x="7151925" y="3291893"/>
                        <a:chExt cx="324239" cy="182880"/>
                      </a:xfrm>
                    </p:grpSpPr>
                    <p:sp>
                      <p:nvSpPr>
                        <p:cNvPr id="162" name="Rectangle 69"/>
                        <p:cNvSpPr>
                          <a:spLocks noChangeArrowheads="1"/>
                        </p:cNvSpPr>
                        <p:nvPr/>
                      </p:nvSpPr>
                      <p:spPr bwMode="auto">
                        <a:xfrm>
                          <a:off x="7151925"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Rectangle 70"/>
                        <p:cNvSpPr>
                          <a:spLocks noChangeArrowheads="1"/>
                        </p:cNvSpPr>
                        <p:nvPr/>
                      </p:nvSpPr>
                      <p:spPr bwMode="auto">
                        <a:xfrm>
                          <a:off x="7211286"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Rectangle 71"/>
                        <p:cNvSpPr>
                          <a:spLocks noChangeArrowheads="1"/>
                        </p:cNvSpPr>
                        <p:nvPr/>
                      </p:nvSpPr>
                      <p:spPr bwMode="auto">
                        <a:xfrm>
                          <a:off x="7270647"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Rectangle 72"/>
                        <p:cNvSpPr>
                          <a:spLocks noChangeArrowheads="1"/>
                        </p:cNvSpPr>
                        <p:nvPr/>
                      </p:nvSpPr>
                      <p:spPr bwMode="auto">
                        <a:xfrm>
                          <a:off x="7330008"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Rectangle 73"/>
                        <p:cNvSpPr>
                          <a:spLocks noChangeArrowheads="1"/>
                        </p:cNvSpPr>
                        <p:nvPr/>
                      </p:nvSpPr>
                      <p:spPr bwMode="auto">
                        <a:xfrm>
                          <a:off x="7389369"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Rectangle 74"/>
                        <p:cNvSpPr>
                          <a:spLocks noChangeArrowheads="1"/>
                        </p:cNvSpPr>
                        <p:nvPr/>
                      </p:nvSpPr>
                      <p:spPr bwMode="auto">
                        <a:xfrm>
                          <a:off x="7448732"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1" name="Oval 75"/>
                      <p:cNvSpPr>
                        <a:spLocks noChangeAspect="1" noChangeArrowheads="1"/>
                      </p:cNvSpPr>
                      <p:nvPr/>
                    </p:nvSpPr>
                    <p:spPr bwMode="auto">
                      <a:xfrm>
                        <a:off x="7984042" y="3346757"/>
                        <a:ext cx="73152" cy="7315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36" name="Group 135"/>
                  <p:cNvGrpSpPr/>
                  <p:nvPr/>
                </p:nvGrpSpPr>
                <p:grpSpPr>
                  <a:xfrm>
                    <a:off x="7113058" y="4925214"/>
                    <a:ext cx="1028222" cy="268539"/>
                    <a:chOff x="7113058" y="3251259"/>
                    <a:chExt cx="1028222" cy="268539"/>
                  </a:xfrm>
                </p:grpSpPr>
                <p:sp>
                  <p:nvSpPr>
                    <p:cNvPr id="148" name="Rectangle 10"/>
                    <p:cNvSpPr>
                      <a:spLocks noChangeArrowheads="1"/>
                    </p:cNvSpPr>
                    <p:nvPr/>
                  </p:nvSpPr>
                  <p:spPr bwMode="auto">
                    <a:xfrm>
                      <a:off x="7113058" y="3251259"/>
                      <a:ext cx="1028222" cy="26853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49" name="Group 148"/>
                    <p:cNvGrpSpPr/>
                    <p:nvPr/>
                  </p:nvGrpSpPr>
                  <p:grpSpPr>
                    <a:xfrm>
                      <a:off x="7151925" y="3294088"/>
                      <a:ext cx="905269" cy="182880"/>
                      <a:chOff x="7151925" y="3291893"/>
                      <a:chExt cx="905269" cy="182880"/>
                    </a:xfrm>
                  </p:grpSpPr>
                  <p:grpSp>
                    <p:nvGrpSpPr>
                      <p:cNvPr id="150" name="Group 149"/>
                      <p:cNvGrpSpPr/>
                      <p:nvPr/>
                    </p:nvGrpSpPr>
                    <p:grpSpPr>
                      <a:xfrm>
                        <a:off x="7151925" y="3291893"/>
                        <a:ext cx="324239" cy="182880"/>
                        <a:chOff x="7151925" y="3291893"/>
                        <a:chExt cx="324239" cy="182880"/>
                      </a:xfrm>
                    </p:grpSpPr>
                    <p:sp>
                      <p:nvSpPr>
                        <p:cNvPr id="152" name="Rectangle 69"/>
                        <p:cNvSpPr>
                          <a:spLocks noChangeArrowheads="1"/>
                        </p:cNvSpPr>
                        <p:nvPr/>
                      </p:nvSpPr>
                      <p:spPr bwMode="auto">
                        <a:xfrm>
                          <a:off x="7151925"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Rectangle 70"/>
                        <p:cNvSpPr>
                          <a:spLocks noChangeArrowheads="1"/>
                        </p:cNvSpPr>
                        <p:nvPr/>
                      </p:nvSpPr>
                      <p:spPr bwMode="auto">
                        <a:xfrm>
                          <a:off x="7211286"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Rectangle 71"/>
                        <p:cNvSpPr>
                          <a:spLocks noChangeArrowheads="1"/>
                        </p:cNvSpPr>
                        <p:nvPr/>
                      </p:nvSpPr>
                      <p:spPr bwMode="auto">
                        <a:xfrm>
                          <a:off x="7270647"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Rectangle 72"/>
                        <p:cNvSpPr>
                          <a:spLocks noChangeArrowheads="1"/>
                        </p:cNvSpPr>
                        <p:nvPr/>
                      </p:nvSpPr>
                      <p:spPr bwMode="auto">
                        <a:xfrm>
                          <a:off x="7330008"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Rectangle 73"/>
                        <p:cNvSpPr>
                          <a:spLocks noChangeArrowheads="1"/>
                        </p:cNvSpPr>
                        <p:nvPr/>
                      </p:nvSpPr>
                      <p:spPr bwMode="auto">
                        <a:xfrm>
                          <a:off x="7389369"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Rectangle 74"/>
                        <p:cNvSpPr>
                          <a:spLocks noChangeArrowheads="1"/>
                        </p:cNvSpPr>
                        <p:nvPr/>
                      </p:nvSpPr>
                      <p:spPr bwMode="auto">
                        <a:xfrm>
                          <a:off x="7448732"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51" name="Oval 75"/>
                      <p:cNvSpPr>
                        <a:spLocks noChangeAspect="1" noChangeArrowheads="1"/>
                      </p:cNvSpPr>
                      <p:nvPr/>
                    </p:nvSpPr>
                    <p:spPr bwMode="auto">
                      <a:xfrm>
                        <a:off x="7984042" y="3346757"/>
                        <a:ext cx="73152" cy="7315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37" name="Group 136"/>
                  <p:cNvGrpSpPr/>
                  <p:nvPr/>
                </p:nvGrpSpPr>
                <p:grpSpPr>
                  <a:xfrm>
                    <a:off x="7113058" y="5260003"/>
                    <a:ext cx="1028222" cy="268539"/>
                    <a:chOff x="7113058" y="3251259"/>
                    <a:chExt cx="1028222" cy="268539"/>
                  </a:xfrm>
                </p:grpSpPr>
                <p:sp>
                  <p:nvSpPr>
                    <p:cNvPr id="138" name="Rectangle 10"/>
                    <p:cNvSpPr>
                      <a:spLocks noChangeArrowheads="1"/>
                    </p:cNvSpPr>
                    <p:nvPr/>
                  </p:nvSpPr>
                  <p:spPr bwMode="auto">
                    <a:xfrm>
                      <a:off x="7113058" y="3251259"/>
                      <a:ext cx="1028222" cy="26853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39" name="Group 138"/>
                    <p:cNvGrpSpPr/>
                    <p:nvPr/>
                  </p:nvGrpSpPr>
                  <p:grpSpPr>
                    <a:xfrm>
                      <a:off x="7151925" y="3294088"/>
                      <a:ext cx="905269" cy="182880"/>
                      <a:chOff x="7151925" y="3291893"/>
                      <a:chExt cx="905269" cy="182880"/>
                    </a:xfrm>
                  </p:grpSpPr>
                  <p:grpSp>
                    <p:nvGrpSpPr>
                      <p:cNvPr id="140" name="Group 139"/>
                      <p:cNvGrpSpPr/>
                      <p:nvPr/>
                    </p:nvGrpSpPr>
                    <p:grpSpPr>
                      <a:xfrm>
                        <a:off x="7151925" y="3291893"/>
                        <a:ext cx="324239" cy="182880"/>
                        <a:chOff x="7151925" y="3291893"/>
                        <a:chExt cx="324239" cy="182880"/>
                      </a:xfrm>
                    </p:grpSpPr>
                    <p:sp>
                      <p:nvSpPr>
                        <p:cNvPr id="142" name="Rectangle 69"/>
                        <p:cNvSpPr>
                          <a:spLocks noChangeArrowheads="1"/>
                        </p:cNvSpPr>
                        <p:nvPr/>
                      </p:nvSpPr>
                      <p:spPr bwMode="auto">
                        <a:xfrm>
                          <a:off x="7151925"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Rectangle 70"/>
                        <p:cNvSpPr>
                          <a:spLocks noChangeArrowheads="1"/>
                        </p:cNvSpPr>
                        <p:nvPr/>
                      </p:nvSpPr>
                      <p:spPr bwMode="auto">
                        <a:xfrm>
                          <a:off x="7211286"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4" name="Rectangle 71"/>
                        <p:cNvSpPr>
                          <a:spLocks noChangeArrowheads="1"/>
                        </p:cNvSpPr>
                        <p:nvPr/>
                      </p:nvSpPr>
                      <p:spPr bwMode="auto">
                        <a:xfrm>
                          <a:off x="7270647"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Rectangle 72"/>
                        <p:cNvSpPr>
                          <a:spLocks noChangeArrowheads="1"/>
                        </p:cNvSpPr>
                        <p:nvPr/>
                      </p:nvSpPr>
                      <p:spPr bwMode="auto">
                        <a:xfrm>
                          <a:off x="7330008"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Rectangle 73"/>
                        <p:cNvSpPr>
                          <a:spLocks noChangeArrowheads="1"/>
                        </p:cNvSpPr>
                        <p:nvPr/>
                      </p:nvSpPr>
                      <p:spPr bwMode="auto">
                        <a:xfrm>
                          <a:off x="7389369"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Rectangle 74"/>
                        <p:cNvSpPr>
                          <a:spLocks noChangeArrowheads="1"/>
                        </p:cNvSpPr>
                        <p:nvPr/>
                      </p:nvSpPr>
                      <p:spPr bwMode="auto">
                        <a:xfrm>
                          <a:off x="7448732"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41" name="Oval 75"/>
                      <p:cNvSpPr>
                        <a:spLocks noChangeAspect="1" noChangeArrowheads="1"/>
                      </p:cNvSpPr>
                      <p:nvPr/>
                    </p:nvSpPr>
                    <p:spPr bwMode="auto">
                      <a:xfrm>
                        <a:off x="7984042" y="3346757"/>
                        <a:ext cx="73152" cy="7315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grpSp>
        <p:grpSp>
          <p:nvGrpSpPr>
            <p:cNvPr id="45" name="Group 44"/>
            <p:cNvGrpSpPr/>
            <p:nvPr/>
          </p:nvGrpSpPr>
          <p:grpSpPr>
            <a:xfrm>
              <a:off x="10132356" y="3025121"/>
              <a:ext cx="1423964" cy="2987498"/>
              <a:chOff x="6915187" y="3025121"/>
              <a:chExt cx="1423964" cy="2987498"/>
            </a:xfrm>
          </p:grpSpPr>
          <p:sp>
            <p:nvSpPr>
              <p:cNvPr id="46" name="Rectangle 66"/>
              <p:cNvSpPr>
                <a:spLocks noChangeArrowheads="1"/>
              </p:cNvSpPr>
              <p:nvPr/>
            </p:nvSpPr>
            <p:spPr bwMode="auto">
              <a:xfrm>
                <a:off x="6915187" y="3025121"/>
                <a:ext cx="1423964" cy="298749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7" name="Group 46"/>
              <p:cNvGrpSpPr/>
              <p:nvPr/>
            </p:nvGrpSpPr>
            <p:grpSpPr>
              <a:xfrm>
                <a:off x="7048573" y="3173524"/>
                <a:ext cx="1157192" cy="2591756"/>
                <a:chOff x="7044156" y="3173524"/>
                <a:chExt cx="1157192" cy="2591756"/>
              </a:xfrm>
            </p:grpSpPr>
            <p:sp>
              <p:nvSpPr>
                <p:cNvPr id="48" name="Rectangle 9"/>
                <p:cNvSpPr>
                  <a:spLocks noChangeArrowheads="1"/>
                </p:cNvSpPr>
                <p:nvPr/>
              </p:nvSpPr>
              <p:spPr bwMode="auto">
                <a:xfrm>
                  <a:off x="7044156" y="3173524"/>
                  <a:ext cx="1157192" cy="259175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49" name="Group 48"/>
                <p:cNvGrpSpPr/>
                <p:nvPr/>
              </p:nvGrpSpPr>
              <p:grpSpPr>
                <a:xfrm>
                  <a:off x="7108641" y="3251259"/>
                  <a:ext cx="1028222" cy="2277283"/>
                  <a:chOff x="7113058" y="3251259"/>
                  <a:chExt cx="1028222" cy="2277283"/>
                </a:xfrm>
              </p:grpSpPr>
              <p:grpSp>
                <p:nvGrpSpPr>
                  <p:cNvPr id="50" name="Group 49"/>
                  <p:cNvGrpSpPr/>
                  <p:nvPr/>
                </p:nvGrpSpPr>
                <p:grpSpPr>
                  <a:xfrm>
                    <a:off x="7113058" y="3251259"/>
                    <a:ext cx="1028222" cy="268539"/>
                    <a:chOff x="7113058" y="3251259"/>
                    <a:chExt cx="1028222" cy="268539"/>
                  </a:xfrm>
                </p:grpSpPr>
                <p:sp>
                  <p:nvSpPr>
                    <p:cNvPr id="117" name="Rectangle 10"/>
                    <p:cNvSpPr>
                      <a:spLocks noChangeArrowheads="1"/>
                    </p:cNvSpPr>
                    <p:nvPr/>
                  </p:nvSpPr>
                  <p:spPr bwMode="auto">
                    <a:xfrm>
                      <a:off x="7113058" y="3251259"/>
                      <a:ext cx="1028222" cy="26853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18" name="Group 117"/>
                    <p:cNvGrpSpPr/>
                    <p:nvPr/>
                  </p:nvGrpSpPr>
                  <p:grpSpPr>
                    <a:xfrm>
                      <a:off x="7151925" y="3294088"/>
                      <a:ext cx="905269" cy="182880"/>
                      <a:chOff x="7151925" y="3291893"/>
                      <a:chExt cx="905269" cy="182880"/>
                    </a:xfrm>
                  </p:grpSpPr>
                  <p:grpSp>
                    <p:nvGrpSpPr>
                      <p:cNvPr id="119" name="Group 118"/>
                      <p:cNvGrpSpPr/>
                      <p:nvPr/>
                    </p:nvGrpSpPr>
                    <p:grpSpPr>
                      <a:xfrm>
                        <a:off x="7151925" y="3291893"/>
                        <a:ext cx="324239" cy="182880"/>
                        <a:chOff x="7151925" y="3291893"/>
                        <a:chExt cx="324239" cy="182880"/>
                      </a:xfrm>
                    </p:grpSpPr>
                    <p:sp>
                      <p:nvSpPr>
                        <p:cNvPr id="121" name="Rectangle 69"/>
                        <p:cNvSpPr>
                          <a:spLocks noChangeArrowheads="1"/>
                        </p:cNvSpPr>
                        <p:nvPr/>
                      </p:nvSpPr>
                      <p:spPr bwMode="auto">
                        <a:xfrm>
                          <a:off x="7151925"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Rectangle 70"/>
                        <p:cNvSpPr>
                          <a:spLocks noChangeArrowheads="1"/>
                        </p:cNvSpPr>
                        <p:nvPr/>
                      </p:nvSpPr>
                      <p:spPr bwMode="auto">
                        <a:xfrm>
                          <a:off x="7211286"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Rectangle 71"/>
                        <p:cNvSpPr>
                          <a:spLocks noChangeArrowheads="1"/>
                        </p:cNvSpPr>
                        <p:nvPr/>
                      </p:nvSpPr>
                      <p:spPr bwMode="auto">
                        <a:xfrm>
                          <a:off x="7270647"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Rectangle 72"/>
                        <p:cNvSpPr>
                          <a:spLocks noChangeArrowheads="1"/>
                        </p:cNvSpPr>
                        <p:nvPr/>
                      </p:nvSpPr>
                      <p:spPr bwMode="auto">
                        <a:xfrm>
                          <a:off x="7330008"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Rectangle 73"/>
                        <p:cNvSpPr>
                          <a:spLocks noChangeArrowheads="1"/>
                        </p:cNvSpPr>
                        <p:nvPr/>
                      </p:nvSpPr>
                      <p:spPr bwMode="auto">
                        <a:xfrm>
                          <a:off x="7389369"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Rectangle 74"/>
                        <p:cNvSpPr>
                          <a:spLocks noChangeArrowheads="1"/>
                        </p:cNvSpPr>
                        <p:nvPr/>
                      </p:nvSpPr>
                      <p:spPr bwMode="auto">
                        <a:xfrm>
                          <a:off x="7448732"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20" name="Oval 75"/>
                      <p:cNvSpPr>
                        <a:spLocks noChangeAspect="1" noChangeArrowheads="1"/>
                      </p:cNvSpPr>
                      <p:nvPr/>
                    </p:nvSpPr>
                    <p:spPr bwMode="auto">
                      <a:xfrm>
                        <a:off x="7984042" y="3346757"/>
                        <a:ext cx="73152" cy="7315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1" name="Group 50"/>
                  <p:cNvGrpSpPr/>
                  <p:nvPr/>
                </p:nvGrpSpPr>
                <p:grpSpPr>
                  <a:xfrm>
                    <a:off x="7113058" y="3586050"/>
                    <a:ext cx="1028222" cy="268539"/>
                    <a:chOff x="7113058" y="3251259"/>
                    <a:chExt cx="1028222" cy="268539"/>
                  </a:xfrm>
                </p:grpSpPr>
                <p:sp>
                  <p:nvSpPr>
                    <p:cNvPr id="107" name="Rectangle 10"/>
                    <p:cNvSpPr>
                      <a:spLocks noChangeArrowheads="1"/>
                    </p:cNvSpPr>
                    <p:nvPr/>
                  </p:nvSpPr>
                  <p:spPr bwMode="auto">
                    <a:xfrm>
                      <a:off x="7113058" y="3251259"/>
                      <a:ext cx="1028222" cy="26853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08" name="Group 107"/>
                    <p:cNvGrpSpPr/>
                    <p:nvPr/>
                  </p:nvGrpSpPr>
                  <p:grpSpPr>
                    <a:xfrm>
                      <a:off x="7151925" y="3294088"/>
                      <a:ext cx="905269" cy="182880"/>
                      <a:chOff x="7151925" y="3291893"/>
                      <a:chExt cx="905269" cy="182880"/>
                    </a:xfrm>
                  </p:grpSpPr>
                  <p:grpSp>
                    <p:nvGrpSpPr>
                      <p:cNvPr id="109" name="Group 108"/>
                      <p:cNvGrpSpPr/>
                      <p:nvPr/>
                    </p:nvGrpSpPr>
                    <p:grpSpPr>
                      <a:xfrm>
                        <a:off x="7151925" y="3291893"/>
                        <a:ext cx="324239" cy="182880"/>
                        <a:chOff x="7151925" y="3291893"/>
                        <a:chExt cx="324239" cy="182880"/>
                      </a:xfrm>
                    </p:grpSpPr>
                    <p:sp>
                      <p:nvSpPr>
                        <p:cNvPr id="111" name="Rectangle 69"/>
                        <p:cNvSpPr>
                          <a:spLocks noChangeArrowheads="1"/>
                        </p:cNvSpPr>
                        <p:nvPr/>
                      </p:nvSpPr>
                      <p:spPr bwMode="auto">
                        <a:xfrm>
                          <a:off x="7151925"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Rectangle 70"/>
                        <p:cNvSpPr>
                          <a:spLocks noChangeArrowheads="1"/>
                        </p:cNvSpPr>
                        <p:nvPr/>
                      </p:nvSpPr>
                      <p:spPr bwMode="auto">
                        <a:xfrm>
                          <a:off x="7211286"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Rectangle 71"/>
                        <p:cNvSpPr>
                          <a:spLocks noChangeArrowheads="1"/>
                        </p:cNvSpPr>
                        <p:nvPr/>
                      </p:nvSpPr>
                      <p:spPr bwMode="auto">
                        <a:xfrm>
                          <a:off x="7270647"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Rectangle 72"/>
                        <p:cNvSpPr>
                          <a:spLocks noChangeArrowheads="1"/>
                        </p:cNvSpPr>
                        <p:nvPr/>
                      </p:nvSpPr>
                      <p:spPr bwMode="auto">
                        <a:xfrm>
                          <a:off x="7330008"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Rectangle 73"/>
                        <p:cNvSpPr>
                          <a:spLocks noChangeArrowheads="1"/>
                        </p:cNvSpPr>
                        <p:nvPr/>
                      </p:nvSpPr>
                      <p:spPr bwMode="auto">
                        <a:xfrm>
                          <a:off x="7389369"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Rectangle 74"/>
                        <p:cNvSpPr>
                          <a:spLocks noChangeArrowheads="1"/>
                        </p:cNvSpPr>
                        <p:nvPr/>
                      </p:nvSpPr>
                      <p:spPr bwMode="auto">
                        <a:xfrm>
                          <a:off x="7448732"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10" name="Oval 75"/>
                      <p:cNvSpPr>
                        <a:spLocks noChangeAspect="1" noChangeArrowheads="1"/>
                      </p:cNvSpPr>
                      <p:nvPr/>
                    </p:nvSpPr>
                    <p:spPr bwMode="auto">
                      <a:xfrm>
                        <a:off x="7984042" y="3346757"/>
                        <a:ext cx="73152" cy="7315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2" name="Group 51"/>
                  <p:cNvGrpSpPr/>
                  <p:nvPr/>
                </p:nvGrpSpPr>
                <p:grpSpPr>
                  <a:xfrm>
                    <a:off x="7113058" y="3920841"/>
                    <a:ext cx="1028222" cy="268539"/>
                    <a:chOff x="7113058" y="3251259"/>
                    <a:chExt cx="1028222" cy="268539"/>
                  </a:xfrm>
                </p:grpSpPr>
                <p:sp>
                  <p:nvSpPr>
                    <p:cNvPr id="97" name="Rectangle 10"/>
                    <p:cNvSpPr>
                      <a:spLocks noChangeArrowheads="1"/>
                    </p:cNvSpPr>
                    <p:nvPr/>
                  </p:nvSpPr>
                  <p:spPr bwMode="auto">
                    <a:xfrm>
                      <a:off x="7113058" y="3251259"/>
                      <a:ext cx="1028222" cy="26853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8" name="Group 97"/>
                    <p:cNvGrpSpPr/>
                    <p:nvPr/>
                  </p:nvGrpSpPr>
                  <p:grpSpPr>
                    <a:xfrm>
                      <a:off x="7151925" y="3294088"/>
                      <a:ext cx="905269" cy="182880"/>
                      <a:chOff x="7151925" y="3291893"/>
                      <a:chExt cx="905269" cy="182880"/>
                    </a:xfrm>
                  </p:grpSpPr>
                  <p:grpSp>
                    <p:nvGrpSpPr>
                      <p:cNvPr id="99" name="Group 98"/>
                      <p:cNvGrpSpPr/>
                      <p:nvPr/>
                    </p:nvGrpSpPr>
                    <p:grpSpPr>
                      <a:xfrm>
                        <a:off x="7151925" y="3291893"/>
                        <a:ext cx="324239" cy="182880"/>
                        <a:chOff x="7151925" y="3291893"/>
                        <a:chExt cx="324239" cy="182880"/>
                      </a:xfrm>
                    </p:grpSpPr>
                    <p:sp>
                      <p:nvSpPr>
                        <p:cNvPr id="101" name="Rectangle 69"/>
                        <p:cNvSpPr>
                          <a:spLocks noChangeArrowheads="1"/>
                        </p:cNvSpPr>
                        <p:nvPr/>
                      </p:nvSpPr>
                      <p:spPr bwMode="auto">
                        <a:xfrm>
                          <a:off x="7151925"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Rectangle 70"/>
                        <p:cNvSpPr>
                          <a:spLocks noChangeArrowheads="1"/>
                        </p:cNvSpPr>
                        <p:nvPr/>
                      </p:nvSpPr>
                      <p:spPr bwMode="auto">
                        <a:xfrm>
                          <a:off x="7211286"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Rectangle 71"/>
                        <p:cNvSpPr>
                          <a:spLocks noChangeArrowheads="1"/>
                        </p:cNvSpPr>
                        <p:nvPr/>
                      </p:nvSpPr>
                      <p:spPr bwMode="auto">
                        <a:xfrm>
                          <a:off x="7270647"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Rectangle 72"/>
                        <p:cNvSpPr>
                          <a:spLocks noChangeArrowheads="1"/>
                        </p:cNvSpPr>
                        <p:nvPr/>
                      </p:nvSpPr>
                      <p:spPr bwMode="auto">
                        <a:xfrm>
                          <a:off x="7330008"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Rectangle 73"/>
                        <p:cNvSpPr>
                          <a:spLocks noChangeArrowheads="1"/>
                        </p:cNvSpPr>
                        <p:nvPr/>
                      </p:nvSpPr>
                      <p:spPr bwMode="auto">
                        <a:xfrm>
                          <a:off x="7389369"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Rectangle 74"/>
                        <p:cNvSpPr>
                          <a:spLocks noChangeArrowheads="1"/>
                        </p:cNvSpPr>
                        <p:nvPr/>
                      </p:nvSpPr>
                      <p:spPr bwMode="auto">
                        <a:xfrm>
                          <a:off x="7448732"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00" name="Oval 75"/>
                      <p:cNvSpPr>
                        <a:spLocks noChangeAspect="1" noChangeArrowheads="1"/>
                      </p:cNvSpPr>
                      <p:nvPr/>
                    </p:nvSpPr>
                    <p:spPr bwMode="auto">
                      <a:xfrm>
                        <a:off x="7984042" y="3346757"/>
                        <a:ext cx="73152" cy="7315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3" name="Group 52"/>
                  <p:cNvGrpSpPr/>
                  <p:nvPr/>
                </p:nvGrpSpPr>
                <p:grpSpPr>
                  <a:xfrm>
                    <a:off x="7113058" y="4255632"/>
                    <a:ext cx="1028222" cy="268539"/>
                    <a:chOff x="7113058" y="3251259"/>
                    <a:chExt cx="1028222" cy="268539"/>
                  </a:xfrm>
                </p:grpSpPr>
                <p:sp>
                  <p:nvSpPr>
                    <p:cNvPr id="87" name="Rectangle 10"/>
                    <p:cNvSpPr>
                      <a:spLocks noChangeArrowheads="1"/>
                    </p:cNvSpPr>
                    <p:nvPr/>
                  </p:nvSpPr>
                  <p:spPr bwMode="auto">
                    <a:xfrm>
                      <a:off x="7113058" y="3251259"/>
                      <a:ext cx="1028222" cy="26853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8" name="Group 87"/>
                    <p:cNvGrpSpPr/>
                    <p:nvPr/>
                  </p:nvGrpSpPr>
                  <p:grpSpPr>
                    <a:xfrm>
                      <a:off x="7151925" y="3294088"/>
                      <a:ext cx="905269" cy="182880"/>
                      <a:chOff x="7151925" y="3291893"/>
                      <a:chExt cx="905269" cy="182880"/>
                    </a:xfrm>
                  </p:grpSpPr>
                  <p:grpSp>
                    <p:nvGrpSpPr>
                      <p:cNvPr id="89" name="Group 88"/>
                      <p:cNvGrpSpPr/>
                      <p:nvPr/>
                    </p:nvGrpSpPr>
                    <p:grpSpPr>
                      <a:xfrm>
                        <a:off x="7151925" y="3291893"/>
                        <a:ext cx="324239" cy="182880"/>
                        <a:chOff x="7151925" y="3291893"/>
                        <a:chExt cx="324239" cy="182880"/>
                      </a:xfrm>
                    </p:grpSpPr>
                    <p:sp>
                      <p:nvSpPr>
                        <p:cNvPr id="91" name="Rectangle 69"/>
                        <p:cNvSpPr>
                          <a:spLocks noChangeArrowheads="1"/>
                        </p:cNvSpPr>
                        <p:nvPr/>
                      </p:nvSpPr>
                      <p:spPr bwMode="auto">
                        <a:xfrm>
                          <a:off x="7151925"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Rectangle 70"/>
                        <p:cNvSpPr>
                          <a:spLocks noChangeArrowheads="1"/>
                        </p:cNvSpPr>
                        <p:nvPr/>
                      </p:nvSpPr>
                      <p:spPr bwMode="auto">
                        <a:xfrm>
                          <a:off x="7211286"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Rectangle 71"/>
                        <p:cNvSpPr>
                          <a:spLocks noChangeArrowheads="1"/>
                        </p:cNvSpPr>
                        <p:nvPr/>
                      </p:nvSpPr>
                      <p:spPr bwMode="auto">
                        <a:xfrm>
                          <a:off x="7270647"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Rectangle 72"/>
                        <p:cNvSpPr>
                          <a:spLocks noChangeArrowheads="1"/>
                        </p:cNvSpPr>
                        <p:nvPr/>
                      </p:nvSpPr>
                      <p:spPr bwMode="auto">
                        <a:xfrm>
                          <a:off x="7330008"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Rectangle 73"/>
                        <p:cNvSpPr>
                          <a:spLocks noChangeArrowheads="1"/>
                        </p:cNvSpPr>
                        <p:nvPr/>
                      </p:nvSpPr>
                      <p:spPr bwMode="auto">
                        <a:xfrm>
                          <a:off x="7389369"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ectangle 74"/>
                        <p:cNvSpPr>
                          <a:spLocks noChangeArrowheads="1"/>
                        </p:cNvSpPr>
                        <p:nvPr/>
                      </p:nvSpPr>
                      <p:spPr bwMode="auto">
                        <a:xfrm>
                          <a:off x="7448732"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90" name="Oval 75"/>
                      <p:cNvSpPr>
                        <a:spLocks noChangeAspect="1" noChangeArrowheads="1"/>
                      </p:cNvSpPr>
                      <p:nvPr/>
                    </p:nvSpPr>
                    <p:spPr bwMode="auto">
                      <a:xfrm>
                        <a:off x="7984042" y="3346757"/>
                        <a:ext cx="73152" cy="7315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4" name="Group 53"/>
                  <p:cNvGrpSpPr/>
                  <p:nvPr/>
                </p:nvGrpSpPr>
                <p:grpSpPr>
                  <a:xfrm>
                    <a:off x="7113058" y="4590423"/>
                    <a:ext cx="1028222" cy="268539"/>
                    <a:chOff x="7113058" y="3251259"/>
                    <a:chExt cx="1028222" cy="268539"/>
                  </a:xfrm>
                </p:grpSpPr>
                <p:sp>
                  <p:nvSpPr>
                    <p:cNvPr id="77" name="Rectangle 10"/>
                    <p:cNvSpPr>
                      <a:spLocks noChangeArrowheads="1"/>
                    </p:cNvSpPr>
                    <p:nvPr/>
                  </p:nvSpPr>
                  <p:spPr bwMode="auto">
                    <a:xfrm>
                      <a:off x="7113058" y="3251259"/>
                      <a:ext cx="1028222" cy="26853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78" name="Group 77"/>
                    <p:cNvGrpSpPr/>
                    <p:nvPr/>
                  </p:nvGrpSpPr>
                  <p:grpSpPr>
                    <a:xfrm>
                      <a:off x="7151925" y="3294088"/>
                      <a:ext cx="905269" cy="182880"/>
                      <a:chOff x="7151925" y="3291893"/>
                      <a:chExt cx="905269" cy="182880"/>
                    </a:xfrm>
                  </p:grpSpPr>
                  <p:grpSp>
                    <p:nvGrpSpPr>
                      <p:cNvPr id="79" name="Group 78"/>
                      <p:cNvGrpSpPr/>
                      <p:nvPr/>
                    </p:nvGrpSpPr>
                    <p:grpSpPr>
                      <a:xfrm>
                        <a:off x="7151925" y="3291893"/>
                        <a:ext cx="324239" cy="182880"/>
                        <a:chOff x="7151925" y="3291893"/>
                        <a:chExt cx="324239" cy="182880"/>
                      </a:xfrm>
                    </p:grpSpPr>
                    <p:sp>
                      <p:nvSpPr>
                        <p:cNvPr id="81" name="Rectangle 69"/>
                        <p:cNvSpPr>
                          <a:spLocks noChangeArrowheads="1"/>
                        </p:cNvSpPr>
                        <p:nvPr/>
                      </p:nvSpPr>
                      <p:spPr bwMode="auto">
                        <a:xfrm>
                          <a:off x="7151925"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Rectangle 70"/>
                        <p:cNvSpPr>
                          <a:spLocks noChangeArrowheads="1"/>
                        </p:cNvSpPr>
                        <p:nvPr/>
                      </p:nvSpPr>
                      <p:spPr bwMode="auto">
                        <a:xfrm>
                          <a:off x="7211286"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Rectangle 71"/>
                        <p:cNvSpPr>
                          <a:spLocks noChangeArrowheads="1"/>
                        </p:cNvSpPr>
                        <p:nvPr/>
                      </p:nvSpPr>
                      <p:spPr bwMode="auto">
                        <a:xfrm>
                          <a:off x="7270647"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Rectangle 72"/>
                        <p:cNvSpPr>
                          <a:spLocks noChangeArrowheads="1"/>
                        </p:cNvSpPr>
                        <p:nvPr/>
                      </p:nvSpPr>
                      <p:spPr bwMode="auto">
                        <a:xfrm>
                          <a:off x="7330008"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Rectangle 73"/>
                        <p:cNvSpPr>
                          <a:spLocks noChangeArrowheads="1"/>
                        </p:cNvSpPr>
                        <p:nvPr/>
                      </p:nvSpPr>
                      <p:spPr bwMode="auto">
                        <a:xfrm>
                          <a:off x="7389369"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Rectangle 74"/>
                        <p:cNvSpPr>
                          <a:spLocks noChangeArrowheads="1"/>
                        </p:cNvSpPr>
                        <p:nvPr/>
                      </p:nvSpPr>
                      <p:spPr bwMode="auto">
                        <a:xfrm>
                          <a:off x="7448732"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80" name="Oval 75"/>
                      <p:cNvSpPr>
                        <a:spLocks noChangeAspect="1" noChangeArrowheads="1"/>
                      </p:cNvSpPr>
                      <p:nvPr/>
                    </p:nvSpPr>
                    <p:spPr bwMode="auto">
                      <a:xfrm>
                        <a:off x="7984042" y="3346757"/>
                        <a:ext cx="73152" cy="7315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5" name="Group 54"/>
                  <p:cNvGrpSpPr/>
                  <p:nvPr/>
                </p:nvGrpSpPr>
                <p:grpSpPr>
                  <a:xfrm>
                    <a:off x="7113058" y="4925214"/>
                    <a:ext cx="1028222" cy="268539"/>
                    <a:chOff x="7113058" y="3251259"/>
                    <a:chExt cx="1028222" cy="268539"/>
                  </a:xfrm>
                </p:grpSpPr>
                <p:sp>
                  <p:nvSpPr>
                    <p:cNvPr id="67" name="Rectangle 10"/>
                    <p:cNvSpPr>
                      <a:spLocks noChangeArrowheads="1"/>
                    </p:cNvSpPr>
                    <p:nvPr/>
                  </p:nvSpPr>
                  <p:spPr bwMode="auto">
                    <a:xfrm>
                      <a:off x="7113058" y="3251259"/>
                      <a:ext cx="1028222" cy="26853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68" name="Group 67"/>
                    <p:cNvGrpSpPr/>
                    <p:nvPr/>
                  </p:nvGrpSpPr>
                  <p:grpSpPr>
                    <a:xfrm>
                      <a:off x="7151925" y="3294088"/>
                      <a:ext cx="905269" cy="182880"/>
                      <a:chOff x="7151925" y="3291893"/>
                      <a:chExt cx="905269" cy="182880"/>
                    </a:xfrm>
                  </p:grpSpPr>
                  <p:grpSp>
                    <p:nvGrpSpPr>
                      <p:cNvPr id="69" name="Group 68"/>
                      <p:cNvGrpSpPr/>
                      <p:nvPr/>
                    </p:nvGrpSpPr>
                    <p:grpSpPr>
                      <a:xfrm>
                        <a:off x="7151925" y="3291893"/>
                        <a:ext cx="324239" cy="182880"/>
                        <a:chOff x="7151925" y="3291893"/>
                        <a:chExt cx="324239" cy="182880"/>
                      </a:xfrm>
                    </p:grpSpPr>
                    <p:sp>
                      <p:nvSpPr>
                        <p:cNvPr id="71" name="Rectangle 69"/>
                        <p:cNvSpPr>
                          <a:spLocks noChangeArrowheads="1"/>
                        </p:cNvSpPr>
                        <p:nvPr/>
                      </p:nvSpPr>
                      <p:spPr bwMode="auto">
                        <a:xfrm>
                          <a:off x="7151925"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Rectangle 70"/>
                        <p:cNvSpPr>
                          <a:spLocks noChangeArrowheads="1"/>
                        </p:cNvSpPr>
                        <p:nvPr/>
                      </p:nvSpPr>
                      <p:spPr bwMode="auto">
                        <a:xfrm>
                          <a:off x="7211286"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Rectangle 71"/>
                        <p:cNvSpPr>
                          <a:spLocks noChangeArrowheads="1"/>
                        </p:cNvSpPr>
                        <p:nvPr/>
                      </p:nvSpPr>
                      <p:spPr bwMode="auto">
                        <a:xfrm>
                          <a:off x="7270647"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Rectangle 72"/>
                        <p:cNvSpPr>
                          <a:spLocks noChangeArrowheads="1"/>
                        </p:cNvSpPr>
                        <p:nvPr/>
                      </p:nvSpPr>
                      <p:spPr bwMode="auto">
                        <a:xfrm>
                          <a:off x="7330008"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Rectangle 73"/>
                        <p:cNvSpPr>
                          <a:spLocks noChangeArrowheads="1"/>
                        </p:cNvSpPr>
                        <p:nvPr/>
                      </p:nvSpPr>
                      <p:spPr bwMode="auto">
                        <a:xfrm>
                          <a:off x="7389369"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Rectangle 74"/>
                        <p:cNvSpPr>
                          <a:spLocks noChangeArrowheads="1"/>
                        </p:cNvSpPr>
                        <p:nvPr/>
                      </p:nvSpPr>
                      <p:spPr bwMode="auto">
                        <a:xfrm>
                          <a:off x="7448732"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70" name="Oval 75"/>
                      <p:cNvSpPr>
                        <a:spLocks noChangeAspect="1" noChangeArrowheads="1"/>
                      </p:cNvSpPr>
                      <p:nvPr/>
                    </p:nvSpPr>
                    <p:spPr bwMode="auto">
                      <a:xfrm>
                        <a:off x="7984042" y="3346757"/>
                        <a:ext cx="73152" cy="7315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6" name="Group 55"/>
                  <p:cNvGrpSpPr/>
                  <p:nvPr/>
                </p:nvGrpSpPr>
                <p:grpSpPr>
                  <a:xfrm>
                    <a:off x="7113058" y="5260003"/>
                    <a:ext cx="1028222" cy="268539"/>
                    <a:chOff x="7113058" y="3251259"/>
                    <a:chExt cx="1028222" cy="268539"/>
                  </a:xfrm>
                </p:grpSpPr>
                <p:sp>
                  <p:nvSpPr>
                    <p:cNvPr id="57" name="Rectangle 10"/>
                    <p:cNvSpPr>
                      <a:spLocks noChangeArrowheads="1"/>
                    </p:cNvSpPr>
                    <p:nvPr/>
                  </p:nvSpPr>
                  <p:spPr bwMode="auto">
                    <a:xfrm>
                      <a:off x="7113058" y="3251259"/>
                      <a:ext cx="1028222" cy="26853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58" name="Group 57"/>
                    <p:cNvGrpSpPr/>
                    <p:nvPr/>
                  </p:nvGrpSpPr>
                  <p:grpSpPr>
                    <a:xfrm>
                      <a:off x="7151925" y="3294088"/>
                      <a:ext cx="905269" cy="182880"/>
                      <a:chOff x="7151925" y="3291893"/>
                      <a:chExt cx="905269" cy="182880"/>
                    </a:xfrm>
                  </p:grpSpPr>
                  <p:grpSp>
                    <p:nvGrpSpPr>
                      <p:cNvPr id="59" name="Group 58"/>
                      <p:cNvGrpSpPr/>
                      <p:nvPr/>
                    </p:nvGrpSpPr>
                    <p:grpSpPr>
                      <a:xfrm>
                        <a:off x="7151925" y="3291893"/>
                        <a:ext cx="324239" cy="182880"/>
                        <a:chOff x="7151925" y="3291893"/>
                        <a:chExt cx="324239" cy="182880"/>
                      </a:xfrm>
                    </p:grpSpPr>
                    <p:sp>
                      <p:nvSpPr>
                        <p:cNvPr id="61" name="Rectangle 69"/>
                        <p:cNvSpPr>
                          <a:spLocks noChangeArrowheads="1"/>
                        </p:cNvSpPr>
                        <p:nvPr/>
                      </p:nvSpPr>
                      <p:spPr bwMode="auto">
                        <a:xfrm>
                          <a:off x="7151925"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Rectangle 70"/>
                        <p:cNvSpPr>
                          <a:spLocks noChangeArrowheads="1"/>
                        </p:cNvSpPr>
                        <p:nvPr/>
                      </p:nvSpPr>
                      <p:spPr bwMode="auto">
                        <a:xfrm>
                          <a:off x="7211286"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Rectangle 71"/>
                        <p:cNvSpPr>
                          <a:spLocks noChangeArrowheads="1"/>
                        </p:cNvSpPr>
                        <p:nvPr/>
                      </p:nvSpPr>
                      <p:spPr bwMode="auto">
                        <a:xfrm>
                          <a:off x="7270647"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Rectangle 72"/>
                        <p:cNvSpPr>
                          <a:spLocks noChangeArrowheads="1"/>
                        </p:cNvSpPr>
                        <p:nvPr/>
                      </p:nvSpPr>
                      <p:spPr bwMode="auto">
                        <a:xfrm>
                          <a:off x="7330008"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Rectangle 73"/>
                        <p:cNvSpPr>
                          <a:spLocks noChangeArrowheads="1"/>
                        </p:cNvSpPr>
                        <p:nvPr/>
                      </p:nvSpPr>
                      <p:spPr bwMode="auto">
                        <a:xfrm>
                          <a:off x="7389369"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Rectangle 74"/>
                        <p:cNvSpPr>
                          <a:spLocks noChangeArrowheads="1"/>
                        </p:cNvSpPr>
                        <p:nvPr/>
                      </p:nvSpPr>
                      <p:spPr bwMode="auto">
                        <a:xfrm>
                          <a:off x="7448732" y="3291893"/>
                          <a:ext cx="27432" cy="182880"/>
                        </a:xfrm>
                        <a:prstGeom prst="rect">
                          <a:avLst/>
                        </a:prstGeom>
                        <a:solidFill>
                          <a:srgbClr val="50505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60" name="Oval 75"/>
                      <p:cNvSpPr>
                        <a:spLocks noChangeAspect="1" noChangeArrowheads="1"/>
                      </p:cNvSpPr>
                      <p:nvPr/>
                    </p:nvSpPr>
                    <p:spPr bwMode="auto">
                      <a:xfrm>
                        <a:off x="7984042" y="3346757"/>
                        <a:ext cx="73152" cy="7315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grpSp>
      </p:grpSp>
      <p:sp>
        <p:nvSpPr>
          <p:cNvPr id="3" name="Title 2"/>
          <p:cNvSpPr>
            <a:spLocks noGrp="1"/>
          </p:cNvSpPr>
          <p:nvPr>
            <p:ph type="title"/>
          </p:nvPr>
        </p:nvSpPr>
        <p:spPr/>
        <p:txBody>
          <a:bodyPr/>
          <a:lstStyle/>
          <a:p>
            <a:r>
              <a:rPr lang="en-US"/>
              <a:t>Education Use cases: Storage</a:t>
            </a:r>
            <a:endParaRPr lang="en-US" dirty="0"/>
          </a:p>
        </p:txBody>
      </p:sp>
    </p:spTree>
    <p:extLst>
      <p:ext uri="{BB962C8B-B14F-4D97-AF65-F5344CB8AC3E}">
        <p14:creationId xmlns:p14="http://schemas.microsoft.com/office/powerpoint/2010/main" val="26864668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hidden="1"/>
          <p:cNvGraphicFramePr>
            <a:graphicFrameLocks noChangeAspect="1"/>
          </p:cNvGraphicFramePr>
          <p:nvPr>
            <p:custDataLst>
              <p:tags r:id="rId2"/>
            </p:custDataLst>
            <p:extLst/>
          </p:nvPr>
        </p:nvGraphicFramePr>
        <p:xfrm>
          <a:off x="5149" y="3110"/>
          <a:ext cx="1619" cy="1619"/>
        </p:xfrm>
        <a:graphic>
          <a:graphicData uri="http://schemas.openxmlformats.org/presentationml/2006/ole">
            <mc:AlternateContent xmlns:mc="http://schemas.openxmlformats.org/markup-compatibility/2006">
              <mc:Choice xmlns:v="urn:schemas-microsoft-com:vml" Requires="v">
                <p:oleObj spid="_x0000_s3092" name="think-cell Slide" r:id="rId5" imgW="270" imgH="270" progId="TCLayout.ActiveDocument.1">
                  <p:embed/>
                </p:oleObj>
              </mc:Choice>
              <mc:Fallback>
                <p:oleObj name="think-cell Slide" r:id="rId5" imgW="270" imgH="270" progId="TCLayout.ActiveDocument.1">
                  <p:embed/>
                  <p:pic>
                    <p:nvPicPr>
                      <p:cNvPr id="23" name="Object 22" hidden="1"/>
                      <p:cNvPicPr/>
                      <p:nvPr/>
                    </p:nvPicPr>
                    <p:blipFill>
                      <a:blip r:embed="rId6"/>
                      <a:stretch>
                        <a:fillRect/>
                      </a:stretch>
                    </p:blipFill>
                    <p:spPr>
                      <a:xfrm>
                        <a:off x="5149" y="3110"/>
                        <a:ext cx="1619" cy="1619"/>
                      </a:xfrm>
                      <a:prstGeom prst="rect">
                        <a:avLst/>
                      </a:prstGeom>
                    </p:spPr>
                  </p:pic>
                </p:oleObj>
              </mc:Fallback>
            </mc:AlternateContent>
          </a:graphicData>
        </a:graphic>
      </p:graphicFrame>
      <p:grpSp>
        <p:nvGrpSpPr>
          <p:cNvPr id="4" name="Group 3"/>
          <p:cNvGrpSpPr/>
          <p:nvPr/>
        </p:nvGrpSpPr>
        <p:grpSpPr>
          <a:xfrm>
            <a:off x="458398" y="2403240"/>
            <a:ext cx="7771278" cy="3516825"/>
            <a:chOff x="274320" y="1668482"/>
            <a:chExt cx="7772381" cy="3517324"/>
          </a:xfrm>
        </p:grpSpPr>
        <p:sp>
          <p:nvSpPr>
            <p:cNvPr id="27" name="Rectangle 26"/>
            <p:cNvSpPr/>
            <p:nvPr/>
          </p:nvSpPr>
          <p:spPr>
            <a:xfrm>
              <a:off x="274320" y="1668482"/>
              <a:ext cx="1188720" cy="1143000"/>
            </a:xfrm>
            <a:prstGeom prst="rect">
              <a:avLst/>
            </a:prstGeom>
            <a:solidFill>
              <a:schemeClr val="accent1"/>
            </a:solidFill>
            <a:ln w="12700" cap="flat" cmpd="sng" algn="ctr">
              <a:noFill/>
              <a:prstDash val="solid"/>
            </a:ln>
            <a:effectLst/>
          </p:spPr>
          <p:txBody>
            <a:bodyPr lIns="93221" tIns="46610" rIns="93221" bIns="4661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60721">
                <a:buClr>
                  <a:srgbClr val="003366"/>
                </a:buClr>
                <a:buSzPct val="100000"/>
                <a:tabLst>
                  <a:tab pos="4660297" algn="r"/>
                </a:tabLst>
              </a:pPr>
              <a:r>
                <a:rPr lang="en-US" dirty="0">
                  <a:solidFill>
                    <a:schemeClr val="bg1"/>
                  </a:solidFill>
                </a:rPr>
                <a:t>1</a:t>
              </a:r>
            </a:p>
          </p:txBody>
        </p:sp>
        <p:sp>
          <p:nvSpPr>
            <p:cNvPr id="29" name="Rectangle 28"/>
            <p:cNvSpPr/>
            <p:nvPr/>
          </p:nvSpPr>
          <p:spPr>
            <a:xfrm>
              <a:off x="274320" y="4042806"/>
              <a:ext cx="1188720" cy="1143000"/>
            </a:xfrm>
            <a:prstGeom prst="rect">
              <a:avLst/>
            </a:prstGeom>
            <a:solidFill>
              <a:schemeClr val="accent1"/>
            </a:solidFill>
            <a:ln w="12700" cap="flat" cmpd="sng" algn="ctr">
              <a:noFill/>
              <a:prstDash val="solid"/>
            </a:ln>
            <a:effectLst/>
          </p:spPr>
          <p:txBody>
            <a:bodyPr lIns="93221" tIns="46610" rIns="93221" bIns="4661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60721">
                <a:buClr>
                  <a:srgbClr val="003366"/>
                </a:buClr>
                <a:buSzPct val="100000"/>
                <a:tabLst>
                  <a:tab pos="4660297" algn="r"/>
                </a:tabLst>
              </a:pPr>
              <a:r>
                <a:rPr lang="en-US" dirty="0">
                  <a:solidFill>
                    <a:schemeClr val="bg1"/>
                  </a:solidFill>
                </a:rPr>
                <a:t>3</a:t>
              </a:r>
            </a:p>
          </p:txBody>
        </p:sp>
        <p:sp>
          <p:nvSpPr>
            <p:cNvPr id="30" name="Rectangle 29"/>
            <p:cNvSpPr/>
            <p:nvPr/>
          </p:nvSpPr>
          <p:spPr>
            <a:xfrm>
              <a:off x="274320" y="2854099"/>
              <a:ext cx="1188720" cy="1143000"/>
            </a:xfrm>
            <a:prstGeom prst="rect">
              <a:avLst/>
            </a:prstGeom>
            <a:solidFill>
              <a:schemeClr val="accent1"/>
            </a:solidFill>
            <a:ln w="12700" cap="flat" cmpd="sng" algn="ctr">
              <a:noFill/>
              <a:prstDash val="solid"/>
            </a:ln>
            <a:effectLst/>
          </p:spPr>
          <p:txBody>
            <a:bodyPr lIns="93221" tIns="46610" rIns="93221" bIns="4661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60721">
                <a:buClr>
                  <a:srgbClr val="003366"/>
                </a:buClr>
                <a:buSzPct val="100000"/>
                <a:tabLst>
                  <a:tab pos="4660297" algn="r"/>
                </a:tabLst>
              </a:pPr>
              <a:r>
                <a:rPr lang="en-US" dirty="0">
                  <a:solidFill>
                    <a:schemeClr val="bg1"/>
                  </a:solidFill>
                </a:rPr>
                <a:t>2</a:t>
              </a:r>
            </a:p>
          </p:txBody>
        </p:sp>
        <p:sp>
          <p:nvSpPr>
            <p:cNvPr id="31" name="Rectangle 30"/>
            <p:cNvSpPr/>
            <p:nvPr/>
          </p:nvSpPr>
          <p:spPr>
            <a:xfrm>
              <a:off x="1463475" y="1668482"/>
              <a:ext cx="6583226" cy="1143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182854" tIns="146283" rIns="182854" bIns="146283"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t>School Website: Accommodate wild swings in usage (first day of school, grades posted, next semester class registration)</a:t>
              </a:r>
            </a:p>
          </p:txBody>
        </p:sp>
        <p:sp>
          <p:nvSpPr>
            <p:cNvPr id="32" name="Rectangle 31"/>
            <p:cNvSpPr/>
            <p:nvPr/>
          </p:nvSpPr>
          <p:spPr>
            <a:xfrm>
              <a:off x="1463475" y="2854099"/>
              <a:ext cx="6583226" cy="1143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182854" tIns="146283" rIns="182854" bIns="146283"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t>Institution and Edu Partner Web Apps: Easy for schools to use and support – single installation and upgrade point</a:t>
              </a:r>
            </a:p>
          </p:txBody>
        </p:sp>
        <p:sp>
          <p:nvSpPr>
            <p:cNvPr id="33" name="Rectangle 32"/>
            <p:cNvSpPr/>
            <p:nvPr/>
          </p:nvSpPr>
          <p:spPr>
            <a:xfrm>
              <a:off x="1463475" y="4042806"/>
              <a:ext cx="6583226" cy="1143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182854" tIns="146283" rIns="182854" bIns="146283"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t>Cross-platform Use: Allow for cross-platform use, ideal for BYOD and outside the classroom</a:t>
              </a:r>
            </a:p>
          </p:txBody>
        </p:sp>
      </p:grpSp>
      <p:grpSp>
        <p:nvGrpSpPr>
          <p:cNvPr id="25" name="Group 24"/>
          <p:cNvGrpSpPr/>
          <p:nvPr/>
        </p:nvGrpSpPr>
        <p:grpSpPr>
          <a:xfrm>
            <a:off x="8525460" y="2403239"/>
            <a:ext cx="3635534" cy="3516825"/>
            <a:chOff x="6523304" y="345229"/>
            <a:chExt cx="2468982" cy="1928006"/>
          </a:xfrm>
        </p:grpSpPr>
        <p:pic>
          <p:nvPicPr>
            <p:cNvPr id="26" name="Picture 25"/>
            <p:cNvPicPr>
              <a:picLocks noChangeAspect="1"/>
            </p:cNvPicPr>
            <p:nvPr/>
          </p:nvPicPr>
          <p:blipFill>
            <a:blip r:embed="rId7"/>
            <a:stretch>
              <a:fillRect/>
            </a:stretch>
          </p:blipFill>
          <p:spPr>
            <a:xfrm rot="16200000">
              <a:off x="6795734" y="73024"/>
              <a:ext cx="1924347" cy="2468757"/>
            </a:xfrm>
            <a:prstGeom prst="rect">
              <a:avLst/>
            </a:prstGeom>
          </p:spPr>
        </p:pic>
        <p:pic>
          <p:nvPicPr>
            <p:cNvPr id="28" name="Picture 27"/>
            <p:cNvPicPr>
              <a:picLocks noChangeAspect="1"/>
            </p:cNvPicPr>
            <p:nvPr/>
          </p:nvPicPr>
          <p:blipFill>
            <a:blip r:embed="rId8"/>
            <a:stretch>
              <a:fillRect/>
            </a:stretch>
          </p:blipFill>
          <p:spPr>
            <a:xfrm>
              <a:off x="8094801" y="388604"/>
              <a:ext cx="841363" cy="472091"/>
            </a:xfrm>
            <a:prstGeom prst="rect">
              <a:avLst/>
            </a:prstGeom>
          </p:spPr>
        </p:pic>
        <p:pic>
          <p:nvPicPr>
            <p:cNvPr id="34" name="Picture 33"/>
            <p:cNvPicPr>
              <a:picLocks noChangeAspect="1"/>
            </p:cNvPicPr>
            <p:nvPr/>
          </p:nvPicPr>
          <p:blipFill>
            <a:blip r:embed="rId9"/>
            <a:stretch>
              <a:fillRect/>
            </a:stretch>
          </p:blipFill>
          <p:spPr>
            <a:xfrm>
              <a:off x="6613861" y="762062"/>
              <a:ext cx="1399071" cy="473137"/>
            </a:xfrm>
            <a:prstGeom prst="rect">
              <a:avLst/>
            </a:prstGeom>
          </p:spPr>
        </p:pic>
        <p:pic>
          <p:nvPicPr>
            <p:cNvPr id="37" name="Picture 36"/>
            <p:cNvPicPr>
              <a:picLocks noChangeAspect="1"/>
            </p:cNvPicPr>
            <p:nvPr/>
          </p:nvPicPr>
          <p:blipFill>
            <a:blip r:embed="rId10"/>
            <a:stretch>
              <a:fillRect/>
            </a:stretch>
          </p:blipFill>
          <p:spPr>
            <a:xfrm>
              <a:off x="6523304" y="1999436"/>
              <a:ext cx="2468981" cy="273799"/>
            </a:xfrm>
            <a:prstGeom prst="rect">
              <a:avLst/>
            </a:prstGeom>
          </p:spPr>
        </p:pic>
        <p:pic>
          <p:nvPicPr>
            <p:cNvPr id="38" name="Picture 37"/>
            <p:cNvPicPr>
              <a:picLocks noChangeAspect="1"/>
            </p:cNvPicPr>
            <p:nvPr/>
          </p:nvPicPr>
          <p:blipFill>
            <a:blip r:embed="rId11"/>
            <a:stretch>
              <a:fillRect/>
            </a:stretch>
          </p:blipFill>
          <p:spPr>
            <a:xfrm>
              <a:off x="7730544" y="1136565"/>
              <a:ext cx="1250751" cy="903459"/>
            </a:xfrm>
            <a:prstGeom prst="rect">
              <a:avLst/>
            </a:prstGeom>
          </p:spPr>
        </p:pic>
        <p:pic>
          <p:nvPicPr>
            <p:cNvPr id="39" name="Picture 38"/>
            <p:cNvPicPr>
              <a:picLocks noChangeAspect="1"/>
            </p:cNvPicPr>
            <p:nvPr/>
          </p:nvPicPr>
          <p:blipFill>
            <a:blip r:embed="rId12"/>
            <a:stretch>
              <a:fillRect/>
            </a:stretch>
          </p:blipFill>
          <p:spPr>
            <a:xfrm>
              <a:off x="6614759" y="1813361"/>
              <a:ext cx="366849" cy="361670"/>
            </a:xfrm>
            <a:prstGeom prst="rect">
              <a:avLst/>
            </a:prstGeom>
          </p:spPr>
        </p:pic>
        <p:pic>
          <p:nvPicPr>
            <p:cNvPr id="40" name="Picture 39"/>
            <p:cNvPicPr>
              <a:picLocks noChangeAspect="1"/>
            </p:cNvPicPr>
            <p:nvPr/>
          </p:nvPicPr>
          <p:blipFill>
            <a:blip r:embed="rId13"/>
            <a:stretch>
              <a:fillRect/>
            </a:stretch>
          </p:blipFill>
          <p:spPr>
            <a:xfrm>
              <a:off x="7530102" y="1722958"/>
              <a:ext cx="378902" cy="342419"/>
            </a:xfrm>
            <a:prstGeom prst="rect">
              <a:avLst/>
            </a:prstGeom>
          </p:spPr>
        </p:pic>
      </p:grpSp>
      <p:sp>
        <p:nvSpPr>
          <p:cNvPr id="2" name="Title 1"/>
          <p:cNvSpPr>
            <a:spLocks noGrp="1"/>
          </p:cNvSpPr>
          <p:nvPr>
            <p:ph type="title"/>
          </p:nvPr>
        </p:nvSpPr>
        <p:spPr/>
        <p:txBody>
          <a:bodyPr/>
          <a:lstStyle/>
          <a:p>
            <a:r>
              <a:rPr lang="en-US" dirty="0">
                <a:gradFill>
                  <a:gsLst>
                    <a:gs pos="100000">
                      <a:srgbClr val="5D5D5D"/>
                    </a:gs>
                    <a:gs pos="0">
                      <a:srgbClr val="5D5D5D"/>
                    </a:gs>
                  </a:gsLst>
                  <a:lin ang="5400000" scaled="0"/>
                </a:gradFill>
              </a:rPr>
              <a:t>Education Use Cases: </a:t>
            </a:r>
            <a:r>
              <a:rPr lang="en-US" dirty="0"/>
              <a:t>Websites and Web Apps</a:t>
            </a:r>
          </a:p>
        </p:txBody>
      </p:sp>
    </p:spTree>
    <p:extLst>
      <p:ext uri="{BB962C8B-B14F-4D97-AF65-F5344CB8AC3E}">
        <p14:creationId xmlns:p14="http://schemas.microsoft.com/office/powerpoint/2010/main" val="78425960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3329384" y="2681409"/>
            <a:ext cx="1279979" cy="3657081"/>
            <a:chOff x="3017872" y="2948628"/>
            <a:chExt cx="1280160" cy="3657600"/>
          </a:xfrm>
        </p:grpSpPr>
        <p:grpSp>
          <p:nvGrpSpPr>
            <p:cNvPr id="15" name="Group 14"/>
            <p:cNvGrpSpPr/>
            <p:nvPr/>
          </p:nvGrpSpPr>
          <p:grpSpPr>
            <a:xfrm>
              <a:off x="3017872" y="2948628"/>
              <a:ext cx="1280160" cy="3657600"/>
              <a:chOff x="2926433" y="2403084"/>
              <a:chExt cx="1280160" cy="3657600"/>
            </a:xfrm>
          </p:grpSpPr>
          <p:sp>
            <p:nvSpPr>
              <p:cNvPr id="12" name="Rectangle 11"/>
              <p:cNvSpPr/>
              <p:nvPr/>
            </p:nvSpPr>
            <p:spPr>
              <a:xfrm>
                <a:off x="2926433" y="2403084"/>
                <a:ext cx="1280160" cy="3657600"/>
              </a:xfrm>
              <a:prstGeom prst="rect">
                <a:avLst/>
              </a:prstGeom>
              <a:solidFill>
                <a:srgbClr val="F5F5F5"/>
              </a:solidFill>
              <a:ln w="2540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09"/>
                <a:endParaRPr lang="en-US" sz="2400" dirty="0">
                  <a:gradFill>
                    <a:gsLst>
                      <a:gs pos="0">
                        <a:srgbClr val="FFFFFF"/>
                      </a:gs>
                      <a:gs pos="100000">
                        <a:srgbClr val="FFFFFF"/>
                      </a:gs>
                    </a:gsLst>
                    <a:lin ang="16200000" scaled="1"/>
                  </a:gradFill>
                  <a:latin typeface="Segoe UI" panose="020B0502040204020203" pitchFamily="34" charset="0"/>
                  <a:cs typeface="Segoe UI" panose="020B0502040204020203" pitchFamily="34" charset="0"/>
                </a:endParaRPr>
              </a:p>
            </p:txBody>
          </p:sp>
          <p:sp>
            <p:nvSpPr>
              <p:cNvPr id="11" name="TextBox 10"/>
              <p:cNvSpPr txBox="1"/>
              <p:nvPr/>
            </p:nvSpPr>
            <p:spPr>
              <a:xfrm>
                <a:off x="3316990" y="5599019"/>
                <a:ext cx="499047" cy="461665"/>
              </a:xfrm>
              <a:prstGeom prst="rect">
                <a:avLst/>
              </a:prstGeom>
              <a:noFill/>
            </p:spPr>
            <p:txBody>
              <a:bodyPr wrap="none" lIns="146283" tIns="91427" rIns="146283" bIns="91427" rtlCol="0" anchor="b" anchorCtr="0">
                <a:noAutofit/>
              </a:bodyPr>
              <a:lstStyle/>
              <a:p>
                <a:pPr algn="ctr" defTabSz="932509">
                  <a:lnSpc>
                    <a:spcPct val="90000"/>
                  </a:lnSpc>
                </a:pPr>
                <a:r>
                  <a:rPr lang="en-US" sz="1800" dirty="0">
                    <a:gradFill>
                      <a:gsLst>
                        <a:gs pos="0">
                          <a:srgbClr val="5D5D5D"/>
                        </a:gs>
                        <a:gs pos="100000">
                          <a:srgbClr val="5D5D5D"/>
                        </a:gs>
                      </a:gsLst>
                      <a:lin ang="16200000" scaled="1"/>
                    </a:gradFill>
                    <a:latin typeface="Segoe UI" panose="020B0502040204020203" pitchFamily="34" charset="0"/>
                    <a:cs typeface="Segoe UI" panose="020B0502040204020203" pitchFamily="34" charset="0"/>
                  </a:rPr>
                  <a:t>IT</a:t>
                </a:r>
              </a:p>
            </p:txBody>
          </p:sp>
        </p:grpSp>
        <p:grpSp>
          <p:nvGrpSpPr>
            <p:cNvPr id="22" name="Group 21"/>
            <p:cNvGrpSpPr/>
            <p:nvPr/>
          </p:nvGrpSpPr>
          <p:grpSpPr>
            <a:xfrm>
              <a:off x="3108959" y="3040041"/>
              <a:ext cx="1095299" cy="2926074"/>
              <a:chOff x="3108959" y="3040041"/>
              <a:chExt cx="1095299" cy="2926074"/>
            </a:xfrm>
          </p:grpSpPr>
          <p:pic>
            <p:nvPicPr>
              <p:cNvPr id="74" name="Picture 73"/>
              <p:cNvPicPr>
                <a:picLocks noChangeAspect="1"/>
              </p:cNvPicPr>
              <p:nvPr/>
            </p:nvPicPr>
            <p:blipFill>
              <a:blip r:embed="rId3"/>
              <a:stretch>
                <a:fillRect/>
              </a:stretch>
            </p:blipFill>
            <p:spPr>
              <a:xfrm>
                <a:off x="3108959" y="3040041"/>
                <a:ext cx="905805" cy="2651760"/>
              </a:xfrm>
              <a:prstGeom prst="rect">
                <a:avLst/>
              </a:prstGeom>
            </p:spPr>
          </p:pic>
          <p:pic>
            <p:nvPicPr>
              <p:cNvPr id="67" name="Picture 66"/>
              <p:cNvPicPr>
                <a:picLocks noChangeAspect="1"/>
              </p:cNvPicPr>
              <p:nvPr/>
            </p:nvPicPr>
            <p:blipFill>
              <a:blip r:embed="rId4"/>
              <a:stretch>
                <a:fillRect/>
              </a:stretch>
            </p:blipFill>
            <p:spPr>
              <a:xfrm>
                <a:off x="3182133" y="4320195"/>
                <a:ext cx="1022125" cy="1645920"/>
              </a:xfrm>
              <a:prstGeom prst="rect">
                <a:avLst/>
              </a:prstGeom>
            </p:spPr>
          </p:pic>
        </p:grpSp>
      </p:grpSp>
      <p:grpSp>
        <p:nvGrpSpPr>
          <p:cNvPr id="2" name="Group 1"/>
          <p:cNvGrpSpPr/>
          <p:nvPr/>
        </p:nvGrpSpPr>
        <p:grpSpPr>
          <a:xfrm>
            <a:off x="4716637" y="2400151"/>
            <a:ext cx="7576631" cy="4420213"/>
            <a:chOff x="3033735" y="2399994"/>
            <a:chExt cx="9223064" cy="4261906"/>
          </a:xfrm>
        </p:grpSpPr>
        <p:sp>
          <p:nvSpPr>
            <p:cNvPr id="81" name="Rectangle 80"/>
            <p:cNvSpPr/>
            <p:nvPr/>
          </p:nvSpPr>
          <p:spPr>
            <a:xfrm>
              <a:off x="3033736" y="3040040"/>
              <a:ext cx="9223063" cy="362186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nSpc>
                  <a:spcPct val="90000"/>
                </a:lnSpc>
                <a:spcBef>
                  <a:spcPts val="900"/>
                </a:spcBef>
              </a:pPr>
              <a:r>
                <a:rPr lang="en-US" dirty="0"/>
                <a:t>SSO: Single Sign-On (SSO) to over 2000 popular cloud-based apps and/or existing apps on-premises or in the cloud</a:t>
              </a:r>
            </a:p>
            <a:p>
              <a:pPr>
                <a:lnSpc>
                  <a:spcPct val="90000"/>
                </a:lnSpc>
                <a:spcBef>
                  <a:spcPts val="900"/>
                </a:spcBef>
              </a:pPr>
              <a:r>
                <a:rPr lang="en-US" dirty="0"/>
                <a:t>Self-Service Password Reset: Delegate tasks to end-users, e.g. password reset and group creation/management</a:t>
              </a:r>
            </a:p>
            <a:p>
              <a:pPr>
                <a:lnSpc>
                  <a:spcPct val="90000"/>
                </a:lnSpc>
                <a:spcBef>
                  <a:spcPts val="900"/>
                </a:spcBef>
              </a:pPr>
              <a:r>
                <a:rPr lang="en-US" dirty="0"/>
                <a:t>Efficiency: Automate user and group management from Active Directory or non-AD directories (e.g. LDAP, SQL, SIS, LMS)</a:t>
              </a:r>
            </a:p>
            <a:p>
              <a:pPr>
                <a:lnSpc>
                  <a:spcPct val="90000"/>
                </a:lnSpc>
                <a:spcBef>
                  <a:spcPts val="900"/>
                </a:spcBef>
              </a:pPr>
              <a:r>
                <a:rPr lang="en-US" dirty="0"/>
                <a:t>Enhanced Security: Protect sensitive data and applications by requiring additional level of authentication, e.g. MFA</a:t>
              </a:r>
            </a:p>
            <a:p>
              <a:pPr>
                <a:lnSpc>
                  <a:spcPct val="90000"/>
                </a:lnSpc>
                <a:spcBef>
                  <a:spcPts val="900"/>
                </a:spcBef>
              </a:pPr>
              <a:r>
                <a:rPr lang="en-US" dirty="0"/>
                <a:t>Governance, risk, compliance: Detect inconsistent access patterns and unauthorized access with advanced reporting, monitoring, and alerts</a:t>
              </a:r>
            </a:p>
            <a:p>
              <a:pPr>
                <a:lnSpc>
                  <a:spcPct val="90000"/>
                </a:lnSpc>
                <a:spcBef>
                  <a:spcPts val="900"/>
                </a:spcBef>
              </a:pPr>
              <a:endParaRPr lang="en-US" dirty="0"/>
            </a:p>
            <a:p>
              <a:pPr>
                <a:lnSpc>
                  <a:spcPct val="90000"/>
                </a:lnSpc>
                <a:spcBef>
                  <a:spcPts val="900"/>
                </a:spcBef>
              </a:pPr>
              <a:endParaRPr lang="en-US" dirty="0"/>
            </a:p>
            <a:p>
              <a:pPr>
                <a:lnSpc>
                  <a:spcPct val="90000"/>
                </a:lnSpc>
                <a:spcBef>
                  <a:spcPts val="900"/>
                </a:spcBef>
              </a:pPr>
              <a:endParaRPr lang="en-US" dirty="0"/>
            </a:p>
            <a:p>
              <a:pPr>
                <a:lnSpc>
                  <a:spcPct val="90000"/>
                </a:lnSpc>
                <a:spcBef>
                  <a:spcPts val="900"/>
                </a:spcBef>
              </a:pPr>
              <a:endParaRPr lang="en-US" dirty="0"/>
            </a:p>
            <a:p>
              <a:pPr>
                <a:lnSpc>
                  <a:spcPct val="90000"/>
                </a:lnSpc>
                <a:spcBef>
                  <a:spcPts val="900"/>
                </a:spcBef>
              </a:pPr>
              <a:endParaRPr lang="en-US" dirty="0"/>
            </a:p>
            <a:p>
              <a:pPr>
                <a:lnSpc>
                  <a:spcPct val="90000"/>
                </a:lnSpc>
                <a:spcBef>
                  <a:spcPts val="900"/>
                </a:spcBef>
              </a:pPr>
              <a:endParaRPr lang="en-US" dirty="0"/>
            </a:p>
          </p:txBody>
        </p:sp>
        <p:sp>
          <p:nvSpPr>
            <p:cNvPr id="82" name="Rectangle 81"/>
            <p:cNvSpPr/>
            <p:nvPr/>
          </p:nvSpPr>
          <p:spPr>
            <a:xfrm>
              <a:off x="3033735" y="2399994"/>
              <a:ext cx="9223063" cy="64008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182854" tIns="146283" rIns="182854" bIns="146283"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60721">
                <a:lnSpc>
                  <a:spcPct val="90000"/>
                </a:lnSpc>
                <a:buClr>
                  <a:srgbClr val="003366"/>
                </a:buClr>
                <a:buSzPct val="100000"/>
                <a:tabLst>
                  <a:tab pos="4660297" algn="r"/>
                </a:tabLst>
              </a:pPr>
              <a:r>
                <a:rPr lang="en-US" dirty="0">
                  <a:solidFill>
                    <a:schemeClr val="bg1"/>
                  </a:solidFill>
                </a:rPr>
                <a:t>Opportunities</a:t>
              </a:r>
            </a:p>
          </p:txBody>
        </p:sp>
      </p:grpSp>
      <p:grpSp>
        <p:nvGrpSpPr>
          <p:cNvPr id="69" name="Group 68"/>
          <p:cNvGrpSpPr/>
          <p:nvPr/>
        </p:nvGrpSpPr>
        <p:grpSpPr>
          <a:xfrm>
            <a:off x="129473" y="2681409"/>
            <a:ext cx="1462539" cy="3657081"/>
            <a:chOff x="274702" y="2399994"/>
            <a:chExt cx="2011680" cy="3657600"/>
          </a:xfrm>
        </p:grpSpPr>
        <p:grpSp>
          <p:nvGrpSpPr>
            <p:cNvPr id="71" name="Group 70"/>
            <p:cNvGrpSpPr/>
            <p:nvPr/>
          </p:nvGrpSpPr>
          <p:grpSpPr>
            <a:xfrm>
              <a:off x="274702" y="2399994"/>
              <a:ext cx="2011680" cy="3657600"/>
              <a:chOff x="274702" y="2399994"/>
              <a:chExt cx="1341120" cy="3657600"/>
            </a:xfrm>
          </p:grpSpPr>
          <p:sp>
            <p:nvSpPr>
              <p:cNvPr id="78" name="Rectangle 77"/>
              <p:cNvSpPr/>
              <p:nvPr/>
            </p:nvSpPr>
            <p:spPr>
              <a:xfrm>
                <a:off x="274702" y="2399994"/>
                <a:ext cx="1341120" cy="3657600"/>
              </a:xfrm>
              <a:prstGeom prst="rect">
                <a:avLst/>
              </a:prstGeom>
              <a:solidFill>
                <a:srgbClr val="F5F5F5"/>
              </a:solidFill>
              <a:ln w="2540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09"/>
                <a:endParaRPr lang="en-US" sz="2400" dirty="0">
                  <a:gradFill>
                    <a:gsLst>
                      <a:gs pos="0">
                        <a:srgbClr val="FFFFFF"/>
                      </a:gs>
                      <a:gs pos="100000">
                        <a:srgbClr val="FFFFFF"/>
                      </a:gs>
                    </a:gsLst>
                    <a:lin ang="16200000" scaled="1"/>
                  </a:gradFill>
                  <a:latin typeface="Segoe UI" panose="020B0502040204020203" pitchFamily="34" charset="0"/>
                  <a:cs typeface="Segoe UI" panose="020B0502040204020203" pitchFamily="34" charset="0"/>
                </a:endParaRPr>
              </a:p>
            </p:txBody>
          </p:sp>
          <p:sp>
            <p:nvSpPr>
              <p:cNvPr id="79" name="TextBox 78"/>
              <p:cNvSpPr txBox="1"/>
              <p:nvPr/>
            </p:nvSpPr>
            <p:spPr>
              <a:xfrm>
                <a:off x="320422" y="5595929"/>
                <a:ext cx="1188720" cy="461665"/>
              </a:xfrm>
              <a:prstGeom prst="rect">
                <a:avLst/>
              </a:prstGeom>
              <a:noFill/>
            </p:spPr>
            <p:txBody>
              <a:bodyPr wrap="none" lIns="146283" tIns="91427" rIns="146283" bIns="91427" rtlCol="0" anchor="b" anchorCtr="0">
                <a:noAutofit/>
              </a:bodyPr>
              <a:lstStyle/>
              <a:p>
                <a:pPr algn="ctr" defTabSz="932509">
                  <a:lnSpc>
                    <a:spcPct val="90000"/>
                  </a:lnSpc>
                </a:pPr>
                <a:r>
                  <a:rPr lang="en-US" sz="2000" dirty="0">
                    <a:gradFill>
                      <a:gsLst>
                        <a:gs pos="0">
                          <a:srgbClr val="5D5D5D"/>
                        </a:gs>
                        <a:gs pos="100000">
                          <a:srgbClr val="5D5D5D"/>
                        </a:gs>
                      </a:gsLst>
                      <a:lin ang="16200000" scaled="1"/>
                    </a:gradFill>
                    <a:latin typeface="Segoe UI" panose="020B0502040204020203" pitchFamily="34" charset="0"/>
                    <a:cs typeface="Segoe UI" panose="020B0502040204020203" pitchFamily="34" charset="0"/>
                  </a:rPr>
                  <a:t>Faculty</a:t>
                </a:r>
              </a:p>
            </p:txBody>
          </p:sp>
        </p:grpSp>
        <p:grpSp>
          <p:nvGrpSpPr>
            <p:cNvPr id="73" name="Group 72"/>
            <p:cNvGrpSpPr/>
            <p:nvPr/>
          </p:nvGrpSpPr>
          <p:grpSpPr>
            <a:xfrm>
              <a:off x="461218" y="2869353"/>
              <a:ext cx="1698270" cy="2548128"/>
              <a:chOff x="7588989" y="3783769"/>
              <a:chExt cx="1698270" cy="2548128"/>
            </a:xfrm>
          </p:grpSpPr>
          <p:pic>
            <p:nvPicPr>
              <p:cNvPr id="75" name="Picture 74"/>
              <p:cNvPicPr>
                <a:picLocks noChangeAspect="1"/>
              </p:cNvPicPr>
              <p:nvPr/>
            </p:nvPicPr>
            <p:blipFill>
              <a:blip r:embed="rId5"/>
              <a:stretch>
                <a:fillRect/>
              </a:stretch>
            </p:blipFill>
            <p:spPr>
              <a:xfrm>
                <a:off x="7588989" y="3783769"/>
                <a:ext cx="789369" cy="2468880"/>
              </a:xfrm>
              <a:prstGeom prst="rect">
                <a:avLst/>
              </a:prstGeom>
            </p:spPr>
          </p:pic>
          <p:pic>
            <p:nvPicPr>
              <p:cNvPr id="76" name="Picture 75"/>
              <p:cNvPicPr>
                <a:picLocks noChangeAspect="1"/>
              </p:cNvPicPr>
              <p:nvPr/>
            </p:nvPicPr>
            <p:blipFill>
              <a:blip r:embed="rId6"/>
              <a:stretch>
                <a:fillRect/>
              </a:stretch>
            </p:blipFill>
            <p:spPr>
              <a:xfrm>
                <a:off x="8407931" y="3954457"/>
                <a:ext cx="879328" cy="2377440"/>
              </a:xfrm>
              <a:prstGeom prst="rect">
                <a:avLst/>
              </a:prstGeom>
            </p:spPr>
          </p:pic>
        </p:grpSp>
      </p:grpSp>
      <p:sp>
        <p:nvSpPr>
          <p:cNvPr id="80" name="Rectangle 79"/>
          <p:cNvSpPr/>
          <p:nvPr/>
        </p:nvSpPr>
        <p:spPr>
          <a:xfrm>
            <a:off x="1730521" y="2681375"/>
            <a:ext cx="1462539" cy="3657081"/>
          </a:xfrm>
          <a:prstGeom prst="rect">
            <a:avLst/>
          </a:prstGeom>
          <a:solidFill>
            <a:srgbClr val="F5F5F5"/>
          </a:solidFill>
          <a:ln w="2540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09"/>
            <a:endParaRPr lang="en-US" sz="2400" dirty="0">
              <a:gradFill>
                <a:gsLst>
                  <a:gs pos="0">
                    <a:srgbClr val="FFFFFF"/>
                  </a:gs>
                  <a:gs pos="100000">
                    <a:srgbClr val="FFFFFF"/>
                  </a:gs>
                </a:gsLst>
                <a:lin ang="16200000" scaled="1"/>
              </a:gradFill>
              <a:latin typeface="Segoe UI" panose="020B0502040204020203" pitchFamily="34" charset="0"/>
              <a:cs typeface="Segoe UI" panose="020B0502040204020203" pitchFamily="34" charset="0"/>
            </a:endParaRPr>
          </a:p>
        </p:txBody>
      </p:sp>
      <p:sp>
        <p:nvSpPr>
          <p:cNvPr id="83" name="TextBox 82"/>
          <p:cNvSpPr txBox="1"/>
          <p:nvPr/>
        </p:nvSpPr>
        <p:spPr>
          <a:xfrm>
            <a:off x="1866176" y="5876890"/>
            <a:ext cx="1296341" cy="461600"/>
          </a:xfrm>
          <a:prstGeom prst="rect">
            <a:avLst/>
          </a:prstGeom>
          <a:noFill/>
        </p:spPr>
        <p:txBody>
          <a:bodyPr wrap="none" lIns="146283" tIns="91427" rIns="146283" bIns="91427" rtlCol="0" anchor="b" anchorCtr="0">
            <a:noAutofit/>
          </a:bodyPr>
          <a:lstStyle/>
          <a:p>
            <a:pPr algn="ctr" defTabSz="932509">
              <a:lnSpc>
                <a:spcPct val="90000"/>
              </a:lnSpc>
            </a:pPr>
            <a:r>
              <a:rPr lang="en-US" sz="2000" dirty="0">
                <a:gradFill>
                  <a:gsLst>
                    <a:gs pos="0">
                      <a:srgbClr val="5D5D5D"/>
                    </a:gs>
                    <a:gs pos="100000">
                      <a:srgbClr val="5D5D5D"/>
                    </a:gs>
                  </a:gsLst>
                  <a:lin ang="16200000" scaled="1"/>
                </a:gradFill>
                <a:latin typeface="Segoe UI" panose="020B0502040204020203" pitchFamily="34" charset="0"/>
                <a:cs typeface="Segoe UI" panose="020B0502040204020203" pitchFamily="34" charset="0"/>
              </a:rPr>
              <a:t>Students</a:t>
            </a:r>
          </a:p>
        </p:txBody>
      </p:sp>
      <p:pic>
        <p:nvPicPr>
          <p:cNvPr id="25" name="Picture 24"/>
          <p:cNvPicPr>
            <a:picLocks noChangeAspect="1"/>
          </p:cNvPicPr>
          <p:nvPr/>
        </p:nvPicPr>
        <p:blipFill>
          <a:blip r:embed="rId7"/>
          <a:stretch>
            <a:fillRect/>
          </a:stretch>
        </p:blipFill>
        <p:spPr>
          <a:xfrm>
            <a:off x="1883954" y="4932021"/>
            <a:ext cx="878102" cy="860578"/>
          </a:xfrm>
          <a:prstGeom prst="rect">
            <a:avLst/>
          </a:prstGeom>
        </p:spPr>
      </p:pic>
      <p:pic>
        <p:nvPicPr>
          <p:cNvPr id="26" name="Picture 25"/>
          <p:cNvPicPr>
            <a:picLocks noChangeAspect="1"/>
          </p:cNvPicPr>
          <p:nvPr/>
        </p:nvPicPr>
        <p:blipFill>
          <a:blip r:embed="rId8"/>
          <a:stretch>
            <a:fillRect/>
          </a:stretch>
        </p:blipFill>
        <p:spPr>
          <a:xfrm>
            <a:off x="1953728" y="2890957"/>
            <a:ext cx="1030155" cy="925451"/>
          </a:xfrm>
          <a:prstGeom prst="rect">
            <a:avLst/>
          </a:prstGeom>
        </p:spPr>
      </p:pic>
      <p:pic>
        <p:nvPicPr>
          <p:cNvPr id="27" name="Picture 26"/>
          <p:cNvPicPr>
            <a:picLocks noChangeAspect="1"/>
          </p:cNvPicPr>
          <p:nvPr/>
        </p:nvPicPr>
        <p:blipFill>
          <a:blip r:embed="rId9"/>
          <a:stretch>
            <a:fillRect/>
          </a:stretch>
        </p:blipFill>
        <p:spPr>
          <a:xfrm>
            <a:off x="1785856" y="3994461"/>
            <a:ext cx="1351439" cy="764450"/>
          </a:xfrm>
          <a:prstGeom prst="rect">
            <a:avLst/>
          </a:prstGeom>
        </p:spPr>
      </p:pic>
      <p:sp>
        <p:nvSpPr>
          <p:cNvPr id="3" name="Title 2"/>
          <p:cNvSpPr>
            <a:spLocks noGrp="1"/>
          </p:cNvSpPr>
          <p:nvPr>
            <p:ph type="title"/>
          </p:nvPr>
        </p:nvSpPr>
        <p:spPr/>
        <p:txBody>
          <a:bodyPr/>
          <a:lstStyle/>
          <a:p>
            <a:r>
              <a:rPr lang="en-US" dirty="0">
                <a:gradFill>
                  <a:gsLst>
                    <a:gs pos="100000">
                      <a:srgbClr val="5D5D5D"/>
                    </a:gs>
                    <a:gs pos="0">
                      <a:srgbClr val="5D5D5D"/>
                    </a:gs>
                  </a:gsLst>
                  <a:lin ang="5400000" scaled="0"/>
                </a:gradFill>
              </a:rPr>
              <a:t>Education Use Cases: </a:t>
            </a:r>
            <a:r>
              <a:rPr lang="en-US" dirty="0"/>
              <a:t>Identity</a:t>
            </a:r>
          </a:p>
        </p:txBody>
      </p:sp>
      <p:sp>
        <p:nvSpPr>
          <p:cNvPr id="4" name="Rectangle 3"/>
          <p:cNvSpPr/>
          <p:nvPr/>
        </p:nvSpPr>
        <p:spPr>
          <a:xfrm>
            <a:off x="129473" y="1735789"/>
            <a:ext cx="7376891" cy="584775"/>
          </a:xfrm>
          <a:prstGeom prst="rect">
            <a:avLst/>
          </a:prstGeom>
        </p:spPr>
        <p:txBody>
          <a:bodyPr wrap="none">
            <a:spAutoFit/>
          </a:bodyPr>
          <a:lstStyle/>
          <a:p>
            <a:r>
              <a:rPr lang="en-US" sz="3200" dirty="0"/>
              <a:t>Simplify the Adoption of Cloud Services</a:t>
            </a:r>
          </a:p>
        </p:txBody>
      </p:sp>
    </p:spTree>
    <p:extLst>
      <p:ext uri="{BB962C8B-B14F-4D97-AF65-F5344CB8AC3E}">
        <p14:creationId xmlns:p14="http://schemas.microsoft.com/office/powerpoint/2010/main" val="162815647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Azure Portal</a:t>
            </a:r>
          </a:p>
        </p:txBody>
      </p:sp>
      <p:sp>
        <p:nvSpPr>
          <p:cNvPr id="4" name="Text Placeholder 3"/>
          <p:cNvSpPr>
            <a:spLocks noGrp="1"/>
          </p:cNvSpPr>
          <p:nvPr>
            <p:ph type="body" sz="quarter" idx="12"/>
          </p:nvPr>
        </p:nvSpPr>
        <p:spPr/>
        <p:txBody>
          <a:bodyPr/>
          <a:lstStyle/>
          <a:p>
            <a:r>
              <a:rPr lang="en-US" dirty="0"/>
              <a:t>email@microsoft.com</a:t>
            </a:r>
          </a:p>
        </p:txBody>
      </p:sp>
    </p:spTree>
    <p:extLst>
      <p:ext uri="{BB962C8B-B14F-4D97-AF65-F5344CB8AC3E}">
        <p14:creationId xmlns:p14="http://schemas.microsoft.com/office/powerpoint/2010/main" val="1311612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3010639" y="1073907"/>
            <a:ext cx="6350585" cy="58523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i="1" dirty="0">
              <a:solidFill>
                <a:srgbClr val="0072C6"/>
              </a:solidFill>
              <a:ea typeface="Segoe UI" pitchFamily="34" charset="0"/>
              <a:cs typeface="Segoe UI" pitchFamily="34" charset="0"/>
            </a:endParaRPr>
          </a:p>
          <a:p>
            <a:pPr algn="ctr" defTabSz="932293" fontAlgn="base">
              <a:lnSpc>
                <a:spcPct val="90000"/>
              </a:lnSpc>
              <a:spcBef>
                <a:spcPct val="0"/>
              </a:spcBef>
              <a:spcAft>
                <a:spcPct val="0"/>
              </a:spcAft>
            </a:pPr>
            <a:endParaRPr lang="en-US" sz="2400" i="1" dirty="0">
              <a:solidFill>
                <a:srgbClr val="0072C6"/>
              </a:solidFill>
              <a:ea typeface="Segoe UI" pitchFamily="34" charset="0"/>
              <a:cs typeface="Segoe UI" pitchFamily="34" charset="0"/>
            </a:endParaRPr>
          </a:p>
          <a:p>
            <a:pPr algn="ctr" defTabSz="932293" fontAlgn="base">
              <a:lnSpc>
                <a:spcPct val="90000"/>
              </a:lnSpc>
              <a:spcBef>
                <a:spcPct val="0"/>
              </a:spcBef>
              <a:spcAft>
                <a:spcPct val="0"/>
              </a:spcAft>
            </a:pPr>
            <a:endParaRPr lang="en-US" sz="2400" i="1" dirty="0">
              <a:solidFill>
                <a:srgbClr val="0072C6"/>
              </a:solidFill>
              <a:ea typeface="Segoe UI" pitchFamily="34" charset="0"/>
              <a:cs typeface="Segoe UI" pitchFamily="34" charset="0"/>
            </a:endParaRPr>
          </a:p>
          <a:p>
            <a:pPr algn="ctr" defTabSz="932293" fontAlgn="base">
              <a:lnSpc>
                <a:spcPct val="90000"/>
              </a:lnSpc>
              <a:spcBef>
                <a:spcPct val="0"/>
              </a:spcBef>
              <a:spcAft>
                <a:spcPct val="0"/>
              </a:spcAft>
            </a:pPr>
            <a:endParaRPr lang="en-US" sz="2400" i="1" dirty="0">
              <a:solidFill>
                <a:srgbClr val="0072C6"/>
              </a:solidFill>
              <a:ea typeface="Segoe UI" pitchFamily="34" charset="0"/>
              <a:cs typeface="Segoe UI" pitchFamily="34" charset="0"/>
            </a:endParaRPr>
          </a:p>
          <a:p>
            <a:pPr algn="ctr" defTabSz="932293" fontAlgn="base">
              <a:lnSpc>
                <a:spcPct val="90000"/>
              </a:lnSpc>
              <a:spcBef>
                <a:spcPct val="0"/>
              </a:spcBef>
              <a:spcAft>
                <a:spcPct val="0"/>
              </a:spcAft>
            </a:pPr>
            <a:endParaRPr lang="en-US" sz="2400" i="1" dirty="0">
              <a:solidFill>
                <a:srgbClr val="0072C6"/>
              </a:solidFill>
              <a:ea typeface="Segoe UI" pitchFamily="34" charset="0"/>
              <a:cs typeface="Segoe UI" pitchFamily="34" charset="0"/>
            </a:endParaRPr>
          </a:p>
          <a:p>
            <a:pPr algn="ctr" defTabSz="932293" fontAlgn="base">
              <a:lnSpc>
                <a:spcPct val="90000"/>
              </a:lnSpc>
              <a:spcBef>
                <a:spcPct val="0"/>
              </a:spcBef>
              <a:spcAft>
                <a:spcPct val="0"/>
              </a:spcAft>
            </a:pPr>
            <a:endParaRPr lang="en-US" sz="2400" i="1" dirty="0">
              <a:solidFill>
                <a:srgbClr val="0072C6"/>
              </a:solidFill>
              <a:ea typeface="Segoe UI" pitchFamily="34" charset="0"/>
              <a:cs typeface="Segoe UI" pitchFamily="34" charset="0"/>
            </a:endParaRPr>
          </a:p>
          <a:p>
            <a:pPr algn="ctr" defTabSz="932293" fontAlgn="base">
              <a:lnSpc>
                <a:spcPct val="90000"/>
              </a:lnSpc>
              <a:spcBef>
                <a:spcPct val="0"/>
              </a:spcBef>
              <a:spcAft>
                <a:spcPct val="0"/>
              </a:spcAft>
            </a:pPr>
            <a:endParaRPr lang="en-US" sz="2400" i="1" dirty="0">
              <a:solidFill>
                <a:srgbClr val="0072C6"/>
              </a:solidFill>
              <a:ea typeface="Segoe UI" pitchFamily="34" charset="0"/>
              <a:cs typeface="Segoe UI" pitchFamily="34" charset="0"/>
            </a:endParaRPr>
          </a:p>
          <a:p>
            <a:pPr algn="ctr" defTabSz="932293" fontAlgn="base">
              <a:lnSpc>
                <a:spcPct val="90000"/>
              </a:lnSpc>
              <a:spcBef>
                <a:spcPct val="0"/>
              </a:spcBef>
              <a:spcAft>
                <a:spcPct val="0"/>
              </a:spcAft>
            </a:pPr>
            <a:endParaRPr lang="en-US" sz="2400" i="1" dirty="0">
              <a:solidFill>
                <a:srgbClr val="0072C6"/>
              </a:solidFill>
              <a:ea typeface="Segoe UI" pitchFamily="34" charset="0"/>
              <a:cs typeface="Segoe UI" pitchFamily="34" charset="0"/>
            </a:endParaRPr>
          </a:p>
          <a:p>
            <a:pPr algn="ctr" defTabSz="932293" fontAlgn="base">
              <a:lnSpc>
                <a:spcPct val="90000"/>
              </a:lnSpc>
              <a:spcBef>
                <a:spcPct val="0"/>
              </a:spcBef>
              <a:spcAft>
                <a:spcPct val="0"/>
              </a:spcAft>
            </a:pPr>
            <a:endParaRPr lang="en-US" sz="2400" i="1" dirty="0">
              <a:solidFill>
                <a:srgbClr val="0072C6"/>
              </a:solidFill>
              <a:ea typeface="Segoe UI" pitchFamily="34" charset="0"/>
              <a:cs typeface="Segoe UI" pitchFamily="34" charset="0"/>
            </a:endParaRPr>
          </a:p>
          <a:p>
            <a:pPr algn="ctr" defTabSz="932293" fontAlgn="base">
              <a:lnSpc>
                <a:spcPct val="90000"/>
              </a:lnSpc>
              <a:spcBef>
                <a:spcPct val="0"/>
              </a:spcBef>
              <a:spcAft>
                <a:spcPct val="0"/>
              </a:spcAft>
            </a:pPr>
            <a:endParaRPr lang="en-US" sz="2400" i="1" dirty="0">
              <a:solidFill>
                <a:srgbClr val="0072C6"/>
              </a:solidFill>
              <a:ea typeface="Segoe UI" pitchFamily="34" charset="0"/>
              <a:cs typeface="Segoe UI" pitchFamily="34" charset="0"/>
            </a:endParaRPr>
          </a:p>
          <a:p>
            <a:pPr algn="ctr" defTabSz="932293" fontAlgn="base">
              <a:lnSpc>
                <a:spcPct val="90000"/>
              </a:lnSpc>
              <a:spcBef>
                <a:spcPct val="0"/>
              </a:spcBef>
              <a:spcAft>
                <a:spcPct val="0"/>
              </a:spcAft>
            </a:pPr>
            <a:endParaRPr lang="en-US" sz="2400" i="1" dirty="0">
              <a:solidFill>
                <a:srgbClr val="0072C6"/>
              </a:solidFill>
              <a:ea typeface="Segoe UI" pitchFamily="34" charset="0"/>
              <a:cs typeface="Segoe UI" pitchFamily="34" charset="0"/>
            </a:endParaRPr>
          </a:p>
          <a:p>
            <a:pPr algn="ctr" defTabSz="932293" fontAlgn="base">
              <a:lnSpc>
                <a:spcPct val="90000"/>
              </a:lnSpc>
              <a:spcBef>
                <a:spcPct val="0"/>
              </a:spcBef>
              <a:spcAft>
                <a:spcPct val="0"/>
              </a:spcAft>
            </a:pPr>
            <a:endParaRPr lang="en-US" sz="2400" i="1" dirty="0">
              <a:solidFill>
                <a:srgbClr val="0072C6"/>
              </a:solidFill>
              <a:ea typeface="Segoe UI" pitchFamily="34" charset="0"/>
              <a:cs typeface="Segoe UI" pitchFamily="34" charset="0"/>
            </a:endParaRPr>
          </a:p>
          <a:p>
            <a:pPr algn="ctr" defTabSz="932293" fontAlgn="base">
              <a:lnSpc>
                <a:spcPct val="90000"/>
              </a:lnSpc>
              <a:spcBef>
                <a:spcPct val="0"/>
              </a:spcBef>
              <a:spcAft>
                <a:spcPct val="0"/>
              </a:spcAft>
            </a:pPr>
            <a:endParaRPr lang="en-US" sz="2400" i="1" dirty="0">
              <a:solidFill>
                <a:srgbClr val="0072C6"/>
              </a:solidFill>
              <a:ea typeface="Segoe UI" pitchFamily="34" charset="0"/>
              <a:cs typeface="Segoe UI" pitchFamily="34" charset="0"/>
            </a:endParaRPr>
          </a:p>
          <a:p>
            <a:pPr algn="ctr" defTabSz="932293" fontAlgn="base">
              <a:lnSpc>
                <a:spcPct val="90000"/>
              </a:lnSpc>
              <a:spcBef>
                <a:spcPct val="0"/>
              </a:spcBef>
              <a:spcAft>
                <a:spcPct val="0"/>
              </a:spcAft>
            </a:pPr>
            <a:endParaRPr lang="en-US" sz="2400" i="1" dirty="0">
              <a:solidFill>
                <a:srgbClr val="0072C6"/>
              </a:solidFill>
              <a:ea typeface="Segoe UI" pitchFamily="34" charset="0"/>
              <a:cs typeface="Segoe UI" pitchFamily="34" charset="0"/>
            </a:endParaRPr>
          </a:p>
          <a:p>
            <a:pPr algn="ctr" defTabSz="932293" fontAlgn="base">
              <a:lnSpc>
                <a:spcPct val="90000"/>
              </a:lnSpc>
              <a:spcBef>
                <a:spcPct val="0"/>
              </a:spcBef>
              <a:spcAft>
                <a:spcPct val="0"/>
              </a:spcAft>
            </a:pPr>
            <a:endParaRPr lang="en-US" sz="2400" i="1" dirty="0">
              <a:solidFill>
                <a:srgbClr val="0072C6"/>
              </a:solidFill>
              <a:ea typeface="Segoe UI" pitchFamily="34" charset="0"/>
              <a:cs typeface="Segoe UI" pitchFamily="34" charset="0"/>
            </a:endParaRPr>
          </a:p>
          <a:p>
            <a:pPr algn="ctr" defTabSz="932293" fontAlgn="base">
              <a:lnSpc>
                <a:spcPct val="90000"/>
              </a:lnSpc>
              <a:spcBef>
                <a:spcPct val="0"/>
              </a:spcBef>
              <a:spcAft>
                <a:spcPct val="0"/>
              </a:spcAft>
            </a:pPr>
            <a:endParaRPr lang="en-US" sz="2400" i="1" dirty="0">
              <a:solidFill>
                <a:srgbClr val="0072C6"/>
              </a:solidFill>
              <a:ea typeface="Segoe UI" pitchFamily="34" charset="0"/>
              <a:cs typeface="Segoe UI" pitchFamily="34" charset="0"/>
            </a:endParaRPr>
          </a:p>
        </p:txBody>
      </p:sp>
      <p:sp>
        <p:nvSpPr>
          <p:cNvPr id="65" name="TextBox 64"/>
          <p:cNvSpPr txBox="1"/>
          <p:nvPr/>
        </p:nvSpPr>
        <p:spPr>
          <a:xfrm>
            <a:off x="3594767" y="981549"/>
            <a:ext cx="1995349" cy="906397"/>
          </a:xfrm>
          <a:prstGeom prst="rect">
            <a:avLst/>
          </a:prstGeom>
          <a:noFill/>
        </p:spPr>
        <p:txBody>
          <a:bodyPr wrap="square" lIns="186521" tIns="149217" rIns="186521" bIns="149217" rtlCol="0">
            <a:spAutoFit/>
          </a:bodyPr>
          <a:lstStyle/>
          <a:p>
            <a:pPr>
              <a:lnSpc>
                <a:spcPct val="90000"/>
              </a:lnSpc>
              <a:spcAft>
                <a:spcPts val="612"/>
              </a:spcAft>
            </a:pPr>
            <a:r>
              <a:rPr lang="en-US" sz="1428" b="1" dirty="0">
                <a:solidFill>
                  <a:schemeClr val="tx1">
                    <a:lumMod val="50000"/>
                  </a:schemeClr>
                </a:solidFill>
              </a:rPr>
              <a:t>Your </a:t>
            </a:r>
            <a:br>
              <a:rPr lang="en-US" sz="1428" b="1" dirty="0">
                <a:solidFill>
                  <a:schemeClr val="tx1">
                    <a:lumMod val="50000"/>
                  </a:schemeClr>
                </a:solidFill>
              </a:rPr>
            </a:br>
            <a:r>
              <a:rPr lang="en-US" sz="1428" b="1" dirty="0">
                <a:solidFill>
                  <a:schemeClr val="tx1">
                    <a:lumMod val="50000"/>
                  </a:schemeClr>
                </a:solidFill>
              </a:rPr>
              <a:t>Learning </a:t>
            </a:r>
            <a:br>
              <a:rPr lang="en-US" sz="1428" b="1" dirty="0">
                <a:solidFill>
                  <a:schemeClr val="tx1">
                    <a:lumMod val="50000"/>
                  </a:schemeClr>
                </a:solidFill>
              </a:rPr>
            </a:br>
            <a:r>
              <a:rPr lang="en-US" sz="1428" b="1" dirty="0">
                <a:solidFill>
                  <a:schemeClr val="tx1">
                    <a:lumMod val="50000"/>
                  </a:schemeClr>
                </a:solidFill>
              </a:rPr>
              <a:t>Platform</a:t>
            </a:r>
          </a:p>
        </p:txBody>
      </p:sp>
      <p:sp>
        <p:nvSpPr>
          <p:cNvPr id="72" name="TextBox 71"/>
          <p:cNvSpPr txBox="1"/>
          <p:nvPr/>
        </p:nvSpPr>
        <p:spPr>
          <a:xfrm>
            <a:off x="5651596" y="1073908"/>
            <a:ext cx="1639823" cy="704713"/>
          </a:xfrm>
          <a:prstGeom prst="rect">
            <a:avLst/>
          </a:prstGeom>
          <a:noFill/>
        </p:spPr>
        <p:txBody>
          <a:bodyPr wrap="square" lIns="186521" tIns="149217" rIns="186521" bIns="149217" rtlCol="0">
            <a:spAutoFit/>
          </a:bodyPr>
          <a:lstStyle/>
          <a:p>
            <a:pPr>
              <a:lnSpc>
                <a:spcPct val="90000"/>
              </a:lnSpc>
              <a:spcAft>
                <a:spcPts val="612"/>
              </a:spcAft>
            </a:pPr>
            <a:r>
              <a:rPr lang="en-US" sz="1428" b="1" dirty="0">
                <a:solidFill>
                  <a:schemeClr val="tx1">
                    <a:lumMod val="50000"/>
                  </a:schemeClr>
                </a:solidFill>
              </a:rPr>
              <a:t>Host, Migrate &amp; Deploy</a:t>
            </a:r>
          </a:p>
        </p:txBody>
      </p:sp>
      <p:pic>
        <p:nvPicPr>
          <p:cNvPr id="73" name="Picture 72"/>
          <p:cNvPicPr>
            <a:picLocks noChangeAspect="1"/>
          </p:cNvPicPr>
          <p:nvPr/>
        </p:nvPicPr>
        <p:blipFill>
          <a:blip r:embed="rId3"/>
          <a:stretch>
            <a:fillRect/>
          </a:stretch>
        </p:blipFill>
        <p:spPr>
          <a:xfrm>
            <a:off x="3350126" y="5397382"/>
            <a:ext cx="1449621" cy="1449621"/>
          </a:xfrm>
          <a:prstGeom prst="rect">
            <a:avLst/>
          </a:prstGeom>
        </p:spPr>
      </p:pic>
      <p:sp>
        <p:nvSpPr>
          <p:cNvPr id="74" name="Rectangle 73"/>
          <p:cNvSpPr/>
          <p:nvPr/>
        </p:nvSpPr>
        <p:spPr bwMode="auto">
          <a:xfrm>
            <a:off x="3352374" y="3814536"/>
            <a:ext cx="1471873" cy="14130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a:lnSpc>
                <a:spcPct val="90000"/>
              </a:lnSpc>
              <a:spcAft>
                <a:spcPts val="612"/>
              </a:spcAft>
            </a:pPr>
            <a:r>
              <a:rPr lang="en-US" sz="1428" dirty="0">
                <a:solidFill>
                  <a:schemeClr val="bg1"/>
                </a:solidFill>
              </a:rPr>
              <a:t>SharePoint Server</a:t>
            </a:r>
          </a:p>
        </p:txBody>
      </p:sp>
      <p:sp>
        <p:nvSpPr>
          <p:cNvPr id="75" name="Rectangle 74"/>
          <p:cNvSpPr/>
          <p:nvPr/>
        </p:nvSpPr>
        <p:spPr bwMode="auto">
          <a:xfrm>
            <a:off x="3352583" y="1800059"/>
            <a:ext cx="1471873" cy="184464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a:lnSpc>
                <a:spcPct val="90000"/>
              </a:lnSpc>
              <a:spcAft>
                <a:spcPts val="612"/>
              </a:spcAft>
            </a:pPr>
            <a:r>
              <a:rPr lang="en-US" sz="1428" dirty="0">
                <a:solidFill>
                  <a:schemeClr val="bg1"/>
                </a:solidFill>
              </a:rPr>
              <a:t>Open-Source or Proprietary  Learning Platform </a:t>
            </a:r>
            <a:br>
              <a:rPr lang="en-US" sz="1428" dirty="0">
                <a:solidFill>
                  <a:schemeClr val="bg1"/>
                </a:solidFill>
              </a:rPr>
            </a:br>
            <a:r>
              <a:rPr lang="en-US" sz="1428" dirty="0">
                <a:solidFill>
                  <a:schemeClr val="bg1"/>
                </a:solidFill>
              </a:rPr>
              <a:t>On-Prem</a:t>
            </a:r>
          </a:p>
        </p:txBody>
      </p:sp>
      <p:sp>
        <p:nvSpPr>
          <p:cNvPr id="80" name="Rectangle 79"/>
          <p:cNvSpPr/>
          <p:nvPr/>
        </p:nvSpPr>
        <p:spPr bwMode="auto">
          <a:xfrm>
            <a:off x="7451453" y="4605138"/>
            <a:ext cx="1290200" cy="2225294"/>
          </a:xfrm>
          <a:prstGeom prst="rect">
            <a:avLst/>
          </a:prstGeom>
          <a:solidFill>
            <a:srgbClr val="D9300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a:lnSpc>
                <a:spcPct val="90000"/>
              </a:lnSpc>
              <a:spcAft>
                <a:spcPts val="612"/>
              </a:spcAft>
            </a:pPr>
            <a:r>
              <a:rPr lang="en-US" sz="1224" dirty="0">
                <a:solidFill>
                  <a:schemeClr val="bg1"/>
                </a:solidFill>
              </a:rPr>
              <a:t>SharePoint Sites Customization &amp; Apps for SharePoint</a:t>
            </a:r>
          </a:p>
        </p:txBody>
      </p:sp>
      <p:sp>
        <p:nvSpPr>
          <p:cNvPr id="81" name="Rectangle 80"/>
          <p:cNvSpPr/>
          <p:nvPr/>
        </p:nvSpPr>
        <p:spPr bwMode="auto">
          <a:xfrm>
            <a:off x="5841718" y="3776768"/>
            <a:ext cx="1314203" cy="70209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a:lnSpc>
                <a:spcPct val="90000"/>
              </a:lnSpc>
              <a:spcAft>
                <a:spcPts val="612"/>
              </a:spcAft>
            </a:pPr>
            <a:r>
              <a:rPr lang="en-US" sz="1122" dirty="0">
                <a:solidFill>
                  <a:schemeClr val="bg1"/>
                </a:solidFill>
              </a:rPr>
              <a:t>Migration to Azure</a:t>
            </a:r>
          </a:p>
        </p:txBody>
      </p:sp>
      <p:sp>
        <p:nvSpPr>
          <p:cNvPr id="82" name="Rectangle 81"/>
          <p:cNvSpPr/>
          <p:nvPr/>
        </p:nvSpPr>
        <p:spPr bwMode="auto">
          <a:xfrm>
            <a:off x="5828910" y="2910943"/>
            <a:ext cx="1339821" cy="73479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a:lnSpc>
                <a:spcPct val="90000"/>
              </a:lnSpc>
              <a:spcAft>
                <a:spcPts val="612"/>
              </a:spcAft>
            </a:pPr>
            <a:r>
              <a:rPr lang="en-US" sz="1071" dirty="0">
                <a:solidFill>
                  <a:schemeClr val="bg1"/>
                </a:solidFill>
              </a:rPr>
              <a:t>Fully-Hosted on Azure</a:t>
            </a:r>
          </a:p>
        </p:txBody>
      </p:sp>
      <p:sp>
        <p:nvSpPr>
          <p:cNvPr id="83" name="Rectangle 82"/>
          <p:cNvSpPr/>
          <p:nvPr/>
        </p:nvSpPr>
        <p:spPr bwMode="auto">
          <a:xfrm>
            <a:off x="5830785" y="1842153"/>
            <a:ext cx="1337946" cy="96516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a:lnSpc>
                <a:spcPct val="90000"/>
              </a:lnSpc>
              <a:spcAft>
                <a:spcPts val="612"/>
              </a:spcAft>
            </a:pPr>
            <a:r>
              <a:rPr lang="en-US" sz="1122" dirty="0">
                <a:solidFill>
                  <a:schemeClr val="bg1"/>
                </a:solidFill>
              </a:rPr>
              <a:t>Partially-Hosted on Azure</a:t>
            </a:r>
          </a:p>
        </p:txBody>
      </p:sp>
      <p:sp>
        <p:nvSpPr>
          <p:cNvPr id="88" name="Freeform 87"/>
          <p:cNvSpPr>
            <a:spLocks noEditPoints="1"/>
          </p:cNvSpPr>
          <p:nvPr/>
        </p:nvSpPr>
        <p:spPr bwMode="black">
          <a:xfrm>
            <a:off x="5101693" y="1947760"/>
            <a:ext cx="458765" cy="4649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w="12700">
            <a:solidFill>
              <a:schemeClr val="accent1"/>
            </a:solidFill>
          </a:ln>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599" dirty="0">
              <a:solidFill>
                <a:srgbClr val="505050"/>
              </a:solidFill>
            </a:endParaRPr>
          </a:p>
        </p:txBody>
      </p:sp>
      <p:sp>
        <p:nvSpPr>
          <p:cNvPr id="89" name="Freeform 88"/>
          <p:cNvSpPr>
            <a:spLocks noEditPoints="1"/>
          </p:cNvSpPr>
          <p:nvPr/>
        </p:nvSpPr>
        <p:spPr bwMode="black">
          <a:xfrm>
            <a:off x="5218913" y="5889712"/>
            <a:ext cx="458765" cy="4649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w="12700">
            <a:solidFill>
              <a:schemeClr val="accent1"/>
            </a:solidFill>
          </a:ln>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599" dirty="0">
              <a:solidFill>
                <a:srgbClr val="505050"/>
              </a:solidFill>
            </a:endParaRPr>
          </a:p>
        </p:txBody>
      </p:sp>
      <p:sp>
        <p:nvSpPr>
          <p:cNvPr id="91" name="Rectangle 90"/>
          <p:cNvSpPr/>
          <p:nvPr/>
        </p:nvSpPr>
        <p:spPr>
          <a:xfrm>
            <a:off x="7414585" y="1814319"/>
            <a:ext cx="1327067" cy="2643330"/>
          </a:xfrm>
          <a:prstGeom prst="rect">
            <a:avLst/>
          </a:prstGeom>
          <a:solidFill>
            <a:srgbClr val="D93005"/>
          </a:solidFill>
        </p:spPr>
        <p:txBody>
          <a:bodyPr wrap="square">
            <a:spAutoFit/>
          </a:bodyPr>
          <a:lstStyle/>
          <a:p>
            <a:pPr algn="ctr">
              <a:spcAft>
                <a:spcPts val="612"/>
              </a:spcAft>
            </a:pPr>
            <a:r>
              <a:rPr lang="en-US" sz="1224" dirty="0">
                <a:solidFill>
                  <a:schemeClr val="bg1"/>
                </a:solidFill>
              </a:rPr>
              <a:t>Integration with Microsoft Graph</a:t>
            </a:r>
          </a:p>
          <a:p>
            <a:pPr algn="ctr">
              <a:spcAft>
                <a:spcPts val="612"/>
              </a:spcAft>
            </a:pPr>
            <a:endParaRPr lang="en-US" sz="1224" dirty="0">
              <a:solidFill>
                <a:schemeClr val="bg1"/>
              </a:solidFill>
            </a:endParaRPr>
          </a:p>
          <a:p>
            <a:pPr algn="ctr">
              <a:spcAft>
                <a:spcPts val="612"/>
              </a:spcAft>
            </a:pPr>
            <a:endParaRPr lang="en-US" sz="1224" dirty="0">
              <a:solidFill>
                <a:schemeClr val="bg1"/>
              </a:solidFill>
            </a:endParaRPr>
          </a:p>
          <a:p>
            <a:pPr algn="ctr">
              <a:spcAft>
                <a:spcPts val="612"/>
              </a:spcAft>
            </a:pPr>
            <a:endParaRPr lang="en-US" sz="1224" dirty="0">
              <a:solidFill>
                <a:schemeClr val="bg1"/>
              </a:solidFill>
            </a:endParaRPr>
          </a:p>
          <a:p>
            <a:pPr algn="ctr">
              <a:spcAft>
                <a:spcPts val="612"/>
              </a:spcAft>
            </a:pPr>
            <a:endParaRPr lang="en-US" sz="1224" dirty="0">
              <a:solidFill>
                <a:schemeClr val="bg1"/>
              </a:solidFill>
            </a:endParaRPr>
          </a:p>
          <a:p>
            <a:pPr algn="ctr">
              <a:spcAft>
                <a:spcPts val="612"/>
              </a:spcAft>
            </a:pPr>
            <a:endParaRPr lang="en-US" sz="1224" dirty="0">
              <a:solidFill>
                <a:schemeClr val="bg1"/>
              </a:solidFill>
            </a:endParaRPr>
          </a:p>
          <a:p>
            <a:pPr algn="ctr">
              <a:spcAft>
                <a:spcPts val="612"/>
              </a:spcAft>
            </a:pPr>
            <a:endParaRPr lang="en-US" sz="1224" dirty="0">
              <a:solidFill>
                <a:schemeClr val="bg1"/>
              </a:solidFill>
            </a:endParaRPr>
          </a:p>
          <a:p>
            <a:pPr algn="ctr">
              <a:spcAft>
                <a:spcPts val="612"/>
              </a:spcAft>
            </a:pPr>
            <a:endParaRPr lang="en-US" sz="1224" dirty="0">
              <a:solidFill>
                <a:schemeClr val="bg1"/>
              </a:solidFill>
            </a:endParaRPr>
          </a:p>
          <a:p>
            <a:pPr algn="ctr">
              <a:spcAft>
                <a:spcPts val="612"/>
              </a:spcAft>
            </a:pPr>
            <a:endParaRPr lang="en-US" sz="1224" dirty="0">
              <a:solidFill>
                <a:schemeClr val="bg1"/>
              </a:solidFill>
            </a:endParaRPr>
          </a:p>
        </p:txBody>
      </p:sp>
      <p:sp>
        <p:nvSpPr>
          <p:cNvPr id="101" name="Rectangle 100"/>
          <p:cNvSpPr/>
          <p:nvPr/>
        </p:nvSpPr>
        <p:spPr bwMode="auto">
          <a:xfrm>
            <a:off x="5845065" y="4609900"/>
            <a:ext cx="1314203" cy="702097"/>
          </a:xfrm>
          <a:prstGeom prst="rect">
            <a:avLst/>
          </a:prstGeom>
          <a:solidFill>
            <a:srgbClr val="D9300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a:lnSpc>
                <a:spcPct val="90000"/>
              </a:lnSpc>
              <a:spcAft>
                <a:spcPts val="612"/>
              </a:spcAft>
            </a:pPr>
            <a:r>
              <a:rPr lang="en-US" sz="1122" dirty="0">
                <a:solidFill>
                  <a:schemeClr val="bg1"/>
                </a:solidFill>
              </a:rPr>
              <a:t>Migration to Office 365</a:t>
            </a:r>
          </a:p>
        </p:txBody>
      </p:sp>
      <p:sp>
        <p:nvSpPr>
          <p:cNvPr id="109" name="TextBox 108"/>
          <p:cNvSpPr txBox="1"/>
          <p:nvPr/>
        </p:nvSpPr>
        <p:spPr>
          <a:xfrm>
            <a:off x="7385994" y="1087994"/>
            <a:ext cx="2055085" cy="704713"/>
          </a:xfrm>
          <a:prstGeom prst="rect">
            <a:avLst/>
          </a:prstGeom>
          <a:noFill/>
        </p:spPr>
        <p:txBody>
          <a:bodyPr wrap="square" lIns="186521" tIns="149217" rIns="186521" bIns="149217" rtlCol="0">
            <a:spAutoFit/>
          </a:bodyPr>
          <a:lstStyle/>
          <a:p>
            <a:pPr>
              <a:lnSpc>
                <a:spcPct val="90000"/>
              </a:lnSpc>
              <a:spcAft>
                <a:spcPts val="612"/>
              </a:spcAft>
            </a:pPr>
            <a:r>
              <a:rPr lang="en-US" sz="1428" b="1" dirty="0">
                <a:solidFill>
                  <a:schemeClr val="tx1">
                    <a:lumMod val="50000"/>
                  </a:schemeClr>
                </a:solidFill>
              </a:rPr>
              <a:t>Customize </a:t>
            </a:r>
            <a:br>
              <a:rPr lang="en-US" sz="1428" b="1" dirty="0">
                <a:solidFill>
                  <a:schemeClr val="tx1">
                    <a:lumMod val="50000"/>
                  </a:schemeClr>
                </a:solidFill>
              </a:rPr>
            </a:br>
            <a:r>
              <a:rPr lang="en-US" sz="1428" b="1" dirty="0">
                <a:solidFill>
                  <a:schemeClr val="tx1">
                    <a:lumMod val="50000"/>
                  </a:schemeClr>
                </a:solidFill>
              </a:rPr>
              <a:t>&amp; Integrate</a:t>
            </a:r>
          </a:p>
        </p:txBody>
      </p:sp>
      <p:sp>
        <p:nvSpPr>
          <p:cNvPr id="3" name="Title 2"/>
          <p:cNvSpPr>
            <a:spLocks noGrp="1"/>
          </p:cNvSpPr>
          <p:nvPr>
            <p:ph type="title"/>
          </p:nvPr>
        </p:nvSpPr>
        <p:spPr/>
        <p:txBody>
          <a:bodyPr/>
          <a:lstStyle/>
          <a:p>
            <a:r>
              <a:rPr lang="en-US" dirty="0"/>
              <a:t>Hybrid Cloud for Your Learning Platform </a:t>
            </a:r>
          </a:p>
        </p:txBody>
      </p:sp>
      <p:sp>
        <p:nvSpPr>
          <p:cNvPr id="36" name="Rectangle 35"/>
          <p:cNvSpPr/>
          <p:nvPr/>
        </p:nvSpPr>
        <p:spPr>
          <a:xfrm>
            <a:off x="9750596" y="1209975"/>
            <a:ext cx="2370805" cy="4363246"/>
          </a:xfrm>
          <a:prstGeom prst="rect">
            <a:avLst/>
          </a:prstGeom>
        </p:spPr>
        <p:txBody>
          <a:bodyPr wrap="square">
            <a:spAutoFit/>
          </a:bodyPr>
          <a:lstStyle/>
          <a:p>
            <a:pPr>
              <a:lnSpc>
                <a:spcPct val="90000"/>
              </a:lnSpc>
              <a:spcAft>
                <a:spcPts val="600"/>
              </a:spcAft>
            </a:pPr>
            <a:r>
              <a:rPr lang="en-US" sz="1326" b="1" dirty="0">
                <a:cs typeface="Segoe UI" panose="020B0502040204020203" pitchFamily="34" charset="0"/>
              </a:rPr>
              <a:t>We understand SaaS isn’t always an option. </a:t>
            </a:r>
            <a:r>
              <a:rPr lang="en-US" sz="1326" dirty="0">
                <a:cs typeface="Segoe UI" panose="020B0502040204020203" pitchFamily="34" charset="0"/>
              </a:rPr>
              <a:t>While attractive, it can often be a costly solution and one which forces you to rely entirely on the ISV to update it as your needs evolve.  </a:t>
            </a:r>
          </a:p>
          <a:p>
            <a:pPr>
              <a:lnSpc>
                <a:spcPct val="90000"/>
              </a:lnSpc>
              <a:spcAft>
                <a:spcPts val="600"/>
              </a:spcAft>
            </a:pPr>
            <a:endParaRPr lang="en-US" sz="1326" dirty="0">
              <a:cs typeface="Segoe UI" panose="020B0502040204020203" pitchFamily="34" charset="0"/>
            </a:endParaRPr>
          </a:p>
          <a:p>
            <a:pPr>
              <a:lnSpc>
                <a:spcPct val="90000"/>
              </a:lnSpc>
              <a:spcAft>
                <a:spcPts val="600"/>
              </a:spcAft>
            </a:pPr>
            <a:r>
              <a:rPr lang="en-US" sz="1326" dirty="0">
                <a:cs typeface="Segoe UI" panose="020B0502040204020203" pitchFamily="34" charset="0"/>
              </a:rPr>
              <a:t>In many cases with a hybrid cloud model, your Learning Platform can benefit from the same advantages of SaaS Learning Platform giving you the security, scalability and reliability of the cloud – all the while giving you control over where and how your data is stored and the ease to integrate with 3</a:t>
            </a:r>
            <a:r>
              <a:rPr lang="en-US" sz="1326" baseline="30000" dirty="0">
                <a:cs typeface="Segoe UI" panose="020B0502040204020203" pitchFamily="34" charset="0"/>
              </a:rPr>
              <a:t>rd</a:t>
            </a:r>
            <a:r>
              <a:rPr lang="en-US" sz="1326" dirty="0">
                <a:cs typeface="Segoe UI" panose="020B0502040204020203" pitchFamily="34" charset="0"/>
              </a:rPr>
              <a:t> party and legacy systems at your own rate.   </a:t>
            </a:r>
          </a:p>
          <a:p>
            <a:pPr>
              <a:lnSpc>
                <a:spcPct val="90000"/>
              </a:lnSpc>
              <a:spcAft>
                <a:spcPts val="600"/>
              </a:spcAft>
            </a:pPr>
            <a:endParaRPr lang="en-US" sz="1326" dirty="0">
              <a:cs typeface="Segoe UI" panose="020B0502040204020203" pitchFamily="34" charset="0"/>
            </a:endParaRPr>
          </a:p>
        </p:txBody>
      </p:sp>
      <p:pic>
        <p:nvPicPr>
          <p:cNvPr id="37" name="Picture 36"/>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445366" y="3414227"/>
            <a:ext cx="600377" cy="121410"/>
          </a:xfrm>
          <a:prstGeom prst="rect">
            <a:avLst/>
          </a:prstGeom>
        </p:spPr>
      </p:pic>
      <p:pic>
        <p:nvPicPr>
          <p:cNvPr id="38" name="Picture 37"/>
          <p:cNvPicPr>
            <a:picLocks noChangeAspect="1"/>
          </p:cNvPicPr>
          <p:nvPr/>
        </p:nvPicPr>
        <p:blipFill>
          <a:blip r:embed="rId5">
            <a:biLevel thresh="50000"/>
          </a:blip>
          <a:stretch>
            <a:fillRect/>
          </a:stretch>
        </p:blipFill>
        <p:spPr>
          <a:xfrm>
            <a:off x="4144802" y="3401701"/>
            <a:ext cx="574114" cy="146464"/>
          </a:xfrm>
          <a:prstGeom prst="rect">
            <a:avLst/>
          </a:prstGeom>
        </p:spPr>
      </p:pic>
      <p:sp>
        <p:nvSpPr>
          <p:cNvPr id="2" name="TextBox 1"/>
          <p:cNvSpPr txBox="1"/>
          <p:nvPr/>
        </p:nvSpPr>
        <p:spPr>
          <a:xfrm>
            <a:off x="5048901" y="1681543"/>
            <a:ext cx="602709" cy="3479916"/>
          </a:xfrm>
          <a:prstGeom prst="rect">
            <a:avLst/>
          </a:prstGeom>
          <a:noFill/>
        </p:spPr>
        <p:txBody>
          <a:bodyPr vert="vert270" wrap="square" lIns="186521" tIns="149217" rIns="186521" bIns="149217" rtlCol="0">
            <a:spAutoFit/>
          </a:bodyPr>
          <a:lstStyle/>
          <a:p>
            <a:pPr>
              <a:lnSpc>
                <a:spcPct val="90000"/>
              </a:lnSpc>
              <a:spcAft>
                <a:spcPts val="612"/>
              </a:spcAft>
            </a:pPr>
            <a:r>
              <a:rPr lang="en-US" sz="1632" dirty="0"/>
              <a:t>Digital Transformation</a:t>
            </a:r>
          </a:p>
        </p:txBody>
      </p:sp>
      <p:sp>
        <p:nvSpPr>
          <p:cNvPr id="23" name="Rectangle 22"/>
          <p:cNvSpPr/>
          <p:nvPr/>
        </p:nvSpPr>
        <p:spPr>
          <a:xfrm>
            <a:off x="153871" y="1128368"/>
            <a:ext cx="2370805" cy="4184335"/>
          </a:xfrm>
          <a:prstGeom prst="rect">
            <a:avLst/>
          </a:prstGeom>
        </p:spPr>
        <p:txBody>
          <a:bodyPr wrap="square">
            <a:spAutoFit/>
          </a:bodyPr>
          <a:lstStyle/>
          <a:p>
            <a:pPr>
              <a:lnSpc>
                <a:spcPct val="90000"/>
              </a:lnSpc>
              <a:spcAft>
                <a:spcPts val="600"/>
              </a:spcAft>
            </a:pPr>
            <a:r>
              <a:rPr lang="en-US" sz="1326" b="1" dirty="0">
                <a:cs typeface="Segoe UI" panose="020B0502040204020203" pitchFamily="34" charset="0"/>
              </a:rPr>
              <a:t>Moving to the Cloud doesn’t need to mean moving everything over at the same time. </a:t>
            </a:r>
            <a:r>
              <a:rPr lang="en-US" sz="1326" dirty="0">
                <a:cs typeface="Segoe UI" panose="020B0502040204020203" pitchFamily="34" charset="0"/>
              </a:rPr>
              <a:t>Whether your current Learning Platform is Homegrown, Proprietary, Open Source, or just based on SharePoint On-Prem there’s ways in which you can look to migrate workloads like Virtual Machines, Databases, Load Balancers to Azure.  </a:t>
            </a:r>
          </a:p>
          <a:p>
            <a:pPr>
              <a:lnSpc>
                <a:spcPct val="90000"/>
              </a:lnSpc>
              <a:spcAft>
                <a:spcPts val="600"/>
              </a:spcAft>
            </a:pPr>
            <a:endParaRPr lang="en-US" sz="1326" dirty="0">
              <a:cs typeface="Segoe UI" panose="020B0502040204020203" pitchFamily="34" charset="0"/>
            </a:endParaRPr>
          </a:p>
          <a:p>
            <a:pPr>
              <a:lnSpc>
                <a:spcPct val="90000"/>
              </a:lnSpc>
              <a:spcAft>
                <a:spcPts val="600"/>
              </a:spcAft>
            </a:pPr>
            <a:r>
              <a:rPr lang="en-US" sz="1326" dirty="0">
                <a:cs typeface="Segoe UI" panose="020B0502040204020203" pitchFamily="34" charset="0"/>
              </a:rPr>
              <a:t>Similarly, if you’re already leveraging Office 365 or a partner SaaS offering – parts of your Learning Platform can continue to remain on-premises or backed up in your datacenters.     </a:t>
            </a:r>
          </a:p>
        </p:txBody>
      </p:sp>
      <p:sp>
        <p:nvSpPr>
          <p:cNvPr id="24" name="Rectangle 23"/>
          <p:cNvSpPr/>
          <p:nvPr/>
        </p:nvSpPr>
        <p:spPr bwMode="auto">
          <a:xfrm>
            <a:off x="5841718" y="5406055"/>
            <a:ext cx="1314203" cy="144094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a:lnSpc>
                <a:spcPct val="90000"/>
              </a:lnSpc>
              <a:spcAft>
                <a:spcPts val="612"/>
              </a:spcAft>
            </a:pPr>
            <a:r>
              <a:rPr lang="en-US" sz="1122" dirty="0">
                <a:solidFill>
                  <a:schemeClr val="bg1"/>
                </a:solidFill>
              </a:rPr>
              <a:t>Backup on Azure or On-Prem</a:t>
            </a:r>
          </a:p>
        </p:txBody>
      </p:sp>
    </p:spTree>
    <p:extLst>
      <p:ext uri="{BB962C8B-B14F-4D97-AF65-F5344CB8AC3E}">
        <p14:creationId xmlns:p14="http://schemas.microsoft.com/office/powerpoint/2010/main" val="3391140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881" y="1363662"/>
            <a:ext cx="5062088" cy="56283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i="1" dirty="0">
              <a:solidFill>
                <a:srgbClr val="0072C6"/>
              </a:solidFill>
              <a:ea typeface="Segoe UI" pitchFamily="34" charset="0"/>
              <a:cs typeface="Segoe UI" pitchFamily="34" charset="0"/>
            </a:endParaRPr>
          </a:p>
          <a:p>
            <a:pPr algn="ctr" defTabSz="932293" fontAlgn="base">
              <a:lnSpc>
                <a:spcPct val="90000"/>
              </a:lnSpc>
              <a:spcBef>
                <a:spcPct val="0"/>
              </a:spcBef>
              <a:spcAft>
                <a:spcPct val="0"/>
              </a:spcAft>
            </a:pPr>
            <a:endParaRPr lang="en-US" sz="2400" i="1" dirty="0">
              <a:solidFill>
                <a:srgbClr val="0072C6"/>
              </a:solidFill>
              <a:ea typeface="Segoe UI" pitchFamily="34" charset="0"/>
              <a:cs typeface="Segoe UI" pitchFamily="34" charset="0"/>
            </a:endParaRPr>
          </a:p>
          <a:p>
            <a:pPr algn="ctr" defTabSz="932293" fontAlgn="base">
              <a:lnSpc>
                <a:spcPct val="90000"/>
              </a:lnSpc>
              <a:spcBef>
                <a:spcPct val="0"/>
              </a:spcBef>
              <a:spcAft>
                <a:spcPct val="0"/>
              </a:spcAft>
            </a:pPr>
            <a:endParaRPr lang="en-US" sz="2400" i="1" dirty="0">
              <a:solidFill>
                <a:srgbClr val="0072C6"/>
              </a:solidFill>
              <a:ea typeface="Segoe UI" pitchFamily="34" charset="0"/>
              <a:cs typeface="Segoe UI" pitchFamily="34" charset="0"/>
            </a:endParaRPr>
          </a:p>
          <a:p>
            <a:pPr algn="ctr" defTabSz="932293" fontAlgn="base">
              <a:lnSpc>
                <a:spcPct val="90000"/>
              </a:lnSpc>
              <a:spcBef>
                <a:spcPct val="0"/>
              </a:spcBef>
              <a:spcAft>
                <a:spcPct val="0"/>
              </a:spcAft>
            </a:pPr>
            <a:endParaRPr lang="en-US" sz="2400" i="1" dirty="0">
              <a:solidFill>
                <a:srgbClr val="0072C6"/>
              </a:solidFill>
              <a:ea typeface="Segoe UI" pitchFamily="34" charset="0"/>
              <a:cs typeface="Segoe UI" pitchFamily="34" charset="0"/>
            </a:endParaRPr>
          </a:p>
          <a:p>
            <a:pPr algn="ctr" defTabSz="932293" fontAlgn="base">
              <a:lnSpc>
                <a:spcPct val="90000"/>
              </a:lnSpc>
              <a:spcBef>
                <a:spcPct val="0"/>
              </a:spcBef>
              <a:spcAft>
                <a:spcPct val="0"/>
              </a:spcAft>
            </a:pPr>
            <a:endParaRPr lang="en-US" sz="2400" i="1" dirty="0">
              <a:solidFill>
                <a:srgbClr val="0072C6"/>
              </a:solidFill>
              <a:ea typeface="Segoe UI" pitchFamily="34" charset="0"/>
              <a:cs typeface="Segoe UI" pitchFamily="34" charset="0"/>
            </a:endParaRPr>
          </a:p>
          <a:p>
            <a:pPr algn="ctr" defTabSz="932293" fontAlgn="base">
              <a:lnSpc>
                <a:spcPct val="90000"/>
              </a:lnSpc>
              <a:spcBef>
                <a:spcPct val="0"/>
              </a:spcBef>
              <a:spcAft>
                <a:spcPct val="0"/>
              </a:spcAft>
            </a:pPr>
            <a:endParaRPr lang="en-US" sz="2400" i="1" dirty="0">
              <a:solidFill>
                <a:srgbClr val="0072C6"/>
              </a:solidFill>
              <a:ea typeface="Segoe UI" pitchFamily="34" charset="0"/>
              <a:cs typeface="Segoe UI" pitchFamily="34" charset="0"/>
            </a:endParaRPr>
          </a:p>
          <a:p>
            <a:pPr algn="ctr" defTabSz="932293" fontAlgn="base">
              <a:lnSpc>
                <a:spcPct val="90000"/>
              </a:lnSpc>
              <a:spcBef>
                <a:spcPct val="0"/>
              </a:spcBef>
              <a:spcAft>
                <a:spcPct val="0"/>
              </a:spcAft>
            </a:pPr>
            <a:endParaRPr lang="en-US" sz="2400" i="1" dirty="0">
              <a:solidFill>
                <a:srgbClr val="0072C6"/>
              </a:solidFill>
              <a:ea typeface="Segoe UI" pitchFamily="34" charset="0"/>
              <a:cs typeface="Segoe UI" pitchFamily="34" charset="0"/>
            </a:endParaRPr>
          </a:p>
          <a:p>
            <a:pPr algn="ctr" defTabSz="932293" fontAlgn="base">
              <a:lnSpc>
                <a:spcPct val="90000"/>
              </a:lnSpc>
              <a:spcBef>
                <a:spcPct val="0"/>
              </a:spcBef>
              <a:spcAft>
                <a:spcPct val="0"/>
              </a:spcAft>
            </a:pPr>
            <a:endParaRPr lang="en-US" sz="2400" i="1" dirty="0">
              <a:solidFill>
                <a:srgbClr val="0072C6"/>
              </a:solidFill>
              <a:ea typeface="Segoe UI" pitchFamily="34" charset="0"/>
              <a:cs typeface="Segoe UI" pitchFamily="34" charset="0"/>
            </a:endParaRPr>
          </a:p>
          <a:p>
            <a:pPr algn="ctr" defTabSz="932293" fontAlgn="base">
              <a:lnSpc>
                <a:spcPct val="90000"/>
              </a:lnSpc>
              <a:spcBef>
                <a:spcPct val="0"/>
              </a:spcBef>
              <a:spcAft>
                <a:spcPct val="0"/>
              </a:spcAft>
            </a:pPr>
            <a:endParaRPr lang="en-US" sz="2400" i="1" dirty="0">
              <a:solidFill>
                <a:srgbClr val="0072C6"/>
              </a:solidFill>
              <a:ea typeface="Segoe UI" pitchFamily="34" charset="0"/>
              <a:cs typeface="Segoe UI" pitchFamily="34" charset="0"/>
            </a:endParaRPr>
          </a:p>
          <a:p>
            <a:pPr algn="ctr" defTabSz="932293" fontAlgn="base">
              <a:lnSpc>
                <a:spcPct val="90000"/>
              </a:lnSpc>
              <a:spcBef>
                <a:spcPct val="0"/>
              </a:spcBef>
              <a:spcAft>
                <a:spcPct val="0"/>
              </a:spcAft>
            </a:pPr>
            <a:endParaRPr lang="en-US" sz="2400" i="1" dirty="0">
              <a:solidFill>
                <a:srgbClr val="0072C6"/>
              </a:solidFill>
              <a:ea typeface="Segoe UI" pitchFamily="34" charset="0"/>
              <a:cs typeface="Segoe UI" pitchFamily="34" charset="0"/>
            </a:endParaRPr>
          </a:p>
          <a:p>
            <a:pPr algn="ctr" defTabSz="932293" fontAlgn="base">
              <a:lnSpc>
                <a:spcPct val="90000"/>
              </a:lnSpc>
              <a:spcBef>
                <a:spcPct val="0"/>
              </a:spcBef>
              <a:spcAft>
                <a:spcPct val="0"/>
              </a:spcAft>
            </a:pPr>
            <a:endParaRPr lang="en-US" sz="2400" i="1" dirty="0">
              <a:solidFill>
                <a:srgbClr val="0072C6"/>
              </a:solidFill>
              <a:ea typeface="Segoe UI" pitchFamily="34" charset="0"/>
              <a:cs typeface="Segoe UI" pitchFamily="34" charset="0"/>
            </a:endParaRPr>
          </a:p>
          <a:p>
            <a:pPr algn="ctr" defTabSz="932293" fontAlgn="base">
              <a:lnSpc>
                <a:spcPct val="90000"/>
              </a:lnSpc>
              <a:spcBef>
                <a:spcPct val="0"/>
              </a:spcBef>
              <a:spcAft>
                <a:spcPct val="0"/>
              </a:spcAft>
            </a:pPr>
            <a:endParaRPr lang="en-US" sz="2400" i="1" dirty="0">
              <a:solidFill>
                <a:srgbClr val="0072C6"/>
              </a:solidFill>
              <a:ea typeface="Segoe UI" pitchFamily="34" charset="0"/>
              <a:cs typeface="Segoe UI" pitchFamily="34" charset="0"/>
            </a:endParaRPr>
          </a:p>
          <a:p>
            <a:pPr algn="ctr" defTabSz="932293" fontAlgn="base">
              <a:lnSpc>
                <a:spcPct val="90000"/>
              </a:lnSpc>
              <a:spcBef>
                <a:spcPct val="0"/>
              </a:spcBef>
              <a:spcAft>
                <a:spcPct val="0"/>
              </a:spcAft>
            </a:pPr>
            <a:endParaRPr lang="en-US" sz="2400" i="1" dirty="0">
              <a:solidFill>
                <a:srgbClr val="0072C6"/>
              </a:solidFill>
              <a:ea typeface="Segoe UI" pitchFamily="34" charset="0"/>
              <a:cs typeface="Segoe UI" pitchFamily="34" charset="0"/>
            </a:endParaRPr>
          </a:p>
          <a:p>
            <a:pPr algn="ctr" defTabSz="932293" fontAlgn="base">
              <a:lnSpc>
                <a:spcPct val="90000"/>
              </a:lnSpc>
              <a:spcBef>
                <a:spcPct val="0"/>
              </a:spcBef>
              <a:spcAft>
                <a:spcPct val="0"/>
              </a:spcAft>
            </a:pPr>
            <a:endParaRPr lang="en-US" sz="2400" i="1" dirty="0">
              <a:solidFill>
                <a:srgbClr val="0072C6"/>
              </a:solidFill>
              <a:ea typeface="Segoe UI" pitchFamily="34" charset="0"/>
              <a:cs typeface="Segoe UI" pitchFamily="34" charset="0"/>
            </a:endParaRPr>
          </a:p>
          <a:p>
            <a:pPr algn="ctr" defTabSz="932293" fontAlgn="base">
              <a:lnSpc>
                <a:spcPct val="90000"/>
              </a:lnSpc>
              <a:spcBef>
                <a:spcPct val="0"/>
              </a:spcBef>
              <a:spcAft>
                <a:spcPct val="0"/>
              </a:spcAft>
            </a:pPr>
            <a:endParaRPr lang="en-US" sz="2400" i="1" dirty="0">
              <a:solidFill>
                <a:srgbClr val="0072C6"/>
              </a:solidFill>
              <a:ea typeface="Segoe UI" pitchFamily="34" charset="0"/>
              <a:cs typeface="Segoe UI" pitchFamily="34" charset="0"/>
            </a:endParaRPr>
          </a:p>
          <a:p>
            <a:pPr algn="ctr" defTabSz="932293" fontAlgn="base">
              <a:lnSpc>
                <a:spcPct val="90000"/>
              </a:lnSpc>
              <a:spcBef>
                <a:spcPct val="0"/>
              </a:spcBef>
              <a:spcAft>
                <a:spcPct val="0"/>
              </a:spcAft>
            </a:pPr>
            <a:endParaRPr lang="en-US" sz="2400" i="1" dirty="0">
              <a:solidFill>
                <a:srgbClr val="0072C6"/>
              </a:solidFill>
              <a:ea typeface="Segoe UI" pitchFamily="34" charset="0"/>
              <a:cs typeface="Segoe UI" pitchFamily="34" charset="0"/>
            </a:endParaRPr>
          </a:p>
        </p:txBody>
      </p:sp>
      <p:sp>
        <p:nvSpPr>
          <p:cNvPr id="13" name="Rounded Rectangle 12"/>
          <p:cNvSpPr/>
          <p:nvPr/>
        </p:nvSpPr>
        <p:spPr>
          <a:xfrm>
            <a:off x="8147283" y="3341802"/>
            <a:ext cx="1794847" cy="513228"/>
          </a:xfrm>
          <a:prstGeom prst="roundRect">
            <a:avLst/>
          </a:prstGeom>
          <a:solidFill>
            <a:sysClr val="windowText" lastClr="000000"/>
          </a:solidFill>
          <a:ln w="12700" cap="flat" cmpd="sng" algn="ctr">
            <a:noFill/>
            <a:prstDash val="solid"/>
            <a:miter lim="800000"/>
          </a:ln>
          <a:effectLst/>
        </p:spPr>
        <p:txBody>
          <a:bodyPr rtlCol="0" anchor="ctr"/>
          <a:lstStyle/>
          <a:p>
            <a:pPr algn="ctr" defTabSz="914224">
              <a:defRPr/>
            </a:pPr>
            <a:r>
              <a:rPr lang="en-US" sz="1224" kern="0" dirty="0">
                <a:solidFill>
                  <a:schemeClr val="bg1"/>
                </a:solidFill>
                <a:latin typeface="Calibri" panose="020F0502020204030204"/>
              </a:rPr>
              <a:t>File Storage &amp; Networking</a:t>
            </a:r>
          </a:p>
        </p:txBody>
      </p:sp>
      <p:sp>
        <p:nvSpPr>
          <p:cNvPr id="14" name="Rounded Rectangle 13"/>
          <p:cNvSpPr/>
          <p:nvPr/>
        </p:nvSpPr>
        <p:spPr>
          <a:xfrm>
            <a:off x="10064073" y="1824226"/>
            <a:ext cx="2130652" cy="450740"/>
          </a:xfrm>
          <a:prstGeom prst="roundRect">
            <a:avLst/>
          </a:prstGeom>
          <a:solidFill>
            <a:srgbClr val="DA3B01"/>
          </a:solidFill>
          <a:ln w="12700" cap="flat" cmpd="sng" algn="ctr">
            <a:noFill/>
            <a:prstDash val="solid"/>
            <a:miter lim="800000"/>
          </a:ln>
          <a:effectLst/>
        </p:spPr>
        <p:txBody>
          <a:bodyPr rtlCol="0" anchor="ctr"/>
          <a:lstStyle/>
          <a:p>
            <a:pPr algn="ctr" defTabSz="914224">
              <a:defRPr/>
            </a:pPr>
            <a:r>
              <a:rPr lang="en-US" sz="1224" kern="0" dirty="0">
                <a:solidFill>
                  <a:prstClr val="white"/>
                </a:solidFill>
                <a:latin typeface="Calibri" panose="020F0502020204030204"/>
              </a:rPr>
              <a:t>Office Video</a:t>
            </a:r>
          </a:p>
        </p:txBody>
      </p:sp>
      <p:sp>
        <p:nvSpPr>
          <p:cNvPr id="22" name="Rounded Rectangle 21"/>
          <p:cNvSpPr/>
          <p:nvPr/>
        </p:nvSpPr>
        <p:spPr>
          <a:xfrm>
            <a:off x="10093446" y="3375681"/>
            <a:ext cx="2150772" cy="477577"/>
          </a:xfrm>
          <a:prstGeom prst="roundRect">
            <a:avLst/>
          </a:prstGeom>
          <a:solidFill>
            <a:srgbClr val="DA3B01"/>
          </a:solidFill>
          <a:ln w="12700" cap="flat" cmpd="sng" algn="ctr">
            <a:noFill/>
            <a:prstDash val="solid"/>
            <a:miter lim="800000"/>
          </a:ln>
          <a:effectLst/>
        </p:spPr>
        <p:txBody>
          <a:bodyPr rtlCol="0" anchor="ctr"/>
          <a:lstStyle/>
          <a:p>
            <a:pPr algn="ctr" defTabSz="914224">
              <a:defRPr/>
            </a:pPr>
            <a:r>
              <a:rPr lang="en-US" sz="1224" kern="0" dirty="0">
                <a:solidFill>
                  <a:prstClr val="white"/>
                </a:solidFill>
                <a:latin typeface="Calibri" panose="020F0502020204030204"/>
              </a:rPr>
              <a:t>OneDrive for </a:t>
            </a:r>
            <a:br>
              <a:rPr lang="en-US" sz="1224" kern="0" dirty="0">
                <a:solidFill>
                  <a:prstClr val="white"/>
                </a:solidFill>
                <a:latin typeface="Calibri" panose="020F0502020204030204"/>
              </a:rPr>
            </a:br>
            <a:r>
              <a:rPr lang="en-US" sz="1224" kern="0" dirty="0">
                <a:solidFill>
                  <a:prstClr val="white"/>
                </a:solidFill>
                <a:latin typeface="Calibri" panose="020F0502020204030204"/>
              </a:rPr>
              <a:t>Business</a:t>
            </a:r>
          </a:p>
        </p:txBody>
      </p:sp>
      <p:sp>
        <p:nvSpPr>
          <p:cNvPr id="24" name="Rounded Rectangle 23"/>
          <p:cNvSpPr/>
          <p:nvPr/>
        </p:nvSpPr>
        <p:spPr>
          <a:xfrm>
            <a:off x="8153228" y="1785211"/>
            <a:ext cx="1814568" cy="498024"/>
          </a:xfrm>
          <a:prstGeom prst="roundRect">
            <a:avLst/>
          </a:prstGeom>
          <a:solidFill>
            <a:sysClr val="windowText" lastClr="000000"/>
          </a:solidFill>
          <a:ln w="12700" cap="flat" cmpd="sng" algn="ctr">
            <a:noFill/>
            <a:prstDash val="solid"/>
            <a:miter lim="800000"/>
          </a:ln>
          <a:effectLst/>
        </p:spPr>
        <p:txBody>
          <a:bodyPr rtlCol="0" anchor="ctr"/>
          <a:lstStyle/>
          <a:p>
            <a:pPr algn="ctr" defTabSz="914224">
              <a:defRPr/>
            </a:pPr>
            <a:r>
              <a:rPr lang="en-US" sz="1224" kern="0" dirty="0">
                <a:solidFill>
                  <a:schemeClr val="bg1"/>
                </a:solidFill>
                <a:latin typeface="Calibri" panose="020F0502020204030204"/>
              </a:rPr>
              <a:t>Course Video </a:t>
            </a:r>
          </a:p>
        </p:txBody>
      </p:sp>
      <p:sp>
        <p:nvSpPr>
          <p:cNvPr id="26" name="Rounded Rectangle 25"/>
          <p:cNvSpPr/>
          <p:nvPr/>
        </p:nvSpPr>
        <p:spPr>
          <a:xfrm>
            <a:off x="5990057" y="1044816"/>
            <a:ext cx="1950063" cy="657379"/>
          </a:xfrm>
          <a:prstGeom prst="roundRect">
            <a:avLst/>
          </a:prstGeom>
          <a:solidFill>
            <a:srgbClr val="3AC4F0"/>
          </a:solidFill>
          <a:ln w="12700" cap="flat" cmpd="sng" algn="ctr">
            <a:noFill/>
            <a:prstDash val="solid"/>
            <a:miter lim="800000"/>
          </a:ln>
          <a:effectLst/>
        </p:spPr>
        <p:txBody>
          <a:bodyPr rtlCol="0" anchor="ctr"/>
          <a:lstStyle/>
          <a:p>
            <a:pPr algn="ctr" defTabSz="914224">
              <a:defRPr/>
            </a:pPr>
            <a:r>
              <a:rPr lang="en-US" sz="1224" kern="0" dirty="0">
                <a:solidFill>
                  <a:prstClr val="white"/>
                </a:solidFill>
                <a:latin typeface="Calibri" panose="020F0502020204030204"/>
              </a:rPr>
              <a:t> Azure Active Directory Premium</a:t>
            </a:r>
          </a:p>
        </p:txBody>
      </p:sp>
      <p:sp>
        <p:nvSpPr>
          <p:cNvPr id="27" name="Rounded Rectangle 26"/>
          <p:cNvSpPr/>
          <p:nvPr/>
        </p:nvSpPr>
        <p:spPr>
          <a:xfrm>
            <a:off x="8150824" y="1044817"/>
            <a:ext cx="1826968" cy="701473"/>
          </a:xfrm>
          <a:prstGeom prst="roundRect">
            <a:avLst/>
          </a:prstGeom>
          <a:solidFill>
            <a:sysClr val="windowText" lastClr="000000"/>
          </a:solidFill>
          <a:ln w="12700" cap="flat" cmpd="sng" algn="ctr">
            <a:noFill/>
            <a:prstDash val="solid"/>
            <a:miter lim="800000"/>
          </a:ln>
          <a:effectLst/>
        </p:spPr>
        <p:txBody>
          <a:bodyPr rtlCol="0" anchor="ctr"/>
          <a:lstStyle/>
          <a:p>
            <a:pPr algn="ctr" defTabSz="914224">
              <a:defRPr/>
            </a:pPr>
            <a:r>
              <a:rPr lang="en-US" sz="1224" kern="0" dirty="0">
                <a:solidFill>
                  <a:schemeClr val="bg1"/>
                </a:solidFill>
                <a:latin typeface="Calibri" panose="020F0502020204030204"/>
              </a:rPr>
              <a:t>Authentication </a:t>
            </a:r>
          </a:p>
          <a:p>
            <a:pPr algn="ctr" defTabSz="914224">
              <a:defRPr/>
            </a:pPr>
            <a:r>
              <a:rPr lang="en-US" sz="1224" kern="0" dirty="0">
                <a:solidFill>
                  <a:schemeClr val="bg1"/>
                </a:solidFill>
                <a:latin typeface="Calibri" panose="020F0502020204030204"/>
              </a:rPr>
              <a:t>User Profiles &amp; Rosters</a:t>
            </a:r>
          </a:p>
          <a:p>
            <a:pPr algn="ctr" defTabSz="914224">
              <a:defRPr/>
            </a:pPr>
            <a:r>
              <a:rPr lang="en-US" sz="1224" kern="0" dirty="0">
                <a:solidFill>
                  <a:schemeClr val="bg1"/>
                </a:solidFill>
                <a:latin typeface="Calibri" panose="020F0502020204030204"/>
              </a:rPr>
              <a:t>Registration</a:t>
            </a:r>
          </a:p>
        </p:txBody>
      </p:sp>
      <p:sp>
        <p:nvSpPr>
          <p:cNvPr id="49" name="Rounded Rectangle 48"/>
          <p:cNvSpPr/>
          <p:nvPr/>
        </p:nvSpPr>
        <p:spPr>
          <a:xfrm>
            <a:off x="8166752" y="5414993"/>
            <a:ext cx="1816298" cy="373711"/>
          </a:xfrm>
          <a:prstGeom prst="roundRect">
            <a:avLst/>
          </a:prstGeom>
          <a:solidFill>
            <a:sysClr val="windowText" lastClr="000000"/>
          </a:solidFill>
          <a:ln w="12700" cap="flat" cmpd="sng" algn="ctr">
            <a:noFill/>
            <a:prstDash val="solid"/>
            <a:miter lim="800000"/>
          </a:ln>
          <a:effectLst/>
        </p:spPr>
        <p:txBody>
          <a:bodyPr rtlCol="0" anchor="ctr"/>
          <a:lstStyle/>
          <a:p>
            <a:pPr algn="ctr" defTabSz="914224">
              <a:defRPr/>
            </a:pPr>
            <a:r>
              <a:rPr lang="en-US" sz="1224" kern="0" dirty="0">
                <a:solidFill>
                  <a:schemeClr val="bg1"/>
                </a:solidFill>
                <a:latin typeface="Calibri" panose="020F0502020204030204"/>
              </a:rPr>
              <a:t>Learner Analytics </a:t>
            </a:r>
          </a:p>
        </p:txBody>
      </p:sp>
      <p:sp>
        <p:nvSpPr>
          <p:cNvPr id="50" name="Rounded Rectangle 49"/>
          <p:cNvSpPr/>
          <p:nvPr/>
        </p:nvSpPr>
        <p:spPr>
          <a:xfrm>
            <a:off x="5990057" y="1782686"/>
            <a:ext cx="1950063" cy="500550"/>
          </a:xfrm>
          <a:prstGeom prst="roundRect">
            <a:avLst/>
          </a:prstGeom>
          <a:solidFill>
            <a:srgbClr val="50CAF2"/>
          </a:solidFill>
          <a:ln w="12700" cap="flat" cmpd="sng" algn="ctr">
            <a:noFill/>
            <a:prstDash val="solid"/>
            <a:miter lim="800000"/>
          </a:ln>
          <a:effectLst/>
        </p:spPr>
        <p:txBody>
          <a:bodyPr rtlCol="0" anchor="ctr"/>
          <a:lstStyle/>
          <a:p>
            <a:pPr algn="ctr" defTabSz="914224">
              <a:defRPr/>
            </a:pPr>
            <a:r>
              <a:rPr lang="en-US" sz="1224" kern="0" dirty="0">
                <a:solidFill>
                  <a:prstClr val="white"/>
                </a:solidFill>
                <a:latin typeface="Calibri" panose="020F0502020204030204"/>
              </a:rPr>
              <a:t>Azure Media Services</a:t>
            </a:r>
          </a:p>
          <a:p>
            <a:pPr algn="ctr" defTabSz="914224">
              <a:defRPr/>
            </a:pPr>
            <a:r>
              <a:rPr lang="en-US" sz="1224" kern="0" dirty="0">
                <a:solidFill>
                  <a:prstClr val="white"/>
                </a:solidFill>
                <a:latin typeface="Calibri" panose="020F0502020204030204"/>
              </a:rPr>
              <a:t>Azure CDN</a:t>
            </a:r>
          </a:p>
        </p:txBody>
      </p:sp>
      <p:sp>
        <p:nvSpPr>
          <p:cNvPr id="52" name="Rounded Rectangle 51"/>
          <p:cNvSpPr/>
          <p:nvPr/>
        </p:nvSpPr>
        <p:spPr>
          <a:xfrm>
            <a:off x="5962681" y="3306771"/>
            <a:ext cx="1950063" cy="550356"/>
          </a:xfrm>
          <a:prstGeom prst="roundRect">
            <a:avLst/>
          </a:prstGeom>
          <a:solidFill>
            <a:srgbClr val="50CAF2"/>
          </a:solidFill>
          <a:ln w="12700" cap="flat" cmpd="sng" algn="ctr">
            <a:noFill/>
            <a:prstDash val="solid"/>
            <a:miter lim="800000"/>
          </a:ln>
          <a:effectLst/>
        </p:spPr>
        <p:txBody>
          <a:bodyPr rtlCol="0" anchor="ctr"/>
          <a:lstStyle/>
          <a:p>
            <a:pPr algn="ctr" defTabSz="914224">
              <a:defRPr/>
            </a:pPr>
            <a:r>
              <a:rPr lang="en-US" sz="1224" kern="0" dirty="0">
                <a:solidFill>
                  <a:prstClr val="white"/>
                </a:solidFill>
                <a:latin typeface="Calibri" panose="020F0502020204030204"/>
              </a:rPr>
              <a:t>Azure Blob Storage</a:t>
            </a:r>
          </a:p>
          <a:p>
            <a:pPr algn="ctr" defTabSz="914224">
              <a:defRPr/>
            </a:pPr>
            <a:r>
              <a:rPr lang="en-US" sz="1224" kern="0" dirty="0">
                <a:solidFill>
                  <a:prstClr val="white"/>
                </a:solidFill>
                <a:latin typeface="Calibri" panose="020F0502020204030204"/>
              </a:rPr>
              <a:t>StorSimple</a:t>
            </a:r>
          </a:p>
          <a:p>
            <a:pPr algn="ctr" defTabSz="914224">
              <a:defRPr/>
            </a:pPr>
            <a:r>
              <a:rPr lang="en-US" sz="1224" kern="0" dirty="0">
                <a:solidFill>
                  <a:prstClr val="white"/>
                </a:solidFill>
                <a:latin typeface="Calibri" panose="020F0502020204030204"/>
              </a:rPr>
              <a:t>GlusterFS</a:t>
            </a:r>
          </a:p>
        </p:txBody>
      </p:sp>
      <p:sp>
        <p:nvSpPr>
          <p:cNvPr id="54" name="Rounded Rectangle 53"/>
          <p:cNvSpPr/>
          <p:nvPr/>
        </p:nvSpPr>
        <p:spPr>
          <a:xfrm>
            <a:off x="5974552" y="4923287"/>
            <a:ext cx="1950063" cy="882806"/>
          </a:xfrm>
          <a:prstGeom prst="roundRect">
            <a:avLst/>
          </a:prstGeom>
          <a:solidFill>
            <a:srgbClr val="50CAF2"/>
          </a:solidFill>
          <a:ln w="12700" cap="flat" cmpd="sng" algn="ctr">
            <a:noFill/>
            <a:prstDash val="solid"/>
            <a:miter lim="800000"/>
          </a:ln>
          <a:effectLst/>
        </p:spPr>
        <p:txBody>
          <a:bodyPr rtlCol="0" anchor="ctr"/>
          <a:lstStyle/>
          <a:p>
            <a:pPr algn="ctr" defTabSz="914224">
              <a:defRPr/>
            </a:pPr>
            <a:r>
              <a:rPr lang="en-US" sz="1224" kern="0" dirty="0">
                <a:solidFill>
                  <a:prstClr val="white"/>
                </a:solidFill>
                <a:latin typeface="Calibri" panose="020F0502020204030204"/>
              </a:rPr>
              <a:t>Azure Machine Learning</a:t>
            </a:r>
          </a:p>
          <a:p>
            <a:pPr algn="ctr" defTabSz="914224">
              <a:defRPr/>
            </a:pPr>
            <a:r>
              <a:rPr lang="en-US" sz="1224" kern="0" dirty="0">
                <a:solidFill>
                  <a:prstClr val="white"/>
                </a:solidFill>
                <a:latin typeface="Calibri" panose="020F0502020204030204"/>
              </a:rPr>
              <a:t>Cortana Intelligence Suite</a:t>
            </a:r>
          </a:p>
          <a:p>
            <a:pPr algn="ctr" defTabSz="914224">
              <a:defRPr/>
            </a:pPr>
            <a:r>
              <a:rPr lang="en-US" sz="1224" kern="0" dirty="0">
                <a:solidFill>
                  <a:prstClr val="white"/>
                </a:solidFill>
                <a:latin typeface="Calibri" panose="020F0502020204030204"/>
              </a:rPr>
              <a:t>PowerBI</a:t>
            </a:r>
          </a:p>
        </p:txBody>
      </p:sp>
      <p:sp>
        <p:nvSpPr>
          <p:cNvPr id="56" name="Rounded Rectangle 55"/>
          <p:cNvSpPr/>
          <p:nvPr/>
        </p:nvSpPr>
        <p:spPr>
          <a:xfrm>
            <a:off x="8160200" y="4906614"/>
            <a:ext cx="1801558" cy="458076"/>
          </a:xfrm>
          <a:prstGeom prst="roundRect">
            <a:avLst/>
          </a:prstGeom>
          <a:solidFill>
            <a:sysClr val="windowText" lastClr="000000"/>
          </a:solidFill>
          <a:ln w="12700" cap="flat" cmpd="sng" algn="ctr">
            <a:noFill/>
            <a:prstDash val="solid"/>
            <a:miter lim="800000"/>
          </a:ln>
          <a:effectLst/>
        </p:spPr>
        <p:txBody>
          <a:bodyPr rtlCol="0" anchor="ctr"/>
          <a:lstStyle/>
          <a:p>
            <a:pPr algn="ctr" defTabSz="914224">
              <a:defRPr/>
            </a:pPr>
            <a:r>
              <a:rPr lang="en-US" sz="1224" kern="0" dirty="0">
                <a:solidFill>
                  <a:schemeClr val="bg1"/>
                </a:solidFill>
                <a:latin typeface="Calibri" panose="020F0502020204030204"/>
              </a:rPr>
              <a:t>Course Recommendation</a:t>
            </a:r>
          </a:p>
        </p:txBody>
      </p:sp>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6394" y="572830"/>
            <a:ext cx="1105736" cy="241879"/>
          </a:xfrm>
          <a:prstGeom prst="rect">
            <a:avLst/>
          </a:prstGeom>
        </p:spPr>
      </p:pic>
      <p:pic>
        <p:nvPicPr>
          <p:cNvPr id="3" name="Picture 2"/>
          <p:cNvPicPr>
            <a:picLocks noChangeAspect="1"/>
          </p:cNvPicPr>
          <p:nvPr/>
        </p:nvPicPr>
        <p:blipFill>
          <a:blip r:embed="rId4"/>
          <a:stretch>
            <a:fillRect/>
          </a:stretch>
        </p:blipFill>
        <p:spPr>
          <a:xfrm>
            <a:off x="6212500" y="617348"/>
            <a:ext cx="1579741" cy="363404"/>
          </a:xfrm>
          <a:prstGeom prst="rect">
            <a:avLst/>
          </a:prstGeom>
        </p:spPr>
      </p:pic>
      <p:sp>
        <p:nvSpPr>
          <p:cNvPr id="33" name="Rounded Rectangle 32"/>
          <p:cNvSpPr/>
          <p:nvPr/>
        </p:nvSpPr>
        <p:spPr>
          <a:xfrm>
            <a:off x="8147283" y="4377756"/>
            <a:ext cx="1788549" cy="458076"/>
          </a:xfrm>
          <a:prstGeom prst="roundRect">
            <a:avLst/>
          </a:prstGeom>
          <a:solidFill>
            <a:sysClr val="windowText" lastClr="000000"/>
          </a:solidFill>
          <a:ln w="12700" cap="flat" cmpd="sng" algn="ctr">
            <a:noFill/>
            <a:prstDash val="solid"/>
            <a:miter lim="800000"/>
          </a:ln>
          <a:effectLst/>
        </p:spPr>
        <p:txBody>
          <a:bodyPr rtlCol="0" anchor="ctr"/>
          <a:lstStyle/>
          <a:p>
            <a:pPr algn="ctr" defTabSz="914224">
              <a:defRPr/>
            </a:pPr>
            <a:r>
              <a:rPr lang="en-US" sz="1224" kern="0" dirty="0">
                <a:solidFill>
                  <a:schemeClr val="bg1"/>
                </a:solidFill>
                <a:latin typeface="Calibri" panose="020F0502020204030204"/>
              </a:rPr>
              <a:t>Course Search</a:t>
            </a:r>
          </a:p>
        </p:txBody>
      </p:sp>
      <p:sp>
        <p:nvSpPr>
          <p:cNvPr id="34" name="Rounded Rectangle 33"/>
          <p:cNvSpPr/>
          <p:nvPr/>
        </p:nvSpPr>
        <p:spPr>
          <a:xfrm>
            <a:off x="5974552" y="4291298"/>
            <a:ext cx="1950063" cy="479311"/>
          </a:xfrm>
          <a:prstGeom prst="roundRect">
            <a:avLst/>
          </a:prstGeom>
          <a:solidFill>
            <a:srgbClr val="50CAF2"/>
          </a:solidFill>
          <a:ln w="12700" cap="flat" cmpd="sng" algn="ctr">
            <a:noFill/>
            <a:prstDash val="solid"/>
            <a:miter lim="800000"/>
          </a:ln>
          <a:effectLst/>
        </p:spPr>
        <p:txBody>
          <a:bodyPr rtlCol="0" anchor="ctr"/>
          <a:lstStyle/>
          <a:p>
            <a:pPr algn="ctr" defTabSz="914224">
              <a:defRPr/>
            </a:pPr>
            <a:r>
              <a:rPr lang="en-US" sz="1224" kern="0" dirty="0">
                <a:solidFill>
                  <a:prstClr val="white"/>
                </a:solidFill>
                <a:latin typeface="Calibri" panose="020F0502020204030204"/>
              </a:rPr>
              <a:t>Elastic search</a:t>
            </a:r>
          </a:p>
          <a:p>
            <a:pPr algn="ctr" defTabSz="914224">
              <a:defRPr/>
            </a:pPr>
            <a:r>
              <a:rPr lang="en-US" sz="1224" kern="0" dirty="0">
                <a:solidFill>
                  <a:prstClr val="white"/>
                </a:solidFill>
                <a:latin typeface="Calibri" panose="020F0502020204030204"/>
              </a:rPr>
              <a:t>Azure Search</a:t>
            </a:r>
          </a:p>
        </p:txBody>
      </p:sp>
      <p:sp>
        <p:nvSpPr>
          <p:cNvPr id="47" name="Rounded Rectangle 46"/>
          <p:cNvSpPr/>
          <p:nvPr/>
        </p:nvSpPr>
        <p:spPr>
          <a:xfrm>
            <a:off x="8160200" y="5894399"/>
            <a:ext cx="1839976" cy="418042"/>
          </a:xfrm>
          <a:prstGeom prst="roundRect">
            <a:avLst/>
          </a:prstGeom>
          <a:solidFill>
            <a:sysClr val="windowText" lastClr="000000"/>
          </a:solidFill>
          <a:ln w="12700" cap="flat" cmpd="sng" algn="ctr">
            <a:noFill/>
            <a:prstDash val="solid"/>
            <a:miter lim="800000"/>
          </a:ln>
          <a:effectLst/>
        </p:spPr>
        <p:txBody>
          <a:bodyPr rtlCol="0" anchor="ctr"/>
          <a:lstStyle/>
          <a:p>
            <a:pPr algn="ctr" defTabSz="914224">
              <a:defRPr/>
            </a:pPr>
            <a:r>
              <a:rPr lang="en-US" sz="1224" kern="0" dirty="0">
                <a:solidFill>
                  <a:schemeClr val="bg1"/>
                </a:solidFill>
                <a:latin typeface="Calibri" panose="020F0502020204030204"/>
              </a:rPr>
              <a:t>Learner Lifecycle</a:t>
            </a:r>
          </a:p>
          <a:p>
            <a:pPr algn="ctr" defTabSz="914224">
              <a:defRPr/>
            </a:pPr>
            <a:r>
              <a:rPr lang="en-US" sz="1224" kern="0" dirty="0">
                <a:solidFill>
                  <a:schemeClr val="bg1"/>
                </a:solidFill>
                <a:latin typeface="Calibri" panose="020F0502020204030204"/>
              </a:rPr>
              <a:t>Recruitment</a:t>
            </a:r>
          </a:p>
        </p:txBody>
      </p:sp>
      <p:sp>
        <p:nvSpPr>
          <p:cNvPr id="51" name="Rounded Rectangle 12"/>
          <p:cNvSpPr/>
          <p:nvPr/>
        </p:nvSpPr>
        <p:spPr>
          <a:xfrm>
            <a:off x="8163741" y="6392931"/>
            <a:ext cx="1819309" cy="417750"/>
          </a:xfrm>
          <a:prstGeom prst="roundRect">
            <a:avLst/>
          </a:prstGeom>
          <a:solidFill>
            <a:sysClr val="windowText" lastClr="000000"/>
          </a:solidFill>
          <a:ln w="12700" cap="flat" cmpd="sng" algn="ctr">
            <a:noFill/>
            <a:prstDash val="solid"/>
            <a:miter lim="800000"/>
          </a:ln>
          <a:effectLst/>
        </p:spPr>
        <p:txBody>
          <a:bodyPr rtlCol="0" anchor="ctr"/>
          <a:lstStyle/>
          <a:p>
            <a:pPr algn="ctr" defTabSz="914224">
              <a:defRPr/>
            </a:pPr>
            <a:r>
              <a:rPr lang="en-US" sz="1224" kern="0" dirty="0">
                <a:solidFill>
                  <a:schemeClr val="bg1"/>
                </a:solidFill>
                <a:latin typeface="Calibri" panose="020F0502020204030204"/>
              </a:rPr>
              <a:t>Database</a:t>
            </a:r>
          </a:p>
        </p:txBody>
      </p:sp>
      <p:sp>
        <p:nvSpPr>
          <p:cNvPr id="53" name="Rounded Rectangle 53"/>
          <p:cNvSpPr/>
          <p:nvPr/>
        </p:nvSpPr>
        <p:spPr>
          <a:xfrm>
            <a:off x="5974552" y="6392931"/>
            <a:ext cx="1950063" cy="417750"/>
          </a:xfrm>
          <a:prstGeom prst="roundRect">
            <a:avLst/>
          </a:prstGeom>
          <a:solidFill>
            <a:srgbClr val="50CAF2"/>
          </a:solidFill>
          <a:ln w="12700" cap="flat" cmpd="sng" algn="ctr">
            <a:noFill/>
            <a:prstDash val="solid"/>
            <a:miter lim="800000"/>
          </a:ln>
          <a:effectLst/>
        </p:spPr>
        <p:txBody>
          <a:bodyPr rtlCol="0" anchor="ctr"/>
          <a:lstStyle/>
          <a:p>
            <a:pPr algn="ctr" defTabSz="914224">
              <a:defRPr/>
            </a:pPr>
            <a:r>
              <a:rPr lang="en-US" sz="1224" kern="0" dirty="0">
                <a:solidFill>
                  <a:prstClr val="white"/>
                </a:solidFill>
                <a:latin typeface="Calibri" panose="020F0502020204030204"/>
              </a:rPr>
              <a:t>SQL Azure, MySQL, </a:t>
            </a:r>
            <a:br>
              <a:rPr lang="en-US" sz="1224" kern="0" dirty="0">
                <a:solidFill>
                  <a:prstClr val="white"/>
                </a:solidFill>
                <a:latin typeface="Calibri" panose="020F0502020204030204"/>
              </a:rPr>
            </a:br>
            <a:r>
              <a:rPr lang="en-US" sz="1224" kern="0" dirty="0">
                <a:solidFill>
                  <a:prstClr val="white"/>
                </a:solidFill>
                <a:latin typeface="Calibri" panose="020F0502020204030204"/>
              </a:rPr>
              <a:t>Maria DB, Clear DB</a:t>
            </a:r>
          </a:p>
        </p:txBody>
      </p:sp>
      <p:sp>
        <p:nvSpPr>
          <p:cNvPr id="55" name="Rounded Rectangle 21"/>
          <p:cNvSpPr/>
          <p:nvPr/>
        </p:nvSpPr>
        <p:spPr>
          <a:xfrm>
            <a:off x="10093446" y="1044816"/>
            <a:ext cx="2055884" cy="677431"/>
          </a:xfrm>
          <a:prstGeom prst="roundRect">
            <a:avLst/>
          </a:prstGeom>
          <a:solidFill>
            <a:srgbClr val="DA3B01"/>
          </a:solidFill>
          <a:ln w="12700" cap="flat" cmpd="sng" algn="ctr">
            <a:noFill/>
            <a:prstDash val="solid"/>
            <a:miter lim="800000"/>
          </a:ln>
          <a:effectLst/>
        </p:spPr>
        <p:txBody>
          <a:bodyPr rtlCol="0" anchor="ctr"/>
          <a:lstStyle/>
          <a:p>
            <a:pPr algn="ctr" defTabSz="914224">
              <a:defRPr/>
            </a:pPr>
            <a:r>
              <a:rPr lang="en-US" sz="1224" kern="0" dirty="0">
                <a:solidFill>
                  <a:prstClr val="white"/>
                </a:solidFill>
                <a:latin typeface="Calibri" panose="020F0502020204030204"/>
              </a:rPr>
              <a:t>Office Groups</a:t>
            </a:r>
          </a:p>
          <a:p>
            <a:pPr algn="ctr" defTabSz="914224">
              <a:defRPr/>
            </a:pPr>
            <a:r>
              <a:rPr lang="en-US" sz="1224" kern="0" dirty="0">
                <a:solidFill>
                  <a:prstClr val="white"/>
                </a:solidFill>
                <a:latin typeface="Calibri" panose="020F0502020204030204"/>
              </a:rPr>
              <a:t>School Data Sync</a:t>
            </a:r>
          </a:p>
        </p:txBody>
      </p:sp>
      <p:sp>
        <p:nvSpPr>
          <p:cNvPr id="10" name="Title 9"/>
          <p:cNvSpPr>
            <a:spLocks noGrp="1"/>
          </p:cNvSpPr>
          <p:nvPr>
            <p:ph type="title"/>
          </p:nvPr>
        </p:nvSpPr>
        <p:spPr/>
        <p:txBody>
          <a:bodyPr/>
          <a:lstStyle/>
          <a:p>
            <a:r>
              <a:rPr lang="en-US" dirty="0"/>
              <a:t>Why Microsoft?</a:t>
            </a:r>
          </a:p>
        </p:txBody>
      </p:sp>
      <p:sp>
        <p:nvSpPr>
          <p:cNvPr id="12" name="Rectangle 11"/>
          <p:cNvSpPr/>
          <p:nvPr/>
        </p:nvSpPr>
        <p:spPr>
          <a:xfrm>
            <a:off x="307420" y="2371278"/>
            <a:ext cx="4595181" cy="3671646"/>
          </a:xfrm>
          <a:prstGeom prst="rect">
            <a:avLst/>
          </a:prstGeom>
        </p:spPr>
        <p:txBody>
          <a:bodyPr wrap="square">
            <a:spAutoFit/>
          </a:bodyPr>
          <a:lstStyle/>
          <a:p>
            <a:pPr marL="291436" indent="-291436">
              <a:buFont typeface="Arial" panose="020B0604020202020204" pitchFamily="34" charset="0"/>
              <a:buChar char="•"/>
            </a:pPr>
            <a:r>
              <a:rPr lang="en-US" sz="1224" b="1" dirty="0"/>
              <a:t>Azure AD B2C </a:t>
            </a:r>
            <a:r>
              <a:rPr lang="en-US" sz="1224" dirty="0"/>
              <a:t>and </a:t>
            </a:r>
            <a:r>
              <a:rPr lang="en-US" sz="1224" b="1" dirty="0"/>
              <a:t>B2B</a:t>
            </a:r>
            <a:r>
              <a:rPr lang="en-US" sz="1224" dirty="0"/>
              <a:t> for enabling not only prospective student access, but also guest access from other institutions</a:t>
            </a:r>
          </a:p>
          <a:p>
            <a:pPr marL="291436" indent="-291436">
              <a:buFont typeface="Arial" panose="020B0604020202020204" pitchFamily="34" charset="0"/>
              <a:buChar char="•"/>
            </a:pPr>
            <a:endParaRPr lang="en-US" sz="1224" dirty="0"/>
          </a:p>
          <a:p>
            <a:pPr marL="291436" indent="-291436">
              <a:buFont typeface="Arial" panose="020B0604020202020204" pitchFamily="34" charset="0"/>
              <a:buChar char="•"/>
            </a:pPr>
            <a:r>
              <a:rPr lang="en-US" sz="1224" b="1" dirty="0"/>
              <a:t>Azure Media Services </a:t>
            </a:r>
            <a:r>
              <a:rPr lang="en-US" sz="1224" dirty="0"/>
              <a:t>for geographically available video streaming, lecture capture, transcription and indexing </a:t>
            </a:r>
          </a:p>
          <a:p>
            <a:pPr marL="291436" indent="-291436">
              <a:buFont typeface="Arial" panose="020B0604020202020204" pitchFamily="34" charset="0"/>
              <a:buChar char="•"/>
            </a:pPr>
            <a:endParaRPr lang="en-US" sz="1224" dirty="0"/>
          </a:p>
          <a:p>
            <a:pPr marL="291436" indent="-291436">
              <a:buFont typeface="Arial" panose="020B0604020202020204" pitchFamily="34" charset="0"/>
              <a:buChar char="•"/>
            </a:pPr>
            <a:r>
              <a:rPr lang="en-US" sz="1224" b="1" dirty="0"/>
              <a:t>Cortana Intelligence Suite </a:t>
            </a:r>
            <a:r>
              <a:rPr lang="en-US" sz="1224" dirty="0"/>
              <a:t>provides end-to-end learner analytics with unparalleled predictive and visualization capabilities</a:t>
            </a:r>
          </a:p>
          <a:p>
            <a:pPr lvl="0"/>
            <a:endParaRPr lang="en-US" sz="1224" dirty="0"/>
          </a:p>
          <a:p>
            <a:pPr marL="291436" indent="-291436">
              <a:buFont typeface="Arial" panose="020B0604020202020204" pitchFamily="34" charset="0"/>
              <a:buChar char="•"/>
            </a:pPr>
            <a:r>
              <a:rPr lang="en-US" sz="1224" b="1" dirty="0"/>
              <a:t>Office 365 and the Microsoft Graph </a:t>
            </a:r>
            <a:r>
              <a:rPr lang="en-US" sz="1224" dirty="0"/>
              <a:t>allow you to enhance your learner experience! Students and faculty can:</a:t>
            </a:r>
          </a:p>
          <a:p>
            <a:pPr marL="757735" lvl="1" indent="-291436">
              <a:buFont typeface="Arial" panose="020B0604020202020204" pitchFamily="34" charset="0"/>
              <a:buChar char="•"/>
            </a:pPr>
            <a:r>
              <a:rPr lang="en-US" sz="1224" dirty="0"/>
              <a:t>Login to Learning Platform with their Office 365 account and have 1-click access to Learning Platform directly from Office 365</a:t>
            </a:r>
          </a:p>
          <a:p>
            <a:pPr marL="757735" lvl="1" indent="-291436">
              <a:buFont typeface="Arial" panose="020B0604020202020204" pitchFamily="34" charset="0"/>
              <a:buChar char="•"/>
            </a:pPr>
            <a:r>
              <a:rPr lang="en-US" sz="1224" dirty="0"/>
              <a:t>View Course Calendars in Outlook on any device and keep them in sync</a:t>
            </a:r>
          </a:p>
          <a:p>
            <a:pPr marL="757735" lvl="1" indent="-291436">
              <a:buFont typeface="Arial" panose="020B0604020202020204" pitchFamily="34" charset="0"/>
              <a:buChar char="•"/>
            </a:pPr>
            <a:r>
              <a:rPr lang="en-US" sz="1224" dirty="0"/>
              <a:t>Get access to an OneNote Class Notebook, Shared Inbox, File Storage, and more for your Course</a:t>
            </a:r>
          </a:p>
        </p:txBody>
      </p:sp>
      <p:sp>
        <p:nvSpPr>
          <p:cNvPr id="57" name="Rounded Rectangle 23"/>
          <p:cNvSpPr/>
          <p:nvPr/>
        </p:nvSpPr>
        <p:spPr>
          <a:xfrm>
            <a:off x="8147283" y="2411234"/>
            <a:ext cx="1814568" cy="404571"/>
          </a:xfrm>
          <a:prstGeom prst="roundRect">
            <a:avLst/>
          </a:prstGeom>
          <a:solidFill>
            <a:sysClr val="windowText" lastClr="000000"/>
          </a:solidFill>
          <a:ln w="12700" cap="flat" cmpd="sng" algn="ctr">
            <a:noFill/>
            <a:prstDash val="solid"/>
            <a:miter lim="800000"/>
          </a:ln>
          <a:effectLst/>
        </p:spPr>
        <p:txBody>
          <a:bodyPr rtlCol="0" anchor="ctr"/>
          <a:lstStyle/>
          <a:p>
            <a:pPr algn="ctr" defTabSz="914224">
              <a:defRPr/>
            </a:pPr>
            <a:r>
              <a:rPr lang="en-US" sz="1224" kern="0" dirty="0">
                <a:solidFill>
                  <a:schemeClr val="bg1"/>
                </a:solidFill>
                <a:latin typeface="Calibri" panose="020F0502020204030204"/>
              </a:rPr>
              <a:t>Course Calendars</a:t>
            </a:r>
          </a:p>
        </p:txBody>
      </p:sp>
      <p:sp>
        <p:nvSpPr>
          <p:cNvPr id="58" name="Rounded Rectangle 21"/>
          <p:cNvSpPr/>
          <p:nvPr/>
        </p:nvSpPr>
        <p:spPr>
          <a:xfrm>
            <a:off x="10064074" y="2405955"/>
            <a:ext cx="2155035" cy="378747"/>
          </a:xfrm>
          <a:prstGeom prst="roundRect">
            <a:avLst/>
          </a:prstGeom>
          <a:solidFill>
            <a:srgbClr val="DA3B01"/>
          </a:solidFill>
          <a:ln w="12700" cap="flat" cmpd="sng" algn="ctr">
            <a:noFill/>
            <a:prstDash val="solid"/>
            <a:miter lim="800000"/>
          </a:ln>
          <a:effectLst/>
        </p:spPr>
        <p:txBody>
          <a:bodyPr rtlCol="0" anchor="ctr"/>
          <a:lstStyle/>
          <a:p>
            <a:pPr algn="ctr" defTabSz="914224">
              <a:defRPr/>
            </a:pPr>
            <a:r>
              <a:rPr lang="en-US" sz="1224" kern="0" dirty="0">
                <a:solidFill>
                  <a:prstClr val="white"/>
                </a:solidFill>
                <a:latin typeface="Calibri" panose="020F0502020204030204"/>
              </a:rPr>
              <a:t>Exchange Online</a:t>
            </a:r>
          </a:p>
        </p:txBody>
      </p:sp>
      <p:pic>
        <p:nvPicPr>
          <p:cNvPr id="61" name="Picture 11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14385" y="1146796"/>
            <a:ext cx="361859" cy="296909"/>
          </a:xfrm>
          <a:prstGeom prst="rect">
            <a:avLst/>
          </a:prstGeom>
        </p:spPr>
      </p:pic>
      <p:grpSp>
        <p:nvGrpSpPr>
          <p:cNvPr id="62" name="Group 61"/>
          <p:cNvGrpSpPr/>
          <p:nvPr/>
        </p:nvGrpSpPr>
        <p:grpSpPr>
          <a:xfrm>
            <a:off x="11802122" y="3532964"/>
            <a:ext cx="312174" cy="169896"/>
            <a:chOff x="11533842" y="4479925"/>
            <a:chExt cx="409575" cy="257176"/>
          </a:xfrm>
        </p:grpSpPr>
        <p:sp>
          <p:nvSpPr>
            <p:cNvPr id="63" name="Freeform 48"/>
            <p:cNvSpPr>
              <a:spLocks/>
            </p:cNvSpPr>
            <p:nvPr/>
          </p:nvSpPr>
          <p:spPr bwMode="auto">
            <a:xfrm>
              <a:off x="11624329" y="4551363"/>
              <a:ext cx="319088" cy="185738"/>
            </a:xfrm>
            <a:custGeom>
              <a:avLst/>
              <a:gdLst>
                <a:gd name="T0" fmla="*/ 59 w 67"/>
                <a:gd name="T1" fmla="*/ 20 h 39"/>
                <a:gd name="T2" fmla="*/ 67 w 67"/>
                <a:gd name="T3" fmla="*/ 30 h 39"/>
                <a:gd name="T4" fmla="*/ 59 w 67"/>
                <a:gd name="T5" fmla="*/ 39 h 39"/>
                <a:gd name="T6" fmla="*/ 13 w 67"/>
                <a:gd name="T7" fmla="*/ 39 h 39"/>
                <a:gd name="T8" fmla="*/ 0 w 67"/>
                <a:gd name="T9" fmla="*/ 26 h 39"/>
                <a:gd name="T10" fmla="*/ 12 w 67"/>
                <a:gd name="T11" fmla="*/ 16 h 39"/>
                <a:gd name="T12" fmla="*/ 23 w 67"/>
                <a:gd name="T13" fmla="*/ 2 h 39"/>
                <a:gd name="T14" fmla="*/ 40 w 67"/>
                <a:gd name="T15" fmla="*/ 8 h 39"/>
                <a:gd name="T16" fmla="*/ 52 w 67"/>
                <a:gd name="T17" fmla="*/ 8 h 39"/>
                <a:gd name="T18" fmla="*/ 59 w 67"/>
                <a:gd name="T19"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39">
                  <a:moveTo>
                    <a:pt x="59" y="20"/>
                  </a:moveTo>
                  <a:cubicBezTo>
                    <a:pt x="59" y="20"/>
                    <a:pt x="67" y="21"/>
                    <a:pt x="67" y="30"/>
                  </a:cubicBezTo>
                  <a:cubicBezTo>
                    <a:pt x="67" y="34"/>
                    <a:pt x="65" y="39"/>
                    <a:pt x="59" y="39"/>
                  </a:cubicBezTo>
                  <a:cubicBezTo>
                    <a:pt x="59" y="39"/>
                    <a:pt x="15" y="39"/>
                    <a:pt x="13" y="39"/>
                  </a:cubicBezTo>
                  <a:cubicBezTo>
                    <a:pt x="4" y="39"/>
                    <a:pt x="0" y="33"/>
                    <a:pt x="0" y="26"/>
                  </a:cubicBezTo>
                  <a:cubicBezTo>
                    <a:pt x="0" y="16"/>
                    <a:pt x="12" y="16"/>
                    <a:pt x="12" y="16"/>
                  </a:cubicBezTo>
                  <a:cubicBezTo>
                    <a:pt x="12" y="16"/>
                    <a:pt x="13" y="4"/>
                    <a:pt x="23" y="2"/>
                  </a:cubicBezTo>
                  <a:cubicBezTo>
                    <a:pt x="32" y="0"/>
                    <a:pt x="38" y="4"/>
                    <a:pt x="40" y="8"/>
                  </a:cubicBezTo>
                  <a:cubicBezTo>
                    <a:pt x="40" y="8"/>
                    <a:pt x="46" y="5"/>
                    <a:pt x="52" y="8"/>
                  </a:cubicBezTo>
                  <a:cubicBezTo>
                    <a:pt x="56" y="9"/>
                    <a:pt x="59" y="13"/>
                    <a:pt x="59"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Calibri" panose="020F0502020204030204"/>
              </a:endParaRPr>
            </a:p>
          </p:txBody>
        </p:sp>
        <p:sp>
          <p:nvSpPr>
            <p:cNvPr id="64" name="Freeform 49"/>
            <p:cNvSpPr>
              <a:spLocks/>
            </p:cNvSpPr>
            <p:nvPr/>
          </p:nvSpPr>
          <p:spPr bwMode="auto">
            <a:xfrm>
              <a:off x="11533842" y="4479925"/>
              <a:ext cx="314325" cy="238125"/>
            </a:xfrm>
            <a:custGeom>
              <a:avLst/>
              <a:gdLst>
                <a:gd name="T0" fmla="*/ 16 w 66"/>
                <a:gd name="T1" fmla="*/ 42 h 50"/>
                <a:gd name="T2" fmla="*/ 29 w 66"/>
                <a:gd name="T3" fmla="*/ 28 h 50"/>
                <a:gd name="T4" fmla="*/ 42 w 66"/>
                <a:gd name="T5" fmla="*/ 14 h 50"/>
                <a:gd name="T6" fmla="*/ 60 w 66"/>
                <a:gd name="T7" fmla="*/ 20 h 50"/>
                <a:gd name="T8" fmla="*/ 66 w 66"/>
                <a:gd name="T9" fmla="*/ 19 h 50"/>
                <a:gd name="T10" fmla="*/ 54 w 66"/>
                <a:gd name="T11" fmla="*/ 4 h 50"/>
                <a:gd name="T12" fmla="*/ 31 w 66"/>
                <a:gd name="T13" fmla="*/ 12 h 50"/>
                <a:gd name="T14" fmla="*/ 18 w 66"/>
                <a:gd name="T15" fmla="*/ 12 h 50"/>
                <a:gd name="T16" fmla="*/ 10 w 66"/>
                <a:gd name="T17" fmla="*/ 27 h 50"/>
                <a:gd name="T18" fmla="*/ 0 w 66"/>
                <a:gd name="T19" fmla="*/ 39 h 50"/>
                <a:gd name="T20" fmla="*/ 11 w 66"/>
                <a:gd name="T21" fmla="*/ 50 h 50"/>
                <a:gd name="T22" fmla="*/ 19 w 66"/>
                <a:gd name="T23" fmla="*/ 50 h 50"/>
                <a:gd name="T24" fmla="*/ 16 w 66"/>
                <a:gd name="T25"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50">
                  <a:moveTo>
                    <a:pt x="16" y="42"/>
                  </a:moveTo>
                  <a:cubicBezTo>
                    <a:pt x="16" y="30"/>
                    <a:pt x="29" y="28"/>
                    <a:pt x="29" y="28"/>
                  </a:cubicBezTo>
                  <a:cubicBezTo>
                    <a:pt x="29" y="28"/>
                    <a:pt x="30" y="17"/>
                    <a:pt x="42" y="14"/>
                  </a:cubicBezTo>
                  <a:cubicBezTo>
                    <a:pt x="50" y="12"/>
                    <a:pt x="57" y="16"/>
                    <a:pt x="60" y="20"/>
                  </a:cubicBezTo>
                  <a:cubicBezTo>
                    <a:pt x="60" y="20"/>
                    <a:pt x="62" y="19"/>
                    <a:pt x="66" y="19"/>
                  </a:cubicBezTo>
                  <a:cubicBezTo>
                    <a:pt x="65" y="15"/>
                    <a:pt x="63" y="7"/>
                    <a:pt x="54" y="4"/>
                  </a:cubicBezTo>
                  <a:cubicBezTo>
                    <a:pt x="44" y="0"/>
                    <a:pt x="35" y="5"/>
                    <a:pt x="31" y="12"/>
                  </a:cubicBezTo>
                  <a:cubicBezTo>
                    <a:pt x="31" y="12"/>
                    <a:pt x="25" y="8"/>
                    <a:pt x="18" y="12"/>
                  </a:cubicBezTo>
                  <a:cubicBezTo>
                    <a:pt x="13" y="14"/>
                    <a:pt x="9" y="21"/>
                    <a:pt x="10" y="27"/>
                  </a:cubicBezTo>
                  <a:cubicBezTo>
                    <a:pt x="10" y="27"/>
                    <a:pt x="0" y="27"/>
                    <a:pt x="0" y="39"/>
                  </a:cubicBezTo>
                  <a:cubicBezTo>
                    <a:pt x="0" y="45"/>
                    <a:pt x="5" y="50"/>
                    <a:pt x="11" y="50"/>
                  </a:cubicBezTo>
                  <a:cubicBezTo>
                    <a:pt x="19" y="50"/>
                    <a:pt x="19" y="50"/>
                    <a:pt x="19" y="50"/>
                  </a:cubicBezTo>
                  <a:cubicBezTo>
                    <a:pt x="17" y="47"/>
                    <a:pt x="16" y="44"/>
                    <a:pt x="16"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prstClr val="black"/>
                </a:solidFill>
                <a:latin typeface="Calibri" panose="020F0502020204030204"/>
              </a:endParaRPr>
            </a:p>
          </p:txBody>
        </p:sp>
      </p:grpSp>
      <p:grpSp>
        <p:nvGrpSpPr>
          <p:cNvPr id="65" name="Group 64"/>
          <p:cNvGrpSpPr/>
          <p:nvPr/>
        </p:nvGrpSpPr>
        <p:grpSpPr>
          <a:xfrm>
            <a:off x="11789579" y="1922811"/>
            <a:ext cx="316326" cy="254661"/>
            <a:chOff x="6591300" y="3529013"/>
            <a:chExt cx="369888" cy="361950"/>
          </a:xfrm>
        </p:grpSpPr>
        <p:sp>
          <p:nvSpPr>
            <p:cNvPr id="66" name="Freeform 39"/>
            <p:cNvSpPr>
              <a:spLocks noEditPoints="1"/>
            </p:cNvSpPr>
            <p:nvPr/>
          </p:nvSpPr>
          <p:spPr bwMode="auto">
            <a:xfrm>
              <a:off x="6591300" y="3529013"/>
              <a:ext cx="217488" cy="361950"/>
            </a:xfrm>
            <a:custGeom>
              <a:avLst/>
              <a:gdLst>
                <a:gd name="T0" fmla="*/ 34 w 46"/>
                <a:gd name="T1" fmla="*/ 24 h 76"/>
                <a:gd name="T2" fmla="*/ 34 w 46"/>
                <a:gd name="T3" fmla="*/ 24 h 76"/>
                <a:gd name="T4" fmla="*/ 25 w 46"/>
                <a:gd name="T5" fmla="*/ 51 h 76"/>
                <a:gd name="T6" fmla="*/ 21 w 46"/>
                <a:gd name="T7" fmla="*/ 51 h 76"/>
                <a:gd name="T8" fmla="*/ 21 w 46"/>
                <a:gd name="T9" fmla="*/ 51 h 76"/>
                <a:gd name="T10" fmla="*/ 12 w 46"/>
                <a:gd name="T11" fmla="*/ 24 h 76"/>
                <a:gd name="T12" fmla="*/ 16 w 46"/>
                <a:gd name="T13" fmla="*/ 24 h 76"/>
                <a:gd name="T14" fmla="*/ 16 w 46"/>
                <a:gd name="T15" fmla="*/ 24 h 76"/>
                <a:gd name="T16" fmla="*/ 22 w 46"/>
                <a:gd name="T17" fmla="*/ 45 h 76"/>
                <a:gd name="T18" fmla="*/ 23 w 46"/>
                <a:gd name="T19" fmla="*/ 46 h 76"/>
                <a:gd name="T20" fmla="*/ 23 w 46"/>
                <a:gd name="T21" fmla="*/ 45 h 76"/>
                <a:gd name="T22" fmla="*/ 30 w 46"/>
                <a:gd name="T23" fmla="*/ 24 h 76"/>
                <a:gd name="T24" fmla="*/ 34 w 46"/>
                <a:gd name="T25" fmla="*/ 24 h 76"/>
                <a:gd name="T26" fmla="*/ 46 w 46"/>
                <a:gd name="T27" fmla="*/ 0 h 76"/>
                <a:gd name="T28" fmla="*/ 41 w 46"/>
                <a:gd name="T29" fmla="*/ 0 h 76"/>
                <a:gd name="T30" fmla="*/ 0 w 46"/>
                <a:gd name="T31" fmla="*/ 7 h 76"/>
                <a:gd name="T32" fmla="*/ 0 w 46"/>
                <a:gd name="T33" fmla="*/ 69 h 76"/>
                <a:gd name="T34" fmla="*/ 40 w 46"/>
                <a:gd name="T35" fmla="*/ 76 h 76"/>
                <a:gd name="T36" fmla="*/ 46 w 46"/>
                <a:gd name="T37" fmla="*/ 76 h 76"/>
                <a:gd name="T38" fmla="*/ 46 w 46"/>
                <a:gd name="T3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 h="76">
                  <a:moveTo>
                    <a:pt x="34" y="24"/>
                  </a:moveTo>
                  <a:cubicBezTo>
                    <a:pt x="34" y="24"/>
                    <a:pt x="34" y="24"/>
                    <a:pt x="34" y="24"/>
                  </a:cubicBezTo>
                  <a:cubicBezTo>
                    <a:pt x="25" y="51"/>
                    <a:pt x="25" y="51"/>
                    <a:pt x="25" y="51"/>
                  </a:cubicBezTo>
                  <a:cubicBezTo>
                    <a:pt x="21" y="51"/>
                    <a:pt x="21" y="51"/>
                    <a:pt x="21" y="51"/>
                  </a:cubicBezTo>
                  <a:cubicBezTo>
                    <a:pt x="21" y="51"/>
                    <a:pt x="21" y="51"/>
                    <a:pt x="21" y="51"/>
                  </a:cubicBezTo>
                  <a:cubicBezTo>
                    <a:pt x="12" y="24"/>
                    <a:pt x="12" y="24"/>
                    <a:pt x="12" y="24"/>
                  </a:cubicBezTo>
                  <a:cubicBezTo>
                    <a:pt x="16" y="24"/>
                    <a:pt x="16" y="24"/>
                    <a:pt x="16" y="24"/>
                  </a:cubicBezTo>
                  <a:cubicBezTo>
                    <a:pt x="16" y="24"/>
                    <a:pt x="16" y="24"/>
                    <a:pt x="16" y="24"/>
                  </a:cubicBezTo>
                  <a:cubicBezTo>
                    <a:pt x="22" y="45"/>
                    <a:pt x="22" y="45"/>
                    <a:pt x="22" y="45"/>
                  </a:cubicBezTo>
                  <a:cubicBezTo>
                    <a:pt x="23" y="45"/>
                    <a:pt x="23" y="46"/>
                    <a:pt x="23" y="46"/>
                  </a:cubicBezTo>
                  <a:cubicBezTo>
                    <a:pt x="23" y="46"/>
                    <a:pt x="23" y="45"/>
                    <a:pt x="23" y="45"/>
                  </a:cubicBezTo>
                  <a:cubicBezTo>
                    <a:pt x="30" y="24"/>
                    <a:pt x="30" y="24"/>
                    <a:pt x="30" y="24"/>
                  </a:cubicBezTo>
                  <a:lnTo>
                    <a:pt x="34" y="24"/>
                  </a:lnTo>
                  <a:close/>
                  <a:moveTo>
                    <a:pt x="46" y="0"/>
                  </a:moveTo>
                  <a:cubicBezTo>
                    <a:pt x="41" y="0"/>
                    <a:pt x="41" y="0"/>
                    <a:pt x="41" y="0"/>
                  </a:cubicBezTo>
                  <a:cubicBezTo>
                    <a:pt x="27" y="2"/>
                    <a:pt x="14" y="5"/>
                    <a:pt x="0" y="7"/>
                  </a:cubicBezTo>
                  <a:cubicBezTo>
                    <a:pt x="0" y="27"/>
                    <a:pt x="0" y="48"/>
                    <a:pt x="0" y="69"/>
                  </a:cubicBezTo>
                  <a:cubicBezTo>
                    <a:pt x="13" y="71"/>
                    <a:pt x="27" y="73"/>
                    <a:pt x="40" y="76"/>
                  </a:cubicBezTo>
                  <a:cubicBezTo>
                    <a:pt x="46" y="76"/>
                    <a:pt x="46" y="76"/>
                    <a:pt x="46" y="76"/>
                  </a:cubicBezTo>
                  <a:lnTo>
                    <a:pt x="4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EB3C00"/>
                </a:solidFill>
                <a:latin typeface="Segoe UI Light"/>
              </a:endParaRPr>
            </a:p>
          </p:txBody>
        </p:sp>
        <p:sp>
          <p:nvSpPr>
            <p:cNvPr id="67" name="Freeform 40"/>
            <p:cNvSpPr>
              <a:spLocks/>
            </p:cNvSpPr>
            <p:nvPr/>
          </p:nvSpPr>
          <p:spPr bwMode="auto">
            <a:xfrm>
              <a:off x="6823075" y="3609975"/>
              <a:ext cx="138113" cy="195263"/>
            </a:xfrm>
            <a:custGeom>
              <a:avLst/>
              <a:gdLst>
                <a:gd name="T0" fmla="*/ 0 w 87"/>
                <a:gd name="T1" fmla="*/ 0 h 123"/>
                <a:gd name="T2" fmla="*/ 0 w 87"/>
                <a:gd name="T3" fmla="*/ 12 h 123"/>
                <a:gd name="T4" fmla="*/ 75 w 87"/>
                <a:gd name="T5" fmla="*/ 12 h 123"/>
                <a:gd name="T6" fmla="*/ 75 w 87"/>
                <a:gd name="T7" fmla="*/ 111 h 123"/>
                <a:gd name="T8" fmla="*/ 0 w 87"/>
                <a:gd name="T9" fmla="*/ 111 h 123"/>
                <a:gd name="T10" fmla="*/ 0 w 87"/>
                <a:gd name="T11" fmla="*/ 123 h 123"/>
                <a:gd name="T12" fmla="*/ 87 w 87"/>
                <a:gd name="T13" fmla="*/ 123 h 123"/>
                <a:gd name="T14" fmla="*/ 87 w 87"/>
                <a:gd name="T15" fmla="*/ 0 h 123"/>
                <a:gd name="T16" fmla="*/ 0 w 87"/>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123">
                  <a:moveTo>
                    <a:pt x="0" y="0"/>
                  </a:moveTo>
                  <a:lnTo>
                    <a:pt x="0" y="12"/>
                  </a:lnTo>
                  <a:lnTo>
                    <a:pt x="75" y="12"/>
                  </a:lnTo>
                  <a:lnTo>
                    <a:pt x="75" y="111"/>
                  </a:lnTo>
                  <a:lnTo>
                    <a:pt x="0" y="111"/>
                  </a:lnTo>
                  <a:lnTo>
                    <a:pt x="0" y="123"/>
                  </a:lnTo>
                  <a:lnTo>
                    <a:pt x="87" y="123"/>
                  </a:lnTo>
                  <a:lnTo>
                    <a:pt x="87"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EB3C00"/>
                </a:solidFill>
                <a:latin typeface="Segoe UI Light"/>
              </a:endParaRPr>
            </a:p>
          </p:txBody>
        </p:sp>
        <p:sp>
          <p:nvSpPr>
            <p:cNvPr id="68" name="Freeform 41"/>
            <p:cNvSpPr>
              <a:spLocks noEditPoints="1"/>
            </p:cNvSpPr>
            <p:nvPr/>
          </p:nvSpPr>
          <p:spPr bwMode="auto">
            <a:xfrm>
              <a:off x="6823075" y="3652838"/>
              <a:ext cx="76200" cy="109538"/>
            </a:xfrm>
            <a:custGeom>
              <a:avLst/>
              <a:gdLst>
                <a:gd name="T0" fmla="*/ 16 w 16"/>
                <a:gd name="T1" fmla="*/ 12 h 23"/>
                <a:gd name="T2" fmla="*/ 5 w 16"/>
                <a:gd name="T3" fmla="*/ 23 h 23"/>
                <a:gd name="T4" fmla="*/ 0 w 16"/>
                <a:gd name="T5" fmla="*/ 22 h 23"/>
                <a:gd name="T6" fmla="*/ 0 w 16"/>
                <a:gd name="T7" fmla="*/ 1 h 23"/>
                <a:gd name="T8" fmla="*/ 5 w 16"/>
                <a:gd name="T9" fmla="*/ 0 h 23"/>
                <a:gd name="T10" fmla="*/ 16 w 16"/>
                <a:gd name="T11" fmla="*/ 12 h 23"/>
                <a:gd name="T12" fmla="*/ 2 w 16"/>
                <a:gd name="T13" fmla="*/ 6 h 23"/>
                <a:gd name="T14" fmla="*/ 2 w 16"/>
                <a:gd name="T15" fmla="*/ 18 h 23"/>
                <a:gd name="T16" fmla="*/ 10 w 16"/>
                <a:gd name="T17" fmla="*/ 12 h 23"/>
                <a:gd name="T18" fmla="*/ 2 w 16"/>
                <a:gd name="T19"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3">
                  <a:moveTo>
                    <a:pt x="16" y="12"/>
                  </a:moveTo>
                  <a:cubicBezTo>
                    <a:pt x="16" y="18"/>
                    <a:pt x="11" y="23"/>
                    <a:pt x="5" y="23"/>
                  </a:cubicBezTo>
                  <a:cubicBezTo>
                    <a:pt x="3" y="23"/>
                    <a:pt x="1" y="23"/>
                    <a:pt x="0" y="22"/>
                  </a:cubicBezTo>
                  <a:cubicBezTo>
                    <a:pt x="0" y="1"/>
                    <a:pt x="0" y="1"/>
                    <a:pt x="0" y="1"/>
                  </a:cubicBezTo>
                  <a:cubicBezTo>
                    <a:pt x="1" y="0"/>
                    <a:pt x="3" y="0"/>
                    <a:pt x="5" y="0"/>
                  </a:cubicBezTo>
                  <a:cubicBezTo>
                    <a:pt x="11" y="0"/>
                    <a:pt x="16" y="5"/>
                    <a:pt x="16" y="12"/>
                  </a:cubicBezTo>
                  <a:close/>
                  <a:moveTo>
                    <a:pt x="2" y="6"/>
                  </a:moveTo>
                  <a:cubicBezTo>
                    <a:pt x="2" y="18"/>
                    <a:pt x="2" y="18"/>
                    <a:pt x="2" y="18"/>
                  </a:cubicBezTo>
                  <a:cubicBezTo>
                    <a:pt x="10" y="12"/>
                    <a:pt x="10" y="12"/>
                    <a:pt x="10" y="12"/>
                  </a:cubicBezTo>
                  <a:lnTo>
                    <a:pt x="2"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EB3C00"/>
                </a:solidFill>
                <a:latin typeface="Segoe UI Light"/>
              </a:endParaRPr>
            </a:p>
          </p:txBody>
        </p:sp>
      </p:grpSp>
      <p:sp>
        <p:nvSpPr>
          <p:cNvPr id="69" name="Rounded Rectangle 23"/>
          <p:cNvSpPr/>
          <p:nvPr/>
        </p:nvSpPr>
        <p:spPr>
          <a:xfrm>
            <a:off x="8134273" y="2883692"/>
            <a:ext cx="1814568" cy="404571"/>
          </a:xfrm>
          <a:prstGeom prst="roundRect">
            <a:avLst/>
          </a:prstGeom>
          <a:solidFill>
            <a:sysClr val="windowText" lastClr="000000"/>
          </a:solidFill>
          <a:ln w="12700" cap="flat" cmpd="sng" algn="ctr">
            <a:noFill/>
            <a:prstDash val="solid"/>
            <a:miter lim="800000"/>
          </a:ln>
          <a:effectLst/>
        </p:spPr>
        <p:txBody>
          <a:bodyPr rtlCol="0" anchor="ctr"/>
          <a:lstStyle/>
          <a:p>
            <a:pPr algn="ctr" defTabSz="914224">
              <a:defRPr/>
            </a:pPr>
            <a:r>
              <a:rPr lang="en-US" sz="1224" kern="0" dirty="0">
                <a:solidFill>
                  <a:schemeClr val="bg1"/>
                </a:solidFill>
                <a:latin typeface="Calibri" panose="020F0502020204030204"/>
              </a:rPr>
              <a:t>Messaging </a:t>
            </a:r>
          </a:p>
        </p:txBody>
      </p:sp>
      <p:sp>
        <p:nvSpPr>
          <p:cNvPr id="70" name="Rounded Rectangle 21"/>
          <p:cNvSpPr/>
          <p:nvPr/>
        </p:nvSpPr>
        <p:spPr>
          <a:xfrm>
            <a:off x="10074810" y="2862974"/>
            <a:ext cx="2144298" cy="434434"/>
          </a:xfrm>
          <a:prstGeom prst="roundRect">
            <a:avLst/>
          </a:prstGeom>
          <a:solidFill>
            <a:srgbClr val="DA3B01"/>
          </a:solidFill>
          <a:ln w="12700" cap="flat" cmpd="sng" algn="ctr">
            <a:noFill/>
            <a:prstDash val="solid"/>
            <a:miter lim="800000"/>
          </a:ln>
          <a:effectLst/>
        </p:spPr>
        <p:txBody>
          <a:bodyPr rtlCol="0" anchor="ctr"/>
          <a:lstStyle/>
          <a:p>
            <a:pPr algn="ctr" defTabSz="914224">
              <a:defRPr/>
            </a:pPr>
            <a:r>
              <a:rPr lang="en-US" sz="1224" kern="0" dirty="0">
                <a:solidFill>
                  <a:prstClr val="white"/>
                </a:solidFill>
                <a:latin typeface="Calibri" panose="020F0502020204030204"/>
              </a:rPr>
              <a:t>Skype for Business</a:t>
            </a:r>
          </a:p>
          <a:p>
            <a:pPr algn="ctr" defTabSz="914224">
              <a:defRPr/>
            </a:pPr>
            <a:r>
              <a:rPr lang="en-US" sz="1224" kern="0" dirty="0">
                <a:solidFill>
                  <a:prstClr val="white"/>
                </a:solidFill>
                <a:latin typeface="Calibri" panose="020F0502020204030204"/>
              </a:rPr>
              <a:t>Office Groups</a:t>
            </a:r>
          </a:p>
        </p:txBody>
      </p:sp>
      <p:pic>
        <p:nvPicPr>
          <p:cNvPr id="71" name="Picture 7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774093" y="2437950"/>
            <a:ext cx="242443" cy="242443"/>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53038" y="392187"/>
            <a:ext cx="1395361" cy="235309"/>
          </a:xfrm>
          <a:prstGeom prst="rect">
            <a:avLst/>
          </a:prstGeom>
        </p:spPr>
      </p:pic>
      <p:sp>
        <p:nvSpPr>
          <p:cNvPr id="72" name="Rounded Rectangle 53"/>
          <p:cNvSpPr/>
          <p:nvPr/>
        </p:nvSpPr>
        <p:spPr>
          <a:xfrm>
            <a:off x="6012911" y="5895539"/>
            <a:ext cx="1950063" cy="416902"/>
          </a:xfrm>
          <a:prstGeom prst="roundRect">
            <a:avLst/>
          </a:prstGeom>
          <a:solidFill>
            <a:srgbClr val="0073C6"/>
          </a:solidFill>
          <a:ln w="12700" cap="flat" cmpd="sng" algn="ctr">
            <a:noFill/>
            <a:prstDash val="solid"/>
            <a:miter lim="800000"/>
          </a:ln>
          <a:effectLst/>
        </p:spPr>
        <p:txBody>
          <a:bodyPr rtlCol="0" anchor="ctr"/>
          <a:lstStyle/>
          <a:p>
            <a:pPr algn="ctr" defTabSz="914224">
              <a:defRPr/>
            </a:pPr>
            <a:r>
              <a:rPr lang="en-US" sz="1224" kern="0" dirty="0">
                <a:solidFill>
                  <a:prstClr val="white"/>
                </a:solidFill>
                <a:latin typeface="Calibri" panose="020F0502020204030204"/>
              </a:rPr>
              <a:t>Dynamics 365</a:t>
            </a:r>
          </a:p>
        </p:txBody>
      </p:sp>
      <p:sp>
        <p:nvSpPr>
          <p:cNvPr id="18" name="Rectangle 17"/>
          <p:cNvSpPr/>
          <p:nvPr/>
        </p:nvSpPr>
        <p:spPr>
          <a:xfrm>
            <a:off x="8562733" y="71162"/>
            <a:ext cx="1131941" cy="958583"/>
          </a:xfrm>
          <a:prstGeom prst="rect">
            <a:avLst/>
          </a:prstGeom>
        </p:spPr>
        <p:txBody>
          <a:bodyPr wrap="square">
            <a:spAutoFit/>
          </a:bodyPr>
          <a:lstStyle/>
          <a:p>
            <a:r>
              <a:rPr lang="en-US" sz="1836" dirty="0"/>
              <a:t>Your Learning Platform</a:t>
            </a:r>
          </a:p>
        </p:txBody>
      </p:sp>
      <p:sp>
        <p:nvSpPr>
          <p:cNvPr id="39" name="Rounded Rectangle 12"/>
          <p:cNvSpPr/>
          <p:nvPr/>
        </p:nvSpPr>
        <p:spPr>
          <a:xfrm>
            <a:off x="8147283" y="3892594"/>
            <a:ext cx="1814475" cy="427684"/>
          </a:xfrm>
          <a:prstGeom prst="roundRect">
            <a:avLst/>
          </a:prstGeom>
          <a:solidFill>
            <a:sysClr val="windowText" lastClr="000000"/>
          </a:solidFill>
          <a:ln w="12700" cap="flat" cmpd="sng" algn="ctr">
            <a:noFill/>
            <a:prstDash val="solid"/>
            <a:miter lim="800000"/>
          </a:ln>
          <a:effectLst/>
        </p:spPr>
        <p:txBody>
          <a:bodyPr rtlCol="0" anchor="ctr"/>
          <a:lstStyle/>
          <a:p>
            <a:pPr algn="ctr" defTabSz="914224">
              <a:defRPr/>
            </a:pPr>
            <a:r>
              <a:rPr lang="en-US" sz="1224" kern="0" dirty="0">
                <a:solidFill>
                  <a:schemeClr val="bg1"/>
                </a:solidFill>
                <a:latin typeface="Calibri" panose="020F0502020204030204"/>
              </a:rPr>
              <a:t>Content Creation</a:t>
            </a:r>
          </a:p>
        </p:txBody>
      </p:sp>
      <p:sp>
        <p:nvSpPr>
          <p:cNvPr id="40" name="Rounded Rectangle 21"/>
          <p:cNvSpPr/>
          <p:nvPr/>
        </p:nvSpPr>
        <p:spPr>
          <a:xfrm>
            <a:off x="10093446" y="3898387"/>
            <a:ext cx="2150772" cy="434215"/>
          </a:xfrm>
          <a:prstGeom prst="roundRect">
            <a:avLst/>
          </a:prstGeom>
          <a:solidFill>
            <a:srgbClr val="DA3B01"/>
          </a:solidFill>
          <a:ln w="12700" cap="flat" cmpd="sng" algn="ctr">
            <a:noFill/>
            <a:prstDash val="solid"/>
            <a:miter lim="800000"/>
          </a:ln>
          <a:effectLst/>
        </p:spPr>
        <p:txBody>
          <a:bodyPr rtlCol="0" anchor="ctr"/>
          <a:lstStyle/>
          <a:p>
            <a:pPr algn="ctr" defTabSz="914224">
              <a:defRPr/>
            </a:pPr>
            <a:r>
              <a:rPr lang="en-US" sz="1224" kern="0" dirty="0">
                <a:solidFill>
                  <a:prstClr val="white"/>
                </a:solidFill>
                <a:latin typeface="Calibri" panose="020F0502020204030204"/>
              </a:rPr>
              <a:t>PowerPoint</a:t>
            </a:r>
          </a:p>
          <a:p>
            <a:pPr algn="ctr" defTabSz="914224">
              <a:defRPr/>
            </a:pPr>
            <a:r>
              <a:rPr lang="en-US" sz="1224" kern="0" dirty="0">
                <a:solidFill>
                  <a:prstClr val="white"/>
                </a:solidFill>
                <a:latin typeface="Calibri" panose="020F0502020204030204"/>
              </a:rPr>
              <a:t>Microsoft Forms</a:t>
            </a:r>
          </a:p>
        </p:txBody>
      </p:sp>
      <p:sp>
        <p:nvSpPr>
          <p:cNvPr id="44" name="Rectangle 43"/>
          <p:cNvSpPr/>
          <p:nvPr/>
        </p:nvSpPr>
        <p:spPr>
          <a:xfrm>
            <a:off x="441832" y="1592262"/>
            <a:ext cx="4108863" cy="542399"/>
          </a:xfrm>
          <a:prstGeom prst="rect">
            <a:avLst/>
          </a:prstGeom>
        </p:spPr>
        <p:txBody>
          <a:bodyPr wrap="square">
            <a:spAutoFit/>
          </a:bodyPr>
          <a:lstStyle/>
          <a:p>
            <a:pPr algn="ctr"/>
            <a:r>
              <a:rPr lang="en-US" sz="1428" dirty="0">
                <a:solidFill>
                  <a:srgbClr val="0070C0"/>
                </a:solidFill>
              </a:rPr>
              <a:t>What makes the Microsoft Cloud unique Hybrid Cloud Learning Platform:</a:t>
            </a:r>
          </a:p>
        </p:txBody>
      </p:sp>
    </p:spTree>
    <p:extLst>
      <p:ext uri="{BB962C8B-B14F-4D97-AF65-F5344CB8AC3E}">
        <p14:creationId xmlns:p14="http://schemas.microsoft.com/office/powerpoint/2010/main" val="366333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1142543"/>
            <a:ext cx="12436475" cy="570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3" name="Rectangle 202">
            <a:hlinkClick r:id="rId3" action="ppaction://hlinksldjump"/>
          </p:cNvPr>
          <p:cNvSpPr/>
          <p:nvPr/>
        </p:nvSpPr>
        <p:spPr>
          <a:xfrm>
            <a:off x="4412533" y="1235697"/>
            <a:ext cx="3861560" cy="4678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6495" tIns="186521" rIns="186495" rtlCol="0" anchor="t"/>
          <a:lstStyle/>
          <a:p>
            <a:pPr algn="ctr" defTabSz="914247">
              <a:lnSpc>
                <a:spcPct val="90000"/>
              </a:lnSpc>
              <a:spcAft>
                <a:spcPts val="600"/>
              </a:spcAft>
              <a:defRPr/>
            </a:pPr>
            <a:r>
              <a:rPr lang="en-US" sz="1836" kern="0" dirty="0">
                <a:gradFill>
                  <a:gsLst>
                    <a:gs pos="0">
                      <a:srgbClr val="002050"/>
                    </a:gs>
                    <a:gs pos="100000">
                      <a:srgbClr val="002050"/>
                    </a:gs>
                  </a:gsLst>
                  <a:lin ang="5400000" scaled="1"/>
                </a:gradFill>
              </a:rPr>
              <a:t>Cloud </a:t>
            </a:r>
            <a:br>
              <a:rPr lang="en-US" sz="1836" kern="0" dirty="0">
                <a:gradFill>
                  <a:gsLst>
                    <a:gs pos="0">
                      <a:srgbClr val="002050"/>
                    </a:gs>
                    <a:gs pos="100000">
                      <a:srgbClr val="002050"/>
                    </a:gs>
                  </a:gsLst>
                  <a:lin ang="5400000" scaled="1"/>
                </a:gradFill>
              </a:rPr>
            </a:br>
            <a:r>
              <a:rPr lang="en-US" sz="1836" kern="0" dirty="0">
                <a:gradFill>
                  <a:gsLst>
                    <a:gs pos="0">
                      <a:srgbClr val="002050"/>
                    </a:gs>
                    <a:gs pos="100000">
                      <a:srgbClr val="002050"/>
                    </a:gs>
                  </a:gsLst>
                  <a:lin ang="5400000" scaled="1"/>
                </a:gradFill>
              </a:rPr>
              <a:t>Productivity Platform</a:t>
            </a:r>
          </a:p>
        </p:txBody>
      </p:sp>
      <p:sp>
        <p:nvSpPr>
          <p:cNvPr id="124" name="Freeform 123"/>
          <p:cNvSpPr>
            <a:spLocks/>
          </p:cNvSpPr>
          <p:nvPr/>
        </p:nvSpPr>
        <p:spPr bwMode="auto">
          <a:xfrm>
            <a:off x="5927045" y="2017263"/>
            <a:ext cx="2010905" cy="639293"/>
          </a:xfrm>
          <a:custGeom>
            <a:avLst/>
            <a:gdLst>
              <a:gd name="connsiteX0" fmla="*/ 1158057 w 1866279"/>
              <a:gd name="connsiteY0" fmla="*/ 0 h 593315"/>
              <a:gd name="connsiteX1" fmla="*/ 1331693 w 1866279"/>
              <a:gd name="connsiteY1" fmla="*/ 172122 h 593315"/>
              <a:gd name="connsiteX2" fmla="*/ 1313522 w 1866279"/>
              <a:gd name="connsiteY2" fmla="*/ 249071 h 593315"/>
              <a:gd name="connsiteX3" fmla="*/ 1331693 w 1866279"/>
              <a:gd name="connsiteY3" fmla="*/ 249071 h 593315"/>
              <a:gd name="connsiteX4" fmla="*/ 1375693 w 1866279"/>
              <a:gd name="connsiteY4" fmla="*/ 257963 h 593315"/>
              <a:gd name="connsiteX5" fmla="*/ 1396352 w 1866279"/>
              <a:gd name="connsiteY5" fmla="*/ 228965 h 593315"/>
              <a:gd name="connsiteX6" fmla="*/ 1469701 w 1866279"/>
              <a:gd name="connsiteY6" fmla="*/ 199578 h 593315"/>
              <a:gd name="connsiteX7" fmla="*/ 1549265 w 1866279"/>
              <a:gd name="connsiteY7" fmla="*/ 234407 h 593315"/>
              <a:gd name="connsiteX8" fmla="*/ 1653693 w 1866279"/>
              <a:gd name="connsiteY8" fmla="*/ 141116 h 593315"/>
              <a:gd name="connsiteX9" fmla="*/ 1760608 w 1866279"/>
              <a:gd name="connsiteY9" fmla="*/ 246845 h 593315"/>
              <a:gd name="connsiteX10" fmla="*/ 1749419 w 1866279"/>
              <a:gd name="connsiteY10" fmla="*/ 294113 h 593315"/>
              <a:gd name="connsiteX11" fmla="*/ 1760608 w 1866279"/>
              <a:gd name="connsiteY11" fmla="*/ 294113 h 593315"/>
              <a:gd name="connsiteX12" fmla="*/ 1866279 w 1866279"/>
              <a:gd name="connsiteY12" fmla="*/ 399842 h 593315"/>
              <a:gd name="connsiteX13" fmla="*/ 1760608 w 1866279"/>
              <a:gd name="connsiteY13" fmla="*/ 505571 h 593315"/>
              <a:gd name="connsiteX14" fmla="*/ 1577567 w 1866279"/>
              <a:gd name="connsiteY14" fmla="*/ 505571 h 593315"/>
              <a:gd name="connsiteX15" fmla="*/ 1478194 w 1866279"/>
              <a:gd name="connsiteY15" fmla="*/ 505571 h 593315"/>
              <a:gd name="connsiteX16" fmla="*/ 1453086 w 1866279"/>
              <a:gd name="connsiteY16" fmla="*/ 542944 h 593315"/>
              <a:gd name="connsiteX17" fmla="*/ 1331693 w 1866279"/>
              <a:gd name="connsiteY17" fmla="*/ 593315 h 593315"/>
              <a:gd name="connsiteX18" fmla="*/ 627056 w 1866279"/>
              <a:gd name="connsiteY18" fmla="*/ 593315 h 593315"/>
              <a:gd name="connsiteX19" fmla="*/ 505662 w 1866279"/>
              <a:gd name="connsiteY19" fmla="*/ 542944 h 593315"/>
              <a:gd name="connsiteX20" fmla="*/ 478747 w 1866279"/>
              <a:gd name="connsiteY20" fmla="*/ 502881 h 593315"/>
              <a:gd name="connsiteX21" fmla="*/ 468883 w 1866279"/>
              <a:gd name="connsiteY21" fmla="*/ 502881 h 593315"/>
              <a:gd name="connsiteX22" fmla="*/ 125015 w 1866279"/>
              <a:gd name="connsiteY22" fmla="*/ 502881 h 593315"/>
              <a:gd name="connsiteX23" fmla="*/ 0 w 1866279"/>
              <a:gd name="connsiteY23" fmla="*/ 389044 h 593315"/>
              <a:gd name="connsiteX24" fmla="*/ 125015 w 1866279"/>
              <a:gd name="connsiteY24" fmla="*/ 275206 h 593315"/>
              <a:gd name="connsiteX25" fmla="*/ 138252 w 1866279"/>
              <a:gd name="connsiteY25" fmla="*/ 275206 h 593315"/>
              <a:gd name="connsiteX26" fmla="*/ 125015 w 1866279"/>
              <a:gd name="connsiteY26" fmla="*/ 224314 h 593315"/>
              <a:gd name="connsiteX27" fmla="*/ 251501 w 1866279"/>
              <a:gd name="connsiteY27" fmla="*/ 110476 h 593315"/>
              <a:gd name="connsiteX28" fmla="*/ 375045 w 1866279"/>
              <a:gd name="connsiteY28" fmla="*/ 210921 h 593315"/>
              <a:gd name="connsiteX29" fmla="*/ 469174 w 1866279"/>
              <a:gd name="connsiteY29" fmla="*/ 173422 h 593315"/>
              <a:gd name="connsiteX30" fmla="*/ 582928 w 1866279"/>
              <a:gd name="connsiteY30" fmla="*/ 239527 h 593315"/>
              <a:gd name="connsiteX31" fmla="*/ 587584 w 1866279"/>
              <a:gd name="connsiteY31" fmla="*/ 257048 h 593315"/>
              <a:gd name="connsiteX32" fmla="*/ 627056 w 1866279"/>
              <a:gd name="connsiteY32" fmla="*/ 249071 h 593315"/>
              <a:gd name="connsiteX33" fmla="*/ 687626 w 1866279"/>
              <a:gd name="connsiteY33" fmla="*/ 259196 h 593315"/>
              <a:gd name="connsiteX34" fmla="*/ 859243 w 1866279"/>
              <a:gd name="connsiteY34" fmla="*/ 95173 h 593315"/>
              <a:gd name="connsiteX35" fmla="*/ 988460 w 1866279"/>
              <a:gd name="connsiteY35" fmla="*/ 151873 h 593315"/>
              <a:gd name="connsiteX36" fmla="*/ 1158057 w 1866279"/>
              <a:gd name="connsiteY36" fmla="*/ 0 h 59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866279" h="593315">
                <a:moveTo>
                  <a:pt x="1158057" y="0"/>
                </a:moveTo>
                <a:cubicBezTo>
                  <a:pt x="1254970" y="0"/>
                  <a:pt x="1331693" y="76949"/>
                  <a:pt x="1331693" y="172122"/>
                </a:cubicBezTo>
                <a:cubicBezTo>
                  <a:pt x="1331693" y="200472"/>
                  <a:pt x="1325636" y="226796"/>
                  <a:pt x="1313522" y="249071"/>
                </a:cubicBezTo>
                <a:cubicBezTo>
                  <a:pt x="1319579" y="249071"/>
                  <a:pt x="1325636" y="249071"/>
                  <a:pt x="1331693" y="249071"/>
                </a:cubicBezTo>
                <a:lnTo>
                  <a:pt x="1375693" y="257963"/>
                </a:lnTo>
                <a:lnTo>
                  <a:pt x="1396352" y="228965"/>
                </a:lnTo>
                <a:cubicBezTo>
                  <a:pt x="1415311" y="210773"/>
                  <a:pt x="1441107" y="199578"/>
                  <a:pt x="1469701" y="199578"/>
                </a:cubicBezTo>
                <a:cubicBezTo>
                  <a:pt x="1500781" y="199578"/>
                  <a:pt x="1529374" y="213261"/>
                  <a:pt x="1549265" y="234407"/>
                </a:cubicBezTo>
                <a:cubicBezTo>
                  <a:pt x="1555481" y="182164"/>
                  <a:pt x="1600236" y="141116"/>
                  <a:pt x="1653693" y="141116"/>
                </a:cubicBezTo>
                <a:cubicBezTo>
                  <a:pt x="1713367" y="141116"/>
                  <a:pt x="1760608" y="188383"/>
                  <a:pt x="1760608" y="246845"/>
                </a:cubicBezTo>
                <a:cubicBezTo>
                  <a:pt x="1760608" y="264260"/>
                  <a:pt x="1756878" y="280430"/>
                  <a:pt x="1749419" y="294113"/>
                </a:cubicBezTo>
                <a:cubicBezTo>
                  <a:pt x="1753149" y="294113"/>
                  <a:pt x="1756878" y="294113"/>
                  <a:pt x="1760608" y="294113"/>
                </a:cubicBezTo>
                <a:cubicBezTo>
                  <a:pt x="1819038" y="294113"/>
                  <a:pt x="1866279" y="341380"/>
                  <a:pt x="1866279" y="399842"/>
                </a:cubicBezTo>
                <a:cubicBezTo>
                  <a:pt x="1866279" y="458304"/>
                  <a:pt x="1819038" y="505571"/>
                  <a:pt x="1760608" y="505571"/>
                </a:cubicBezTo>
                <a:cubicBezTo>
                  <a:pt x="1760608" y="505571"/>
                  <a:pt x="1760608" y="505571"/>
                  <a:pt x="1577567" y="505571"/>
                </a:cubicBezTo>
                <a:lnTo>
                  <a:pt x="1478194" y="505571"/>
                </a:lnTo>
                <a:lnTo>
                  <a:pt x="1453086" y="542944"/>
                </a:lnTo>
                <a:cubicBezTo>
                  <a:pt x="1422044" y="574078"/>
                  <a:pt x="1379140" y="593315"/>
                  <a:pt x="1331693" y="593315"/>
                </a:cubicBezTo>
                <a:cubicBezTo>
                  <a:pt x="1331693" y="593315"/>
                  <a:pt x="1331693" y="593315"/>
                  <a:pt x="627056" y="593315"/>
                </a:cubicBezTo>
                <a:cubicBezTo>
                  <a:pt x="579609" y="593315"/>
                  <a:pt x="536705" y="574078"/>
                  <a:pt x="505662" y="542944"/>
                </a:cubicBezTo>
                <a:lnTo>
                  <a:pt x="478747" y="502881"/>
                </a:lnTo>
                <a:lnTo>
                  <a:pt x="468883" y="502881"/>
                </a:lnTo>
                <a:cubicBezTo>
                  <a:pt x="125015" y="502881"/>
                  <a:pt x="125015" y="502881"/>
                  <a:pt x="125015" y="502881"/>
                </a:cubicBezTo>
                <a:cubicBezTo>
                  <a:pt x="55889" y="502881"/>
                  <a:pt x="0" y="451989"/>
                  <a:pt x="0" y="389044"/>
                </a:cubicBezTo>
                <a:cubicBezTo>
                  <a:pt x="0" y="326098"/>
                  <a:pt x="55889" y="275206"/>
                  <a:pt x="125015" y="275206"/>
                </a:cubicBezTo>
                <a:cubicBezTo>
                  <a:pt x="129427" y="275206"/>
                  <a:pt x="133840" y="275206"/>
                  <a:pt x="138252" y="275206"/>
                </a:cubicBezTo>
                <a:cubicBezTo>
                  <a:pt x="129427" y="260474"/>
                  <a:pt x="125015" y="243063"/>
                  <a:pt x="125015" y="224314"/>
                </a:cubicBezTo>
                <a:cubicBezTo>
                  <a:pt x="125015" y="161368"/>
                  <a:pt x="180904" y="110476"/>
                  <a:pt x="251501" y="110476"/>
                </a:cubicBezTo>
                <a:cubicBezTo>
                  <a:pt x="314744" y="110476"/>
                  <a:pt x="367691" y="154672"/>
                  <a:pt x="375045" y="210921"/>
                </a:cubicBezTo>
                <a:cubicBezTo>
                  <a:pt x="398577" y="188154"/>
                  <a:pt x="432405" y="173422"/>
                  <a:pt x="469174" y="173422"/>
                </a:cubicBezTo>
                <a:cubicBezTo>
                  <a:pt x="519915" y="173422"/>
                  <a:pt x="563211" y="200542"/>
                  <a:pt x="582928" y="239527"/>
                </a:cubicBezTo>
                <a:lnTo>
                  <a:pt x="587584" y="257048"/>
                </a:lnTo>
                <a:lnTo>
                  <a:pt x="627056" y="249071"/>
                </a:lnTo>
                <a:cubicBezTo>
                  <a:pt x="649265" y="249071"/>
                  <a:pt x="669455" y="251096"/>
                  <a:pt x="687626" y="259196"/>
                </a:cubicBezTo>
                <a:cubicBezTo>
                  <a:pt x="691664" y="168072"/>
                  <a:pt x="766368" y="95173"/>
                  <a:pt x="859243" y="95173"/>
                </a:cubicBezTo>
                <a:cubicBezTo>
                  <a:pt x="909718" y="95173"/>
                  <a:pt x="956156" y="117448"/>
                  <a:pt x="988460" y="151873"/>
                </a:cubicBezTo>
                <a:cubicBezTo>
                  <a:pt x="998555" y="66824"/>
                  <a:pt x="1071240" y="0"/>
                  <a:pt x="1158057" y="0"/>
                </a:cubicBezTo>
                <a:close/>
              </a:path>
            </a:pathLst>
          </a:custGeom>
          <a:solidFill>
            <a:schemeClr val="bg1"/>
          </a:solidFill>
          <a:ln w="19050" cap="flat">
            <a:solidFill>
              <a:srgbClr val="0078D7"/>
            </a:solidFill>
            <a:prstDash val="solid"/>
            <a:miter lim="800000"/>
            <a:headEnd/>
            <a:tailEnd/>
          </a:ln>
        </p:spPr>
        <p:txBody>
          <a:bodyPr vert="horz" wrap="square" lIns="91427" tIns="45714" rIns="91427" bIns="45714" numCol="1" anchor="t" anchorCtr="0" compatLnSpc="1">
            <a:prstTxWarp prst="textNoShape">
              <a:avLst/>
            </a:prstTxWarp>
            <a:noAutofit/>
          </a:bodyPr>
          <a:lstStyle/>
          <a:p>
            <a:pPr defTabSz="914247">
              <a:defRPr/>
            </a:pPr>
            <a:endParaRPr lang="en-US" sz="1801" kern="0" dirty="0">
              <a:solidFill>
                <a:sysClr val="windowText" lastClr="000000"/>
              </a:solidFill>
              <a:latin typeface="Segoe UI"/>
            </a:endParaRPr>
          </a:p>
        </p:txBody>
      </p:sp>
      <p:grpSp>
        <p:nvGrpSpPr>
          <p:cNvPr id="361" name="Group 360"/>
          <p:cNvGrpSpPr/>
          <p:nvPr/>
        </p:nvGrpSpPr>
        <p:grpSpPr>
          <a:xfrm>
            <a:off x="6160949" y="2331160"/>
            <a:ext cx="1659848" cy="219624"/>
            <a:chOff x="4816072" y="2326654"/>
            <a:chExt cx="2764299" cy="365760"/>
          </a:xfrm>
        </p:grpSpPr>
        <p:pic>
          <p:nvPicPr>
            <p:cNvPr id="362" name="Picture 3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16880" y="2326654"/>
              <a:ext cx="365760" cy="365760"/>
            </a:xfrm>
            <a:prstGeom prst="rect">
              <a:avLst/>
            </a:prstGeom>
            <a:ln>
              <a:noFill/>
            </a:ln>
          </p:spPr>
        </p:pic>
        <p:pic>
          <p:nvPicPr>
            <p:cNvPr id="363" name="Picture 3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17284" y="2326654"/>
              <a:ext cx="362684" cy="365760"/>
            </a:xfrm>
            <a:prstGeom prst="rect">
              <a:avLst/>
            </a:prstGeom>
            <a:ln>
              <a:noFill/>
            </a:ln>
          </p:spPr>
        </p:pic>
        <p:pic>
          <p:nvPicPr>
            <p:cNvPr id="364" name="Picture 3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6476" y="2326654"/>
              <a:ext cx="365760" cy="365760"/>
            </a:xfrm>
            <a:prstGeom prst="rect">
              <a:avLst/>
            </a:prstGeom>
            <a:ln>
              <a:noFill/>
            </a:ln>
          </p:spPr>
        </p:pic>
        <p:pic>
          <p:nvPicPr>
            <p:cNvPr id="365" name="Picture 364">
              <a:hlinkClick r:id="" action="ppaction://noaction"/>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16072" y="2326654"/>
              <a:ext cx="365760" cy="365760"/>
            </a:xfrm>
            <a:prstGeom prst="rect">
              <a:avLst/>
            </a:prstGeom>
            <a:ln>
              <a:noFill/>
            </a:ln>
          </p:spPr>
        </p:pic>
        <p:pic>
          <p:nvPicPr>
            <p:cNvPr id="366" name="Picture 365">
              <a:hlinkClick r:id="" action="ppaction://noaction"/>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14611" y="2326654"/>
              <a:ext cx="365760" cy="365760"/>
            </a:xfrm>
            <a:prstGeom prst="rect">
              <a:avLst/>
            </a:prstGeom>
            <a:ln>
              <a:noFill/>
            </a:ln>
          </p:spPr>
        </p:pic>
      </p:grpSp>
      <p:sp>
        <p:nvSpPr>
          <p:cNvPr id="204" name="Rectangle 203">
            <a:hlinkClick r:id="" action="ppaction://noaction"/>
          </p:cNvPr>
          <p:cNvSpPr/>
          <p:nvPr/>
        </p:nvSpPr>
        <p:spPr>
          <a:xfrm>
            <a:off x="8357605" y="1235697"/>
            <a:ext cx="3861028" cy="4678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6495" tIns="186521" rIns="186495" rtlCol="0" anchor="t"/>
          <a:lstStyle/>
          <a:p>
            <a:pPr algn="r" defTabSz="914247">
              <a:lnSpc>
                <a:spcPct val="90000"/>
              </a:lnSpc>
              <a:spcAft>
                <a:spcPts val="600"/>
              </a:spcAft>
              <a:defRPr/>
            </a:pPr>
            <a:r>
              <a:rPr lang="en-US" sz="1836" kern="0" dirty="0">
                <a:gradFill>
                  <a:gsLst>
                    <a:gs pos="0">
                      <a:srgbClr val="002050"/>
                    </a:gs>
                    <a:gs pos="100000">
                      <a:srgbClr val="002050"/>
                    </a:gs>
                  </a:gsLst>
                  <a:lin ang="5400000" scaled="1"/>
                </a:gradFill>
              </a:rPr>
              <a:t>Intelligent </a:t>
            </a:r>
            <a:br>
              <a:rPr lang="en-US" sz="1836" kern="0" dirty="0">
                <a:gradFill>
                  <a:gsLst>
                    <a:gs pos="0">
                      <a:srgbClr val="002050"/>
                    </a:gs>
                    <a:gs pos="100000">
                      <a:srgbClr val="002050"/>
                    </a:gs>
                  </a:gsLst>
                  <a:lin ang="5400000" scaled="1"/>
                </a:gradFill>
              </a:rPr>
            </a:br>
            <a:r>
              <a:rPr lang="en-US" sz="1836" kern="0" dirty="0">
                <a:gradFill>
                  <a:gsLst>
                    <a:gs pos="0">
                      <a:srgbClr val="002050"/>
                    </a:gs>
                    <a:gs pos="100000">
                      <a:srgbClr val="002050"/>
                    </a:gs>
                  </a:gsLst>
                  <a:lin ang="5400000" scaled="1"/>
                </a:gradFill>
              </a:rPr>
              <a:t>Cloud &amp; Infrastructure</a:t>
            </a:r>
          </a:p>
        </p:txBody>
      </p:sp>
      <p:sp>
        <p:nvSpPr>
          <p:cNvPr id="2" name="Title 1"/>
          <p:cNvSpPr>
            <a:spLocks noGrp="1"/>
          </p:cNvSpPr>
          <p:nvPr>
            <p:ph type="title"/>
          </p:nvPr>
        </p:nvSpPr>
        <p:spPr/>
        <p:txBody>
          <a:bodyPr/>
          <a:lstStyle/>
          <a:p>
            <a:r>
              <a:rPr lang="en-US" dirty="0"/>
              <a:t>Easy to get started</a:t>
            </a:r>
          </a:p>
        </p:txBody>
      </p:sp>
      <p:grpSp>
        <p:nvGrpSpPr>
          <p:cNvPr id="252" name="Group 251"/>
          <p:cNvGrpSpPr>
            <a:grpSpLocks noChangeAspect="1"/>
          </p:cNvGrpSpPr>
          <p:nvPr/>
        </p:nvGrpSpPr>
        <p:grpSpPr>
          <a:xfrm>
            <a:off x="4650329" y="2640392"/>
            <a:ext cx="2368445" cy="1424138"/>
            <a:chOff x="2906712" y="1511300"/>
            <a:chExt cx="6378571" cy="3835401"/>
          </a:xfrm>
        </p:grpSpPr>
        <p:sp>
          <p:nvSpPr>
            <p:cNvPr id="253" name="AutoShape 3"/>
            <p:cNvSpPr>
              <a:spLocks noChangeAspect="1" noChangeArrowheads="1" noTextEdit="1"/>
            </p:cNvSpPr>
            <p:nvPr/>
          </p:nvSpPr>
          <p:spPr bwMode="auto">
            <a:xfrm>
              <a:off x="2906712" y="1511300"/>
              <a:ext cx="6378571" cy="383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41">
                <a:defRPr/>
              </a:pPr>
              <a:endParaRPr lang="en-US" sz="1836" kern="0" dirty="0">
                <a:solidFill>
                  <a:sysClr val="windowText" lastClr="000000"/>
                </a:solidFill>
                <a:latin typeface="Segoe UI"/>
              </a:endParaRPr>
            </a:p>
          </p:txBody>
        </p:sp>
        <p:sp>
          <p:nvSpPr>
            <p:cNvPr id="254" name="Freeform 5"/>
            <p:cNvSpPr>
              <a:spLocks noEditPoints="1"/>
            </p:cNvSpPr>
            <p:nvPr/>
          </p:nvSpPr>
          <p:spPr bwMode="auto">
            <a:xfrm>
              <a:off x="2906712" y="1511300"/>
              <a:ext cx="6378571" cy="3835401"/>
            </a:xfrm>
            <a:custGeom>
              <a:avLst/>
              <a:gdLst>
                <a:gd name="T0" fmla="*/ 246 w 566"/>
                <a:gd name="T1" fmla="*/ 292 h 340"/>
                <a:gd name="T2" fmla="*/ 252 w 566"/>
                <a:gd name="T3" fmla="*/ 291 h 340"/>
                <a:gd name="T4" fmla="*/ 195 w 566"/>
                <a:gd name="T5" fmla="*/ 289 h 340"/>
                <a:gd name="T6" fmla="*/ 203 w 566"/>
                <a:gd name="T7" fmla="*/ 290 h 340"/>
                <a:gd name="T8" fmla="*/ 286 w 566"/>
                <a:gd name="T9" fmla="*/ 284 h 340"/>
                <a:gd name="T10" fmla="*/ 286 w 566"/>
                <a:gd name="T11" fmla="*/ 294 h 340"/>
                <a:gd name="T12" fmla="*/ 286 w 566"/>
                <a:gd name="T13" fmla="*/ 284 h 340"/>
                <a:gd name="T14" fmla="*/ 221 w 566"/>
                <a:gd name="T15" fmla="*/ 281 h 340"/>
                <a:gd name="T16" fmla="*/ 221 w 566"/>
                <a:gd name="T17" fmla="*/ 295 h 340"/>
                <a:gd name="T18" fmla="*/ 212 w 566"/>
                <a:gd name="T19" fmla="*/ 296 h 340"/>
                <a:gd name="T20" fmla="*/ 214 w 566"/>
                <a:gd name="T21" fmla="*/ 290 h 340"/>
                <a:gd name="T22" fmla="*/ 275 w 566"/>
                <a:gd name="T23" fmla="*/ 281 h 340"/>
                <a:gd name="T24" fmla="*/ 232 w 566"/>
                <a:gd name="T25" fmla="*/ 296 h 340"/>
                <a:gd name="T26" fmla="*/ 232 w 566"/>
                <a:gd name="T27" fmla="*/ 282 h 340"/>
                <a:gd name="T28" fmla="*/ 240 w 566"/>
                <a:gd name="T29" fmla="*/ 285 h 340"/>
                <a:gd name="T30" fmla="*/ 233 w 566"/>
                <a:gd name="T31" fmla="*/ 293 h 340"/>
                <a:gd name="T32" fmla="*/ 240 w 566"/>
                <a:gd name="T33" fmla="*/ 296 h 340"/>
                <a:gd name="T34" fmla="*/ 247 w 566"/>
                <a:gd name="T35" fmla="*/ 281 h 340"/>
                <a:gd name="T36" fmla="*/ 256 w 566"/>
                <a:gd name="T37" fmla="*/ 297 h 340"/>
                <a:gd name="T38" fmla="*/ 248 w 566"/>
                <a:gd name="T39" fmla="*/ 297 h 340"/>
                <a:gd name="T40" fmla="*/ 248 w 566"/>
                <a:gd name="T41" fmla="*/ 288 h 340"/>
                <a:gd name="T42" fmla="*/ 244 w 566"/>
                <a:gd name="T43" fmla="*/ 286 h 340"/>
                <a:gd name="T44" fmla="*/ 280 w 566"/>
                <a:gd name="T45" fmla="*/ 283 h 340"/>
                <a:gd name="T46" fmla="*/ 292 w 566"/>
                <a:gd name="T47" fmla="*/ 295 h 340"/>
                <a:gd name="T48" fmla="*/ 306 w 566"/>
                <a:gd name="T49" fmla="*/ 281 h 340"/>
                <a:gd name="T50" fmla="*/ 308 w 566"/>
                <a:gd name="T51" fmla="*/ 297 h 340"/>
                <a:gd name="T52" fmla="*/ 302 w 566"/>
                <a:gd name="T53" fmla="*/ 285 h 340"/>
                <a:gd name="T54" fmla="*/ 298 w 566"/>
                <a:gd name="T55" fmla="*/ 281 h 340"/>
                <a:gd name="T56" fmla="*/ 258 w 566"/>
                <a:gd name="T57" fmla="*/ 281 h 340"/>
                <a:gd name="T58" fmla="*/ 264 w 566"/>
                <a:gd name="T59" fmla="*/ 281 h 340"/>
                <a:gd name="T60" fmla="*/ 264 w 566"/>
                <a:gd name="T61" fmla="*/ 292 h 340"/>
                <a:gd name="T62" fmla="*/ 268 w 566"/>
                <a:gd name="T63" fmla="*/ 294 h 340"/>
                <a:gd name="T64" fmla="*/ 261 w 566"/>
                <a:gd name="T65" fmla="*/ 292 h 340"/>
                <a:gd name="T66" fmla="*/ 177 w 566"/>
                <a:gd name="T67" fmla="*/ 275 h 340"/>
                <a:gd name="T68" fmla="*/ 180 w 566"/>
                <a:gd name="T69" fmla="*/ 284 h 340"/>
                <a:gd name="T70" fmla="*/ 180 w 566"/>
                <a:gd name="T71" fmla="*/ 294 h 340"/>
                <a:gd name="T72" fmla="*/ 203 w 566"/>
                <a:gd name="T73" fmla="*/ 283 h 340"/>
                <a:gd name="T74" fmla="*/ 206 w 566"/>
                <a:gd name="T75" fmla="*/ 297 h 340"/>
                <a:gd name="T76" fmla="*/ 198 w 566"/>
                <a:gd name="T77" fmla="*/ 297 h 340"/>
                <a:gd name="T78" fmla="*/ 198 w 566"/>
                <a:gd name="T79" fmla="*/ 281 h 340"/>
                <a:gd name="T80" fmla="*/ 271 w 566"/>
                <a:gd name="T81" fmla="*/ 277 h 340"/>
                <a:gd name="T82" fmla="*/ 274 w 566"/>
                <a:gd name="T83" fmla="*/ 274 h 340"/>
                <a:gd name="T84" fmla="*/ 321 w 566"/>
                <a:gd name="T85" fmla="*/ 0 h 340"/>
                <a:gd name="T86" fmla="*/ 117 w 566"/>
                <a:gd name="T87" fmla="*/ 123 h 340"/>
                <a:gd name="T88" fmla="*/ 0 w 566"/>
                <a:gd name="T89" fmla="*/ 239 h 340"/>
                <a:gd name="T90" fmla="*/ 389 w 566"/>
                <a:gd name="T91" fmla="*/ 340 h 340"/>
                <a:gd name="T92" fmla="*/ 500 w 566"/>
                <a:gd name="T93" fmla="*/ 173 h 340"/>
                <a:gd name="T94" fmla="*/ 321 w 566"/>
                <a:gd name="T95"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6" h="340">
                  <a:moveTo>
                    <a:pt x="252" y="289"/>
                  </a:moveTo>
                  <a:cubicBezTo>
                    <a:pt x="249" y="290"/>
                    <a:pt x="249" y="290"/>
                    <a:pt x="249" y="290"/>
                  </a:cubicBezTo>
                  <a:cubicBezTo>
                    <a:pt x="248" y="290"/>
                    <a:pt x="247" y="290"/>
                    <a:pt x="247" y="291"/>
                  </a:cubicBezTo>
                  <a:cubicBezTo>
                    <a:pt x="246" y="291"/>
                    <a:pt x="246" y="292"/>
                    <a:pt x="246" y="292"/>
                  </a:cubicBezTo>
                  <a:cubicBezTo>
                    <a:pt x="246" y="293"/>
                    <a:pt x="246" y="294"/>
                    <a:pt x="247" y="294"/>
                  </a:cubicBezTo>
                  <a:cubicBezTo>
                    <a:pt x="247" y="294"/>
                    <a:pt x="248" y="295"/>
                    <a:pt x="249" y="295"/>
                  </a:cubicBezTo>
                  <a:cubicBezTo>
                    <a:pt x="250" y="295"/>
                    <a:pt x="251" y="294"/>
                    <a:pt x="251" y="293"/>
                  </a:cubicBezTo>
                  <a:cubicBezTo>
                    <a:pt x="252" y="293"/>
                    <a:pt x="252" y="292"/>
                    <a:pt x="252" y="291"/>
                  </a:cubicBezTo>
                  <a:cubicBezTo>
                    <a:pt x="252" y="289"/>
                    <a:pt x="252" y="289"/>
                    <a:pt x="252" y="289"/>
                  </a:cubicBezTo>
                  <a:moveTo>
                    <a:pt x="199" y="284"/>
                  </a:moveTo>
                  <a:cubicBezTo>
                    <a:pt x="198" y="284"/>
                    <a:pt x="197" y="284"/>
                    <a:pt x="196" y="285"/>
                  </a:cubicBezTo>
                  <a:cubicBezTo>
                    <a:pt x="195" y="286"/>
                    <a:pt x="195" y="288"/>
                    <a:pt x="195" y="289"/>
                  </a:cubicBezTo>
                  <a:cubicBezTo>
                    <a:pt x="195" y="291"/>
                    <a:pt x="195" y="292"/>
                    <a:pt x="196" y="293"/>
                  </a:cubicBezTo>
                  <a:cubicBezTo>
                    <a:pt x="197" y="294"/>
                    <a:pt x="198" y="294"/>
                    <a:pt x="199" y="294"/>
                  </a:cubicBezTo>
                  <a:cubicBezTo>
                    <a:pt x="200" y="294"/>
                    <a:pt x="201" y="294"/>
                    <a:pt x="202" y="293"/>
                  </a:cubicBezTo>
                  <a:cubicBezTo>
                    <a:pt x="203" y="292"/>
                    <a:pt x="203" y="291"/>
                    <a:pt x="203" y="290"/>
                  </a:cubicBezTo>
                  <a:cubicBezTo>
                    <a:pt x="203" y="288"/>
                    <a:pt x="203" y="288"/>
                    <a:pt x="203" y="288"/>
                  </a:cubicBezTo>
                  <a:cubicBezTo>
                    <a:pt x="203" y="287"/>
                    <a:pt x="203" y="286"/>
                    <a:pt x="202" y="285"/>
                  </a:cubicBezTo>
                  <a:cubicBezTo>
                    <a:pt x="201" y="284"/>
                    <a:pt x="200" y="284"/>
                    <a:pt x="199" y="284"/>
                  </a:cubicBezTo>
                  <a:moveTo>
                    <a:pt x="286" y="284"/>
                  </a:moveTo>
                  <a:cubicBezTo>
                    <a:pt x="285" y="284"/>
                    <a:pt x="284" y="284"/>
                    <a:pt x="283" y="285"/>
                  </a:cubicBezTo>
                  <a:cubicBezTo>
                    <a:pt x="282" y="286"/>
                    <a:pt x="282" y="288"/>
                    <a:pt x="282" y="289"/>
                  </a:cubicBezTo>
                  <a:cubicBezTo>
                    <a:pt x="282" y="291"/>
                    <a:pt x="282" y="292"/>
                    <a:pt x="283" y="293"/>
                  </a:cubicBezTo>
                  <a:cubicBezTo>
                    <a:pt x="284" y="294"/>
                    <a:pt x="285" y="294"/>
                    <a:pt x="286" y="294"/>
                  </a:cubicBezTo>
                  <a:cubicBezTo>
                    <a:pt x="288" y="294"/>
                    <a:pt x="289" y="294"/>
                    <a:pt x="290" y="293"/>
                  </a:cubicBezTo>
                  <a:cubicBezTo>
                    <a:pt x="290" y="292"/>
                    <a:pt x="291" y="291"/>
                    <a:pt x="291" y="289"/>
                  </a:cubicBezTo>
                  <a:cubicBezTo>
                    <a:pt x="291" y="287"/>
                    <a:pt x="290" y="286"/>
                    <a:pt x="289" y="285"/>
                  </a:cubicBezTo>
                  <a:cubicBezTo>
                    <a:pt x="289" y="284"/>
                    <a:pt x="288" y="284"/>
                    <a:pt x="286" y="284"/>
                  </a:cubicBezTo>
                  <a:moveTo>
                    <a:pt x="218" y="294"/>
                  </a:moveTo>
                  <a:cubicBezTo>
                    <a:pt x="219" y="294"/>
                    <a:pt x="219" y="294"/>
                    <a:pt x="220" y="293"/>
                  </a:cubicBezTo>
                  <a:cubicBezTo>
                    <a:pt x="221" y="293"/>
                    <a:pt x="221" y="292"/>
                    <a:pt x="221" y="290"/>
                  </a:cubicBezTo>
                  <a:cubicBezTo>
                    <a:pt x="221" y="281"/>
                    <a:pt x="221" y="281"/>
                    <a:pt x="221" y="281"/>
                  </a:cubicBezTo>
                  <a:cubicBezTo>
                    <a:pt x="225" y="281"/>
                    <a:pt x="225" y="281"/>
                    <a:pt x="225" y="281"/>
                  </a:cubicBezTo>
                  <a:cubicBezTo>
                    <a:pt x="225" y="297"/>
                    <a:pt x="225" y="297"/>
                    <a:pt x="225" y="297"/>
                  </a:cubicBezTo>
                  <a:cubicBezTo>
                    <a:pt x="221" y="297"/>
                    <a:pt x="221" y="297"/>
                    <a:pt x="221" y="297"/>
                  </a:cubicBezTo>
                  <a:cubicBezTo>
                    <a:pt x="221" y="295"/>
                    <a:pt x="221" y="295"/>
                    <a:pt x="221" y="295"/>
                  </a:cubicBezTo>
                  <a:cubicBezTo>
                    <a:pt x="221" y="295"/>
                    <a:pt x="221" y="295"/>
                    <a:pt x="221" y="295"/>
                  </a:cubicBezTo>
                  <a:cubicBezTo>
                    <a:pt x="221" y="295"/>
                    <a:pt x="220" y="296"/>
                    <a:pt x="219" y="297"/>
                  </a:cubicBezTo>
                  <a:cubicBezTo>
                    <a:pt x="218" y="297"/>
                    <a:pt x="217" y="297"/>
                    <a:pt x="216" y="297"/>
                  </a:cubicBezTo>
                  <a:cubicBezTo>
                    <a:pt x="215" y="297"/>
                    <a:pt x="213" y="297"/>
                    <a:pt x="212" y="296"/>
                  </a:cubicBezTo>
                  <a:cubicBezTo>
                    <a:pt x="211" y="295"/>
                    <a:pt x="211" y="293"/>
                    <a:pt x="211" y="291"/>
                  </a:cubicBezTo>
                  <a:cubicBezTo>
                    <a:pt x="211" y="281"/>
                    <a:pt x="211" y="281"/>
                    <a:pt x="211" y="281"/>
                  </a:cubicBezTo>
                  <a:cubicBezTo>
                    <a:pt x="214" y="281"/>
                    <a:pt x="214" y="281"/>
                    <a:pt x="214" y="281"/>
                  </a:cubicBezTo>
                  <a:cubicBezTo>
                    <a:pt x="214" y="290"/>
                    <a:pt x="214" y="290"/>
                    <a:pt x="214" y="290"/>
                  </a:cubicBezTo>
                  <a:cubicBezTo>
                    <a:pt x="214" y="293"/>
                    <a:pt x="215" y="294"/>
                    <a:pt x="218" y="294"/>
                  </a:cubicBezTo>
                  <a:moveTo>
                    <a:pt x="271" y="297"/>
                  </a:moveTo>
                  <a:cubicBezTo>
                    <a:pt x="271" y="281"/>
                    <a:pt x="271" y="281"/>
                    <a:pt x="271" y="281"/>
                  </a:cubicBezTo>
                  <a:cubicBezTo>
                    <a:pt x="275" y="281"/>
                    <a:pt x="275" y="281"/>
                    <a:pt x="275" y="281"/>
                  </a:cubicBezTo>
                  <a:cubicBezTo>
                    <a:pt x="275" y="297"/>
                    <a:pt x="275" y="297"/>
                    <a:pt x="275" y="297"/>
                  </a:cubicBezTo>
                  <a:cubicBezTo>
                    <a:pt x="271" y="297"/>
                    <a:pt x="271" y="297"/>
                    <a:pt x="271" y="297"/>
                  </a:cubicBezTo>
                  <a:moveTo>
                    <a:pt x="236" y="297"/>
                  </a:moveTo>
                  <a:cubicBezTo>
                    <a:pt x="234" y="297"/>
                    <a:pt x="233" y="297"/>
                    <a:pt x="232" y="296"/>
                  </a:cubicBezTo>
                  <a:cubicBezTo>
                    <a:pt x="231" y="296"/>
                    <a:pt x="230" y="295"/>
                    <a:pt x="229" y="294"/>
                  </a:cubicBezTo>
                  <a:cubicBezTo>
                    <a:pt x="229" y="292"/>
                    <a:pt x="228" y="291"/>
                    <a:pt x="228" y="290"/>
                  </a:cubicBezTo>
                  <a:cubicBezTo>
                    <a:pt x="228" y="288"/>
                    <a:pt x="229" y="286"/>
                    <a:pt x="229" y="285"/>
                  </a:cubicBezTo>
                  <a:cubicBezTo>
                    <a:pt x="230" y="284"/>
                    <a:pt x="231" y="283"/>
                    <a:pt x="232" y="282"/>
                  </a:cubicBezTo>
                  <a:cubicBezTo>
                    <a:pt x="233" y="281"/>
                    <a:pt x="235" y="281"/>
                    <a:pt x="237" y="281"/>
                  </a:cubicBezTo>
                  <a:cubicBezTo>
                    <a:pt x="237" y="281"/>
                    <a:pt x="238" y="281"/>
                    <a:pt x="239" y="281"/>
                  </a:cubicBezTo>
                  <a:cubicBezTo>
                    <a:pt x="239" y="281"/>
                    <a:pt x="240" y="282"/>
                    <a:pt x="240" y="282"/>
                  </a:cubicBezTo>
                  <a:cubicBezTo>
                    <a:pt x="240" y="285"/>
                    <a:pt x="240" y="285"/>
                    <a:pt x="240" y="285"/>
                  </a:cubicBezTo>
                  <a:cubicBezTo>
                    <a:pt x="239" y="284"/>
                    <a:pt x="238" y="284"/>
                    <a:pt x="237" y="284"/>
                  </a:cubicBezTo>
                  <a:cubicBezTo>
                    <a:pt x="235" y="284"/>
                    <a:pt x="234" y="284"/>
                    <a:pt x="233" y="285"/>
                  </a:cubicBezTo>
                  <a:cubicBezTo>
                    <a:pt x="232" y="286"/>
                    <a:pt x="232" y="288"/>
                    <a:pt x="232" y="289"/>
                  </a:cubicBezTo>
                  <a:cubicBezTo>
                    <a:pt x="232" y="291"/>
                    <a:pt x="232" y="292"/>
                    <a:pt x="233" y="293"/>
                  </a:cubicBezTo>
                  <a:cubicBezTo>
                    <a:pt x="234" y="294"/>
                    <a:pt x="235" y="294"/>
                    <a:pt x="237" y="294"/>
                  </a:cubicBezTo>
                  <a:cubicBezTo>
                    <a:pt x="237" y="294"/>
                    <a:pt x="238" y="294"/>
                    <a:pt x="239" y="294"/>
                  </a:cubicBezTo>
                  <a:cubicBezTo>
                    <a:pt x="239" y="294"/>
                    <a:pt x="240" y="294"/>
                    <a:pt x="240" y="293"/>
                  </a:cubicBezTo>
                  <a:cubicBezTo>
                    <a:pt x="240" y="296"/>
                    <a:pt x="240" y="296"/>
                    <a:pt x="240" y="296"/>
                  </a:cubicBezTo>
                  <a:cubicBezTo>
                    <a:pt x="239" y="297"/>
                    <a:pt x="238" y="297"/>
                    <a:pt x="236" y="297"/>
                  </a:cubicBezTo>
                  <a:moveTo>
                    <a:pt x="244" y="286"/>
                  </a:moveTo>
                  <a:cubicBezTo>
                    <a:pt x="244" y="282"/>
                    <a:pt x="244" y="282"/>
                    <a:pt x="244" y="282"/>
                  </a:cubicBezTo>
                  <a:cubicBezTo>
                    <a:pt x="245" y="282"/>
                    <a:pt x="246" y="282"/>
                    <a:pt x="247" y="281"/>
                  </a:cubicBezTo>
                  <a:cubicBezTo>
                    <a:pt x="248" y="281"/>
                    <a:pt x="249" y="281"/>
                    <a:pt x="250" y="281"/>
                  </a:cubicBezTo>
                  <a:cubicBezTo>
                    <a:pt x="252" y="281"/>
                    <a:pt x="253" y="282"/>
                    <a:pt x="254" y="283"/>
                  </a:cubicBezTo>
                  <a:cubicBezTo>
                    <a:pt x="255" y="284"/>
                    <a:pt x="256" y="285"/>
                    <a:pt x="256" y="287"/>
                  </a:cubicBezTo>
                  <a:cubicBezTo>
                    <a:pt x="256" y="297"/>
                    <a:pt x="256" y="297"/>
                    <a:pt x="256" y="297"/>
                  </a:cubicBezTo>
                  <a:cubicBezTo>
                    <a:pt x="252" y="297"/>
                    <a:pt x="252" y="297"/>
                    <a:pt x="252" y="297"/>
                  </a:cubicBezTo>
                  <a:cubicBezTo>
                    <a:pt x="252" y="295"/>
                    <a:pt x="252" y="295"/>
                    <a:pt x="252" y="295"/>
                  </a:cubicBezTo>
                  <a:cubicBezTo>
                    <a:pt x="252" y="295"/>
                    <a:pt x="252" y="295"/>
                    <a:pt x="252" y="295"/>
                  </a:cubicBezTo>
                  <a:cubicBezTo>
                    <a:pt x="251" y="297"/>
                    <a:pt x="250" y="297"/>
                    <a:pt x="248" y="297"/>
                  </a:cubicBezTo>
                  <a:cubicBezTo>
                    <a:pt x="246" y="297"/>
                    <a:pt x="245" y="297"/>
                    <a:pt x="244" y="296"/>
                  </a:cubicBezTo>
                  <a:cubicBezTo>
                    <a:pt x="243" y="295"/>
                    <a:pt x="243" y="294"/>
                    <a:pt x="243" y="293"/>
                  </a:cubicBezTo>
                  <a:cubicBezTo>
                    <a:pt x="243" y="291"/>
                    <a:pt x="243" y="290"/>
                    <a:pt x="244" y="289"/>
                  </a:cubicBezTo>
                  <a:cubicBezTo>
                    <a:pt x="245" y="288"/>
                    <a:pt x="246" y="288"/>
                    <a:pt x="248" y="288"/>
                  </a:cubicBezTo>
                  <a:cubicBezTo>
                    <a:pt x="252" y="287"/>
                    <a:pt x="252" y="287"/>
                    <a:pt x="252" y="287"/>
                  </a:cubicBezTo>
                  <a:cubicBezTo>
                    <a:pt x="252" y="285"/>
                    <a:pt x="251" y="284"/>
                    <a:pt x="249" y="284"/>
                  </a:cubicBezTo>
                  <a:cubicBezTo>
                    <a:pt x="248" y="284"/>
                    <a:pt x="247" y="284"/>
                    <a:pt x="247" y="284"/>
                  </a:cubicBezTo>
                  <a:cubicBezTo>
                    <a:pt x="246" y="285"/>
                    <a:pt x="245" y="285"/>
                    <a:pt x="244" y="286"/>
                  </a:cubicBezTo>
                  <a:moveTo>
                    <a:pt x="286" y="297"/>
                  </a:moveTo>
                  <a:cubicBezTo>
                    <a:pt x="284" y="297"/>
                    <a:pt x="282" y="297"/>
                    <a:pt x="280" y="295"/>
                  </a:cubicBezTo>
                  <a:cubicBezTo>
                    <a:pt x="279" y="294"/>
                    <a:pt x="278" y="292"/>
                    <a:pt x="278" y="289"/>
                  </a:cubicBezTo>
                  <a:cubicBezTo>
                    <a:pt x="278" y="287"/>
                    <a:pt x="279" y="285"/>
                    <a:pt x="280" y="283"/>
                  </a:cubicBezTo>
                  <a:cubicBezTo>
                    <a:pt x="282" y="282"/>
                    <a:pt x="284" y="281"/>
                    <a:pt x="286" y="281"/>
                  </a:cubicBezTo>
                  <a:cubicBezTo>
                    <a:pt x="289" y="281"/>
                    <a:pt x="291" y="282"/>
                    <a:pt x="292" y="283"/>
                  </a:cubicBezTo>
                  <a:cubicBezTo>
                    <a:pt x="294" y="285"/>
                    <a:pt x="294" y="287"/>
                    <a:pt x="294" y="289"/>
                  </a:cubicBezTo>
                  <a:cubicBezTo>
                    <a:pt x="294" y="292"/>
                    <a:pt x="293" y="294"/>
                    <a:pt x="292" y="295"/>
                  </a:cubicBezTo>
                  <a:cubicBezTo>
                    <a:pt x="291" y="297"/>
                    <a:pt x="289" y="297"/>
                    <a:pt x="286" y="297"/>
                  </a:cubicBezTo>
                  <a:moveTo>
                    <a:pt x="301" y="284"/>
                  </a:moveTo>
                  <a:cubicBezTo>
                    <a:pt x="301" y="284"/>
                    <a:pt x="301" y="284"/>
                    <a:pt x="301" y="284"/>
                  </a:cubicBezTo>
                  <a:cubicBezTo>
                    <a:pt x="303" y="282"/>
                    <a:pt x="304" y="281"/>
                    <a:pt x="306" y="281"/>
                  </a:cubicBezTo>
                  <a:cubicBezTo>
                    <a:pt x="308" y="281"/>
                    <a:pt x="309" y="282"/>
                    <a:pt x="310" y="283"/>
                  </a:cubicBezTo>
                  <a:cubicBezTo>
                    <a:pt x="311" y="284"/>
                    <a:pt x="312" y="285"/>
                    <a:pt x="312" y="287"/>
                  </a:cubicBezTo>
                  <a:cubicBezTo>
                    <a:pt x="312" y="297"/>
                    <a:pt x="312" y="297"/>
                    <a:pt x="312" y="297"/>
                  </a:cubicBezTo>
                  <a:cubicBezTo>
                    <a:pt x="308" y="297"/>
                    <a:pt x="308" y="297"/>
                    <a:pt x="308" y="297"/>
                  </a:cubicBezTo>
                  <a:cubicBezTo>
                    <a:pt x="308" y="288"/>
                    <a:pt x="308" y="288"/>
                    <a:pt x="308" y="288"/>
                  </a:cubicBezTo>
                  <a:cubicBezTo>
                    <a:pt x="308" y="287"/>
                    <a:pt x="308" y="286"/>
                    <a:pt x="307" y="285"/>
                  </a:cubicBezTo>
                  <a:cubicBezTo>
                    <a:pt x="307" y="284"/>
                    <a:pt x="306" y="284"/>
                    <a:pt x="305" y="284"/>
                  </a:cubicBezTo>
                  <a:cubicBezTo>
                    <a:pt x="304" y="284"/>
                    <a:pt x="303" y="284"/>
                    <a:pt x="302" y="285"/>
                  </a:cubicBezTo>
                  <a:cubicBezTo>
                    <a:pt x="302" y="286"/>
                    <a:pt x="301" y="287"/>
                    <a:pt x="301" y="288"/>
                  </a:cubicBezTo>
                  <a:cubicBezTo>
                    <a:pt x="301" y="297"/>
                    <a:pt x="301" y="297"/>
                    <a:pt x="301" y="297"/>
                  </a:cubicBezTo>
                  <a:cubicBezTo>
                    <a:pt x="298" y="297"/>
                    <a:pt x="298" y="297"/>
                    <a:pt x="298" y="297"/>
                  </a:cubicBezTo>
                  <a:cubicBezTo>
                    <a:pt x="298" y="281"/>
                    <a:pt x="298" y="281"/>
                    <a:pt x="298" y="281"/>
                  </a:cubicBezTo>
                  <a:cubicBezTo>
                    <a:pt x="301" y="281"/>
                    <a:pt x="301" y="281"/>
                    <a:pt x="301" y="281"/>
                  </a:cubicBezTo>
                  <a:cubicBezTo>
                    <a:pt x="301" y="284"/>
                    <a:pt x="301" y="284"/>
                    <a:pt x="301" y="284"/>
                  </a:cubicBezTo>
                  <a:moveTo>
                    <a:pt x="258" y="284"/>
                  </a:moveTo>
                  <a:cubicBezTo>
                    <a:pt x="258" y="281"/>
                    <a:pt x="258" y="281"/>
                    <a:pt x="258" y="281"/>
                  </a:cubicBezTo>
                  <a:cubicBezTo>
                    <a:pt x="261" y="281"/>
                    <a:pt x="261" y="281"/>
                    <a:pt x="261" y="281"/>
                  </a:cubicBezTo>
                  <a:cubicBezTo>
                    <a:pt x="261" y="278"/>
                    <a:pt x="261" y="278"/>
                    <a:pt x="261" y="278"/>
                  </a:cubicBezTo>
                  <a:cubicBezTo>
                    <a:pt x="264" y="277"/>
                    <a:pt x="264" y="277"/>
                    <a:pt x="264" y="277"/>
                  </a:cubicBezTo>
                  <a:cubicBezTo>
                    <a:pt x="264" y="281"/>
                    <a:pt x="264" y="281"/>
                    <a:pt x="264" y="281"/>
                  </a:cubicBezTo>
                  <a:cubicBezTo>
                    <a:pt x="268" y="281"/>
                    <a:pt x="268" y="281"/>
                    <a:pt x="268" y="281"/>
                  </a:cubicBezTo>
                  <a:cubicBezTo>
                    <a:pt x="268" y="284"/>
                    <a:pt x="268" y="284"/>
                    <a:pt x="268" y="284"/>
                  </a:cubicBezTo>
                  <a:cubicBezTo>
                    <a:pt x="264" y="284"/>
                    <a:pt x="264" y="284"/>
                    <a:pt x="264" y="284"/>
                  </a:cubicBezTo>
                  <a:cubicBezTo>
                    <a:pt x="264" y="292"/>
                    <a:pt x="264" y="292"/>
                    <a:pt x="264" y="292"/>
                  </a:cubicBezTo>
                  <a:cubicBezTo>
                    <a:pt x="264" y="293"/>
                    <a:pt x="264" y="293"/>
                    <a:pt x="265" y="294"/>
                  </a:cubicBezTo>
                  <a:cubicBezTo>
                    <a:pt x="265" y="294"/>
                    <a:pt x="266" y="294"/>
                    <a:pt x="266" y="294"/>
                  </a:cubicBezTo>
                  <a:cubicBezTo>
                    <a:pt x="267" y="294"/>
                    <a:pt x="267" y="294"/>
                    <a:pt x="267" y="294"/>
                  </a:cubicBezTo>
                  <a:cubicBezTo>
                    <a:pt x="267" y="294"/>
                    <a:pt x="268" y="294"/>
                    <a:pt x="268" y="294"/>
                  </a:cubicBezTo>
                  <a:cubicBezTo>
                    <a:pt x="268" y="297"/>
                    <a:pt x="268" y="297"/>
                    <a:pt x="268" y="297"/>
                  </a:cubicBezTo>
                  <a:cubicBezTo>
                    <a:pt x="268" y="297"/>
                    <a:pt x="267" y="297"/>
                    <a:pt x="267" y="297"/>
                  </a:cubicBezTo>
                  <a:cubicBezTo>
                    <a:pt x="266" y="297"/>
                    <a:pt x="266" y="297"/>
                    <a:pt x="265" y="297"/>
                  </a:cubicBezTo>
                  <a:cubicBezTo>
                    <a:pt x="262" y="297"/>
                    <a:pt x="261" y="296"/>
                    <a:pt x="261" y="292"/>
                  </a:cubicBezTo>
                  <a:cubicBezTo>
                    <a:pt x="261" y="284"/>
                    <a:pt x="261" y="284"/>
                    <a:pt x="261" y="284"/>
                  </a:cubicBezTo>
                  <a:cubicBezTo>
                    <a:pt x="258" y="284"/>
                    <a:pt x="258" y="284"/>
                    <a:pt x="258" y="284"/>
                  </a:cubicBezTo>
                  <a:moveTo>
                    <a:pt x="177" y="297"/>
                  </a:moveTo>
                  <a:cubicBezTo>
                    <a:pt x="177" y="275"/>
                    <a:pt x="177" y="275"/>
                    <a:pt x="177" y="275"/>
                  </a:cubicBezTo>
                  <a:cubicBezTo>
                    <a:pt x="189" y="275"/>
                    <a:pt x="189" y="275"/>
                    <a:pt x="189" y="275"/>
                  </a:cubicBezTo>
                  <a:cubicBezTo>
                    <a:pt x="189" y="278"/>
                    <a:pt x="189" y="278"/>
                    <a:pt x="189" y="278"/>
                  </a:cubicBezTo>
                  <a:cubicBezTo>
                    <a:pt x="180" y="278"/>
                    <a:pt x="180" y="278"/>
                    <a:pt x="180" y="278"/>
                  </a:cubicBezTo>
                  <a:cubicBezTo>
                    <a:pt x="180" y="284"/>
                    <a:pt x="180" y="284"/>
                    <a:pt x="180" y="284"/>
                  </a:cubicBezTo>
                  <a:cubicBezTo>
                    <a:pt x="188" y="284"/>
                    <a:pt x="188" y="284"/>
                    <a:pt x="188" y="284"/>
                  </a:cubicBezTo>
                  <a:cubicBezTo>
                    <a:pt x="188" y="288"/>
                    <a:pt x="188" y="288"/>
                    <a:pt x="188" y="288"/>
                  </a:cubicBezTo>
                  <a:cubicBezTo>
                    <a:pt x="180" y="288"/>
                    <a:pt x="180" y="288"/>
                    <a:pt x="180" y="288"/>
                  </a:cubicBezTo>
                  <a:cubicBezTo>
                    <a:pt x="180" y="294"/>
                    <a:pt x="180" y="294"/>
                    <a:pt x="180" y="294"/>
                  </a:cubicBezTo>
                  <a:cubicBezTo>
                    <a:pt x="189" y="294"/>
                    <a:pt x="189" y="294"/>
                    <a:pt x="189" y="294"/>
                  </a:cubicBezTo>
                  <a:cubicBezTo>
                    <a:pt x="189" y="297"/>
                    <a:pt x="189" y="297"/>
                    <a:pt x="189" y="297"/>
                  </a:cubicBezTo>
                  <a:cubicBezTo>
                    <a:pt x="177" y="297"/>
                    <a:pt x="177" y="297"/>
                    <a:pt x="177" y="297"/>
                  </a:cubicBezTo>
                  <a:moveTo>
                    <a:pt x="203" y="283"/>
                  </a:moveTo>
                  <a:cubicBezTo>
                    <a:pt x="203" y="283"/>
                    <a:pt x="203" y="283"/>
                    <a:pt x="203" y="283"/>
                  </a:cubicBezTo>
                  <a:cubicBezTo>
                    <a:pt x="203" y="274"/>
                    <a:pt x="203" y="274"/>
                    <a:pt x="203" y="274"/>
                  </a:cubicBezTo>
                  <a:cubicBezTo>
                    <a:pt x="206" y="274"/>
                    <a:pt x="206" y="274"/>
                    <a:pt x="206" y="274"/>
                  </a:cubicBezTo>
                  <a:cubicBezTo>
                    <a:pt x="206" y="297"/>
                    <a:pt x="206" y="297"/>
                    <a:pt x="206" y="297"/>
                  </a:cubicBezTo>
                  <a:cubicBezTo>
                    <a:pt x="203" y="297"/>
                    <a:pt x="203" y="297"/>
                    <a:pt x="203" y="297"/>
                  </a:cubicBezTo>
                  <a:cubicBezTo>
                    <a:pt x="203" y="295"/>
                    <a:pt x="203" y="295"/>
                    <a:pt x="203" y="295"/>
                  </a:cubicBezTo>
                  <a:cubicBezTo>
                    <a:pt x="203" y="295"/>
                    <a:pt x="203" y="295"/>
                    <a:pt x="203" y="295"/>
                  </a:cubicBezTo>
                  <a:cubicBezTo>
                    <a:pt x="202" y="296"/>
                    <a:pt x="200" y="297"/>
                    <a:pt x="198" y="297"/>
                  </a:cubicBezTo>
                  <a:cubicBezTo>
                    <a:pt x="196" y="297"/>
                    <a:pt x="194" y="297"/>
                    <a:pt x="193" y="295"/>
                  </a:cubicBezTo>
                  <a:cubicBezTo>
                    <a:pt x="192" y="294"/>
                    <a:pt x="191" y="292"/>
                    <a:pt x="191" y="290"/>
                  </a:cubicBezTo>
                  <a:cubicBezTo>
                    <a:pt x="191" y="287"/>
                    <a:pt x="192" y="285"/>
                    <a:pt x="193" y="283"/>
                  </a:cubicBezTo>
                  <a:cubicBezTo>
                    <a:pt x="195" y="282"/>
                    <a:pt x="196" y="281"/>
                    <a:pt x="198" y="281"/>
                  </a:cubicBezTo>
                  <a:cubicBezTo>
                    <a:pt x="199" y="281"/>
                    <a:pt x="200" y="281"/>
                    <a:pt x="201" y="282"/>
                  </a:cubicBezTo>
                  <a:cubicBezTo>
                    <a:pt x="202" y="282"/>
                    <a:pt x="202" y="283"/>
                    <a:pt x="203" y="283"/>
                  </a:cubicBezTo>
                  <a:moveTo>
                    <a:pt x="273" y="278"/>
                  </a:moveTo>
                  <a:cubicBezTo>
                    <a:pt x="272" y="278"/>
                    <a:pt x="272" y="278"/>
                    <a:pt x="271" y="277"/>
                  </a:cubicBezTo>
                  <a:cubicBezTo>
                    <a:pt x="271" y="277"/>
                    <a:pt x="271" y="277"/>
                    <a:pt x="271" y="276"/>
                  </a:cubicBezTo>
                  <a:cubicBezTo>
                    <a:pt x="271" y="275"/>
                    <a:pt x="271" y="275"/>
                    <a:pt x="271" y="274"/>
                  </a:cubicBezTo>
                  <a:cubicBezTo>
                    <a:pt x="272" y="274"/>
                    <a:pt x="272" y="274"/>
                    <a:pt x="273" y="274"/>
                  </a:cubicBezTo>
                  <a:cubicBezTo>
                    <a:pt x="274" y="274"/>
                    <a:pt x="274" y="274"/>
                    <a:pt x="274" y="274"/>
                  </a:cubicBezTo>
                  <a:cubicBezTo>
                    <a:pt x="275" y="275"/>
                    <a:pt x="275" y="275"/>
                    <a:pt x="275" y="276"/>
                  </a:cubicBezTo>
                  <a:cubicBezTo>
                    <a:pt x="275" y="277"/>
                    <a:pt x="275" y="277"/>
                    <a:pt x="274" y="277"/>
                  </a:cubicBezTo>
                  <a:cubicBezTo>
                    <a:pt x="274" y="278"/>
                    <a:pt x="274" y="278"/>
                    <a:pt x="273" y="278"/>
                  </a:cubicBezTo>
                  <a:moveTo>
                    <a:pt x="321" y="0"/>
                  </a:moveTo>
                  <a:cubicBezTo>
                    <a:pt x="283" y="0"/>
                    <a:pt x="250" y="23"/>
                    <a:pt x="237" y="56"/>
                  </a:cubicBezTo>
                  <a:cubicBezTo>
                    <a:pt x="226" y="51"/>
                    <a:pt x="215" y="48"/>
                    <a:pt x="203" y="48"/>
                  </a:cubicBezTo>
                  <a:cubicBezTo>
                    <a:pt x="192" y="48"/>
                    <a:pt x="192" y="48"/>
                    <a:pt x="192" y="48"/>
                  </a:cubicBezTo>
                  <a:cubicBezTo>
                    <a:pt x="151" y="48"/>
                    <a:pt x="117" y="82"/>
                    <a:pt x="117" y="123"/>
                  </a:cubicBezTo>
                  <a:cubicBezTo>
                    <a:pt x="117" y="127"/>
                    <a:pt x="117" y="127"/>
                    <a:pt x="117" y="127"/>
                  </a:cubicBezTo>
                  <a:cubicBezTo>
                    <a:pt x="117" y="130"/>
                    <a:pt x="117" y="134"/>
                    <a:pt x="118" y="137"/>
                  </a:cubicBezTo>
                  <a:cubicBezTo>
                    <a:pt x="102" y="137"/>
                    <a:pt x="102" y="137"/>
                    <a:pt x="102" y="137"/>
                  </a:cubicBezTo>
                  <a:cubicBezTo>
                    <a:pt x="46" y="137"/>
                    <a:pt x="0" y="183"/>
                    <a:pt x="0" y="239"/>
                  </a:cubicBezTo>
                  <a:cubicBezTo>
                    <a:pt x="0" y="239"/>
                    <a:pt x="0" y="239"/>
                    <a:pt x="0" y="239"/>
                  </a:cubicBezTo>
                  <a:cubicBezTo>
                    <a:pt x="0" y="294"/>
                    <a:pt x="46" y="340"/>
                    <a:pt x="102" y="340"/>
                  </a:cubicBezTo>
                  <a:cubicBezTo>
                    <a:pt x="155" y="340"/>
                    <a:pt x="155" y="340"/>
                    <a:pt x="155" y="340"/>
                  </a:cubicBezTo>
                  <a:cubicBezTo>
                    <a:pt x="389" y="340"/>
                    <a:pt x="389" y="340"/>
                    <a:pt x="389" y="340"/>
                  </a:cubicBezTo>
                  <a:cubicBezTo>
                    <a:pt x="481" y="340"/>
                    <a:pt x="481" y="340"/>
                    <a:pt x="481" y="340"/>
                  </a:cubicBezTo>
                  <a:cubicBezTo>
                    <a:pt x="527" y="340"/>
                    <a:pt x="566" y="302"/>
                    <a:pt x="566" y="255"/>
                  </a:cubicBezTo>
                  <a:cubicBezTo>
                    <a:pt x="566" y="255"/>
                    <a:pt x="566" y="255"/>
                    <a:pt x="566" y="255"/>
                  </a:cubicBezTo>
                  <a:cubicBezTo>
                    <a:pt x="566" y="215"/>
                    <a:pt x="538" y="181"/>
                    <a:pt x="500" y="173"/>
                  </a:cubicBezTo>
                  <a:cubicBezTo>
                    <a:pt x="493" y="130"/>
                    <a:pt x="456" y="97"/>
                    <a:pt x="412" y="97"/>
                  </a:cubicBezTo>
                  <a:cubicBezTo>
                    <a:pt x="411" y="97"/>
                    <a:pt x="411" y="97"/>
                    <a:pt x="411" y="97"/>
                  </a:cubicBezTo>
                  <a:cubicBezTo>
                    <a:pt x="411" y="95"/>
                    <a:pt x="411" y="93"/>
                    <a:pt x="411" y="90"/>
                  </a:cubicBezTo>
                  <a:cubicBezTo>
                    <a:pt x="411" y="40"/>
                    <a:pt x="371" y="0"/>
                    <a:pt x="321" y="0"/>
                  </a:cubicBezTo>
                </a:path>
              </a:pathLst>
            </a:custGeom>
            <a:solidFill>
              <a:srgbClr val="DC3F26"/>
            </a:solidFill>
            <a:ln>
              <a:noFill/>
            </a:ln>
          </p:spPr>
          <p:txBody>
            <a:bodyPr vert="horz" wrap="square" lIns="93247" tIns="46623" rIns="93247" bIns="46623" numCol="1" anchor="t" anchorCtr="0" compatLnSpc="1">
              <a:prstTxWarp prst="textNoShape">
                <a:avLst/>
              </a:prstTxWarp>
            </a:bodyPr>
            <a:lstStyle/>
            <a:p>
              <a:pPr defTabSz="932441">
                <a:defRPr/>
              </a:pPr>
              <a:endParaRPr lang="en-US" sz="1836" kern="0" dirty="0">
                <a:solidFill>
                  <a:sysClr val="windowText" lastClr="000000"/>
                </a:solidFill>
                <a:latin typeface="Segoe UI"/>
              </a:endParaRPr>
            </a:p>
          </p:txBody>
        </p:sp>
        <p:sp>
          <p:nvSpPr>
            <p:cNvPr id="255" name="Freeform 6"/>
            <p:cNvSpPr>
              <a:spLocks/>
            </p:cNvSpPr>
            <p:nvPr/>
          </p:nvSpPr>
          <p:spPr bwMode="auto">
            <a:xfrm>
              <a:off x="4900611" y="4613276"/>
              <a:ext cx="136526" cy="247650"/>
            </a:xfrm>
            <a:custGeom>
              <a:avLst/>
              <a:gdLst>
                <a:gd name="T0" fmla="*/ 86 w 86"/>
                <a:gd name="T1" fmla="*/ 0 h 156"/>
                <a:gd name="T2" fmla="*/ 0 w 86"/>
                <a:gd name="T3" fmla="*/ 0 h 156"/>
                <a:gd name="T4" fmla="*/ 0 w 86"/>
                <a:gd name="T5" fmla="*/ 156 h 156"/>
                <a:gd name="T6" fmla="*/ 86 w 86"/>
                <a:gd name="T7" fmla="*/ 156 h 156"/>
                <a:gd name="T8" fmla="*/ 86 w 86"/>
                <a:gd name="T9" fmla="*/ 135 h 156"/>
                <a:gd name="T10" fmla="*/ 22 w 86"/>
                <a:gd name="T11" fmla="*/ 135 h 156"/>
                <a:gd name="T12" fmla="*/ 22 w 86"/>
                <a:gd name="T13" fmla="*/ 92 h 156"/>
                <a:gd name="T14" fmla="*/ 79 w 86"/>
                <a:gd name="T15" fmla="*/ 92 h 156"/>
                <a:gd name="T16" fmla="*/ 79 w 86"/>
                <a:gd name="T17" fmla="*/ 64 h 156"/>
                <a:gd name="T18" fmla="*/ 22 w 86"/>
                <a:gd name="T19" fmla="*/ 64 h 156"/>
                <a:gd name="T20" fmla="*/ 22 w 86"/>
                <a:gd name="T21" fmla="*/ 21 h 156"/>
                <a:gd name="T22" fmla="*/ 86 w 86"/>
                <a:gd name="T23" fmla="*/ 21 h 156"/>
                <a:gd name="T24" fmla="*/ 86 w 86"/>
                <a:gd name="T25"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6">
                  <a:moveTo>
                    <a:pt x="86" y="0"/>
                  </a:moveTo>
                  <a:lnTo>
                    <a:pt x="0" y="0"/>
                  </a:lnTo>
                  <a:lnTo>
                    <a:pt x="0" y="156"/>
                  </a:lnTo>
                  <a:lnTo>
                    <a:pt x="86" y="156"/>
                  </a:lnTo>
                  <a:lnTo>
                    <a:pt x="86" y="135"/>
                  </a:lnTo>
                  <a:lnTo>
                    <a:pt x="22" y="135"/>
                  </a:lnTo>
                  <a:lnTo>
                    <a:pt x="22" y="92"/>
                  </a:lnTo>
                  <a:lnTo>
                    <a:pt x="79" y="92"/>
                  </a:lnTo>
                  <a:lnTo>
                    <a:pt x="79" y="64"/>
                  </a:lnTo>
                  <a:lnTo>
                    <a:pt x="22" y="64"/>
                  </a:lnTo>
                  <a:lnTo>
                    <a:pt x="22" y="21"/>
                  </a:lnTo>
                  <a:lnTo>
                    <a:pt x="86" y="21"/>
                  </a:lnTo>
                  <a:lnTo>
                    <a:pt x="86" y="0"/>
                  </a:lnTo>
                  <a:close/>
                </a:path>
              </a:pathLst>
            </a:custGeom>
            <a:solidFill>
              <a:srgbClr val="FFFFFF"/>
            </a:solidFill>
            <a:ln w="9525">
              <a:noFill/>
              <a:round/>
              <a:headEnd/>
              <a:tailEnd/>
            </a:ln>
          </p:spPr>
          <p:txBody>
            <a:bodyPr vert="horz" wrap="square" lIns="93247" tIns="46623" rIns="93247" bIns="46623" numCol="1" anchor="t" anchorCtr="0" compatLnSpc="1">
              <a:prstTxWarp prst="textNoShape">
                <a:avLst/>
              </a:prstTxWarp>
            </a:bodyPr>
            <a:lstStyle/>
            <a:p>
              <a:pPr defTabSz="932441">
                <a:defRPr/>
              </a:pPr>
              <a:endParaRPr lang="en-US" sz="1836" kern="0" dirty="0">
                <a:solidFill>
                  <a:sysClr val="windowText" lastClr="000000"/>
                </a:solidFill>
                <a:latin typeface="Segoe UI"/>
              </a:endParaRPr>
            </a:p>
          </p:txBody>
        </p:sp>
        <p:sp>
          <p:nvSpPr>
            <p:cNvPr id="256" name="Freeform 7"/>
            <p:cNvSpPr>
              <a:spLocks/>
            </p:cNvSpPr>
            <p:nvPr/>
          </p:nvSpPr>
          <p:spPr bwMode="auto">
            <a:xfrm>
              <a:off x="4900611" y="4613276"/>
              <a:ext cx="136526" cy="247650"/>
            </a:xfrm>
            <a:custGeom>
              <a:avLst/>
              <a:gdLst>
                <a:gd name="T0" fmla="*/ 86 w 86"/>
                <a:gd name="T1" fmla="*/ 0 h 156"/>
                <a:gd name="T2" fmla="*/ 0 w 86"/>
                <a:gd name="T3" fmla="*/ 0 h 156"/>
                <a:gd name="T4" fmla="*/ 0 w 86"/>
                <a:gd name="T5" fmla="*/ 156 h 156"/>
                <a:gd name="T6" fmla="*/ 86 w 86"/>
                <a:gd name="T7" fmla="*/ 156 h 156"/>
                <a:gd name="T8" fmla="*/ 86 w 86"/>
                <a:gd name="T9" fmla="*/ 135 h 156"/>
                <a:gd name="T10" fmla="*/ 22 w 86"/>
                <a:gd name="T11" fmla="*/ 135 h 156"/>
                <a:gd name="T12" fmla="*/ 22 w 86"/>
                <a:gd name="T13" fmla="*/ 92 h 156"/>
                <a:gd name="T14" fmla="*/ 79 w 86"/>
                <a:gd name="T15" fmla="*/ 92 h 156"/>
                <a:gd name="T16" fmla="*/ 79 w 86"/>
                <a:gd name="T17" fmla="*/ 64 h 156"/>
                <a:gd name="T18" fmla="*/ 22 w 86"/>
                <a:gd name="T19" fmla="*/ 64 h 156"/>
                <a:gd name="T20" fmla="*/ 22 w 86"/>
                <a:gd name="T21" fmla="*/ 21 h 156"/>
                <a:gd name="T22" fmla="*/ 86 w 86"/>
                <a:gd name="T23" fmla="*/ 21 h 156"/>
                <a:gd name="T24" fmla="*/ 86 w 86"/>
                <a:gd name="T25"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6">
                  <a:moveTo>
                    <a:pt x="86" y="0"/>
                  </a:moveTo>
                  <a:lnTo>
                    <a:pt x="0" y="0"/>
                  </a:lnTo>
                  <a:lnTo>
                    <a:pt x="0" y="156"/>
                  </a:lnTo>
                  <a:lnTo>
                    <a:pt x="86" y="156"/>
                  </a:lnTo>
                  <a:lnTo>
                    <a:pt x="86" y="135"/>
                  </a:lnTo>
                  <a:lnTo>
                    <a:pt x="22" y="135"/>
                  </a:lnTo>
                  <a:lnTo>
                    <a:pt x="22" y="92"/>
                  </a:lnTo>
                  <a:lnTo>
                    <a:pt x="79" y="92"/>
                  </a:lnTo>
                  <a:lnTo>
                    <a:pt x="79" y="64"/>
                  </a:lnTo>
                  <a:lnTo>
                    <a:pt x="22" y="64"/>
                  </a:lnTo>
                  <a:lnTo>
                    <a:pt x="22" y="21"/>
                  </a:lnTo>
                  <a:lnTo>
                    <a:pt x="86" y="21"/>
                  </a:lnTo>
                  <a:lnTo>
                    <a:pt x="8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41">
                <a:defRPr/>
              </a:pPr>
              <a:endParaRPr lang="en-US" sz="1836" kern="0" dirty="0">
                <a:solidFill>
                  <a:sysClr val="windowText" lastClr="000000"/>
                </a:solidFill>
                <a:latin typeface="Segoe UI"/>
              </a:endParaRPr>
            </a:p>
          </p:txBody>
        </p:sp>
        <p:sp>
          <p:nvSpPr>
            <p:cNvPr id="257" name="Freeform 8"/>
            <p:cNvSpPr>
              <a:spLocks noEditPoints="1"/>
            </p:cNvSpPr>
            <p:nvPr/>
          </p:nvSpPr>
          <p:spPr bwMode="auto">
            <a:xfrm>
              <a:off x="5059360" y="4602164"/>
              <a:ext cx="168276" cy="258762"/>
            </a:xfrm>
            <a:custGeom>
              <a:avLst/>
              <a:gdLst>
                <a:gd name="T0" fmla="*/ 8 w 15"/>
                <a:gd name="T1" fmla="*/ 20 h 23"/>
                <a:gd name="T2" fmla="*/ 5 w 15"/>
                <a:gd name="T3" fmla="*/ 19 h 23"/>
                <a:gd name="T4" fmla="*/ 4 w 15"/>
                <a:gd name="T5" fmla="*/ 15 h 23"/>
                <a:gd name="T6" fmla="*/ 5 w 15"/>
                <a:gd name="T7" fmla="*/ 11 h 23"/>
                <a:gd name="T8" fmla="*/ 8 w 15"/>
                <a:gd name="T9" fmla="*/ 10 h 23"/>
                <a:gd name="T10" fmla="*/ 11 w 15"/>
                <a:gd name="T11" fmla="*/ 11 h 23"/>
                <a:gd name="T12" fmla="*/ 12 w 15"/>
                <a:gd name="T13" fmla="*/ 14 h 23"/>
                <a:gd name="T14" fmla="*/ 12 w 15"/>
                <a:gd name="T15" fmla="*/ 16 h 23"/>
                <a:gd name="T16" fmla="*/ 11 w 15"/>
                <a:gd name="T17" fmla="*/ 19 h 23"/>
                <a:gd name="T18" fmla="*/ 8 w 15"/>
                <a:gd name="T19" fmla="*/ 20 h 23"/>
                <a:gd name="T20" fmla="*/ 15 w 15"/>
                <a:gd name="T21" fmla="*/ 0 h 23"/>
                <a:gd name="T22" fmla="*/ 12 w 15"/>
                <a:gd name="T23" fmla="*/ 0 h 23"/>
                <a:gd name="T24" fmla="*/ 12 w 15"/>
                <a:gd name="T25" fmla="*/ 9 h 23"/>
                <a:gd name="T26" fmla="*/ 12 w 15"/>
                <a:gd name="T27" fmla="*/ 9 h 23"/>
                <a:gd name="T28" fmla="*/ 10 w 15"/>
                <a:gd name="T29" fmla="*/ 8 h 23"/>
                <a:gd name="T30" fmla="*/ 7 w 15"/>
                <a:gd name="T31" fmla="*/ 7 h 23"/>
                <a:gd name="T32" fmla="*/ 2 w 15"/>
                <a:gd name="T33" fmla="*/ 9 h 23"/>
                <a:gd name="T34" fmla="*/ 0 w 15"/>
                <a:gd name="T35" fmla="*/ 16 h 23"/>
                <a:gd name="T36" fmla="*/ 2 w 15"/>
                <a:gd name="T37" fmla="*/ 21 h 23"/>
                <a:gd name="T38" fmla="*/ 7 w 15"/>
                <a:gd name="T39" fmla="*/ 23 h 23"/>
                <a:gd name="T40" fmla="*/ 12 w 15"/>
                <a:gd name="T41" fmla="*/ 21 h 23"/>
                <a:gd name="T42" fmla="*/ 12 w 15"/>
                <a:gd name="T43" fmla="*/ 21 h 23"/>
                <a:gd name="T44" fmla="*/ 12 w 15"/>
                <a:gd name="T45" fmla="*/ 23 h 23"/>
                <a:gd name="T46" fmla="*/ 15 w 15"/>
                <a:gd name="T47" fmla="*/ 23 h 23"/>
                <a:gd name="T48" fmla="*/ 15 w 15"/>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23">
                  <a:moveTo>
                    <a:pt x="8" y="20"/>
                  </a:moveTo>
                  <a:cubicBezTo>
                    <a:pt x="7" y="20"/>
                    <a:pt x="6" y="20"/>
                    <a:pt x="5" y="19"/>
                  </a:cubicBezTo>
                  <a:cubicBezTo>
                    <a:pt x="4" y="18"/>
                    <a:pt x="4" y="17"/>
                    <a:pt x="4" y="15"/>
                  </a:cubicBezTo>
                  <a:cubicBezTo>
                    <a:pt x="4" y="14"/>
                    <a:pt x="4" y="12"/>
                    <a:pt x="5" y="11"/>
                  </a:cubicBezTo>
                  <a:cubicBezTo>
                    <a:pt x="6" y="10"/>
                    <a:pt x="7" y="10"/>
                    <a:pt x="8" y="10"/>
                  </a:cubicBezTo>
                  <a:cubicBezTo>
                    <a:pt x="9" y="10"/>
                    <a:pt x="10" y="10"/>
                    <a:pt x="11" y="11"/>
                  </a:cubicBezTo>
                  <a:cubicBezTo>
                    <a:pt x="12" y="12"/>
                    <a:pt x="12" y="13"/>
                    <a:pt x="12" y="14"/>
                  </a:cubicBezTo>
                  <a:cubicBezTo>
                    <a:pt x="12" y="16"/>
                    <a:pt x="12" y="16"/>
                    <a:pt x="12" y="16"/>
                  </a:cubicBezTo>
                  <a:cubicBezTo>
                    <a:pt x="12" y="17"/>
                    <a:pt x="12" y="18"/>
                    <a:pt x="11" y="19"/>
                  </a:cubicBezTo>
                  <a:cubicBezTo>
                    <a:pt x="10" y="20"/>
                    <a:pt x="9" y="20"/>
                    <a:pt x="8" y="20"/>
                  </a:cubicBezTo>
                  <a:moveTo>
                    <a:pt x="15" y="0"/>
                  </a:moveTo>
                  <a:cubicBezTo>
                    <a:pt x="12" y="0"/>
                    <a:pt x="12" y="0"/>
                    <a:pt x="12" y="0"/>
                  </a:cubicBezTo>
                  <a:cubicBezTo>
                    <a:pt x="12" y="9"/>
                    <a:pt x="12" y="9"/>
                    <a:pt x="12" y="9"/>
                  </a:cubicBezTo>
                  <a:cubicBezTo>
                    <a:pt x="12" y="9"/>
                    <a:pt x="12" y="9"/>
                    <a:pt x="12" y="9"/>
                  </a:cubicBezTo>
                  <a:cubicBezTo>
                    <a:pt x="11" y="9"/>
                    <a:pt x="11" y="8"/>
                    <a:pt x="10" y="8"/>
                  </a:cubicBezTo>
                  <a:cubicBezTo>
                    <a:pt x="9" y="7"/>
                    <a:pt x="8" y="7"/>
                    <a:pt x="7" y="7"/>
                  </a:cubicBezTo>
                  <a:cubicBezTo>
                    <a:pt x="5" y="7"/>
                    <a:pt x="4" y="8"/>
                    <a:pt x="2" y="9"/>
                  </a:cubicBezTo>
                  <a:cubicBezTo>
                    <a:pt x="1" y="11"/>
                    <a:pt x="0" y="13"/>
                    <a:pt x="0" y="16"/>
                  </a:cubicBezTo>
                  <a:cubicBezTo>
                    <a:pt x="0" y="18"/>
                    <a:pt x="1" y="20"/>
                    <a:pt x="2" y="21"/>
                  </a:cubicBezTo>
                  <a:cubicBezTo>
                    <a:pt x="3" y="23"/>
                    <a:pt x="5" y="23"/>
                    <a:pt x="7" y="23"/>
                  </a:cubicBezTo>
                  <a:cubicBezTo>
                    <a:pt x="9" y="23"/>
                    <a:pt x="11" y="22"/>
                    <a:pt x="12" y="21"/>
                  </a:cubicBezTo>
                  <a:cubicBezTo>
                    <a:pt x="12" y="21"/>
                    <a:pt x="12" y="21"/>
                    <a:pt x="12" y="21"/>
                  </a:cubicBezTo>
                  <a:cubicBezTo>
                    <a:pt x="12" y="23"/>
                    <a:pt x="12" y="23"/>
                    <a:pt x="12" y="23"/>
                  </a:cubicBezTo>
                  <a:cubicBezTo>
                    <a:pt x="15" y="23"/>
                    <a:pt x="15" y="23"/>
                    <a:pt x="15" y="23"/>
                  </a:cubicBezTo>
                  <a:cubicBezTo>
                    <a:pt x="15" y="0"/>
                    <a:pt x="15" y="0"/>
                    <a:pt x="15" y="0"/>
                  </a:cubicBezTo>
                </a:path>
              </a:pathLst>
            </a:custGeom>
            <a:solidFill>
              <a:srgbClr val="FFFFFF"/>
            </a:solidFill>
            <a:ln w="9525">
              <a:noFill/>
              <a:round/>
              <a:headEnd/>
              <a:tailEnd/>
            </a:ln>
          </p:spPr>
          <p:txBody>
            <a:bodyPr vert="horz" wrap="square" lIns="93247" tIns="46623" rIns="93247" bIns="46623" numCol="1" anchor="t" anchorCtr="0" compatLnSpc="1">
              <a:prstTxWarp prst="textNoShape">
                <a:avLst/>
              </a:prstTxWarp>
            </a:bodyPr>
            <a:lstStyle/>
            <a:p>
              <a:pPr defTabSz="932441">
                <a:defRPr/>
              </a:pPr>
              <a:endParaRPr lang="en-US" sz="1836" kern="0" dirty="0">
                <a:solidFill>
                  <a:sysClr val="windowText" lastClr="000000"/>
                </a:solidFill>
                <a:latin typeface="Segoe UI"/>
              </a:endParaRPr>
            </a:p>
          </p:txBody>
        </p:sp>
        <p:sp>
          <p:nvSpPr>
            <p:cNvPr id="258" name="Freeform 9"/>
            <p:cNvSpPr>
              <a:spLocks/>
            </p:cNvSpPr>
            <p:nvPr/>
          </p:nvSpPr>
          <p:spPr bwMode="auto">
            <a:xfrm>
              <a:off x="5284786" y="4681539"/>
              <a:ext cx="157163" cy="179389"/>
            </a:xfrm>
            <a:custGeom>
              <a:avLst/>
              <a:gdLst>
                <a:gd name="T0" fmla="*/ 14 w 14"/>
                <a:gd name="T1" fmla="*/ 0 h 16"/>
                <a:gd name="T2" fmla="*/ 10 w 14"/>
                <a:gd name="T3" fmla="*/ 0 h 16"/>
                <a:gd name="T4" fmla="*/ 10 w 14"/>
                <a:gd name="T5" fmla="*/ 9 h 16"/>
                <a:gd name="T6" fmla="*/ 9 w 14"/>
                <a:gd name="T7" fmla="*/ 12 h 16"/>
                <a:gd name="T8" fmla="*/ 7 w 14"/>
                <a:gd name="T9" fmla="*/ 13 h 16"/>
                <a:gd name="T10" fmla="*/ 3 w 14"/>
                <a:gd name="T11" fmla="*/ 9 h 16"/>
                <a:gd name="T12" fmla="*/ 3 w 14"/>
                <a:gd name="T13" fmla="*/ 0 h 16"/>
                <a:gd name="T14" fmla="*/ 0 w 14"/>
                <a:gd name="T15" fmla="*/ 0 h 16"/>
                <a:gd name="T16" fmla="*/ 0 w 14"/>
                <a:gd name="T17" fmla="*/ 10 h 16"/>
                <a:gd name="T18" fmla="*/ 1 w 14"/>
                <a:gd name="T19" fmla="*/ 15 h 16"/>
                <a:gd name="T20" fmla="*/ 5 w 14"/>
                <a:gd name="T21" fmla="*/ 16 h 16"/>
                <a:gd name="T22" fmla="*/ 8 w 14"/>
                <a:gd name="T23" fmla="*/ 16 h 16"/>
                <a:gd name="T24" fmla="*/ 10 w 14"/>
                <a:gd name="T25" fmla="*/ 14 h 16"/>
                <a:gd name="T26" fmla="*/ 10 w 14"/>
                <a:gd name="T27" fmla="*/ 14 h 16"/>
                <a:gd name="T28" fmla="*/ 10 w 14"/>
                <a:gd name="T29" fmla="*/ 16 h 16"/>
                <a:gd name="T30" fmla="*/ 14 w 14"/>
                <a:gd name="T31" fmla="*/ 16 h 16"/>
                <a:gd name="T32" fmla="*/ 14 w 14"/>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16">
                  <a:moveTo>
                    <a:pt x="14" y="0"/>
                  </a:moveTo>
                  <a:cubicBezTo>
                    <a:pt x="10" y="0"/>
                    <a:pt x="10" y="0"/>
                    <a:pt x="10" y="0"/>
                  </a:cubicBezTo>
                  <a:cubicBezTo>
                    <a:pt x="10" y="9"/>
                    <a:pt x="10" y="9"/>
                    <a:pt x="10" y="9"/>
                  </a:cubicBezTo>
                  <a:cubicBezTo>
                    <a:pt x="10" y="11"/>
                    <a:pt x="10" y="12"/>
                    <a:pt x="9" y="12"/>
                  </a:cubicBezTo>
                  <a:cubicBezTo>
                    <a:pt x="8" y="13"/>
                    <a:pt x="8" y="13"/>
                    <a:pt x="7" y="13"/>
                  </a:cubicBezTo>
                  <a:cubicBezTo>
                    <a:pt x="4" y="13"/>
                    <a:pt x="3" y="12"/>
                    <a:pt x="3" y="9"/>
                  </a:cubicBezTo>
                  <a:cubicBezTo>
                    <a:pt x="3" y="0"/>
                    <a:pt x="3" y="0"/>
                    <a:pt x="3" y="0"/>
                  </a:cubicBezTo>
                  <a:cubicBezTo>
                    <a:pt x="0" y="0"/>
                    <a:pt x="0" y="0"/>
                    <a:pt x="0" y="0"/>
                  </a:cubicBezTo>
                  <a:cubicBezTo>
                    <a:pt x="0" y="10"/>
                    <a:pt x="0" y="10"/>
                    <a:pt x="0" y="10"/>
                  </a:cubicBezTo>
                  <a:cubicBezTo>
                    <a:pt x="0" y="12"/>
                    <a:pt x="0" y="14"/>
                    <a:pt x="1" y="15"/>
                  </a:cubicBezTo>
                  <a:cubicBezTo>
                    <a:pt x="2" y="16"/>
                    <a:pt x="4" y="16"/>
                    <a:pt x="5" y="16"/>
                  </a:cubicBezTo>
                  <a:cubicBezTo>
                    <a:pt x="6" y="16"/>
                    <a:pt x="7" y="16"/>
                    <a:pt x="8" y="16"/>
                  </a:cubicBezTo>
                  <a:cubicBezTo>
                    <a:pt x="9" y="15"/>
                    <a:pt x="10" y="14"/>
                    <a:pt x="10" y="14"/>
                  </a:cubicBezTo>
                  <a:cubicBezTo>
                    <a:pt x="10" y="14"/>
                    <a:pt x="10" y="14"/>
                    <a:pt x="10" y="14"/>
                  </a:cubicBezTo>
                  <a:cubicBezTo>
                    <a:pt x="10" y="16"/>
                    <a:pt x="10" y="16"/>
                    <a:pt x="10" y="16"/>
                  </a:cubicBezTo>
                  <a:cubicBezTo>
                    <a:pt x="14" y="16"/>
                    <a:pt x="14" y="16"/>
                    <a:pt x="14" y="16"/>
                  </a:cubicBezTo>
                  <a:cubicBezTo>
                    <a:pt x="14" y="0"/>
                    <a:pt x="14" y="0"/>
                    <a:pt x="14" y="0"/>
                  </a:cubicBezTo>
                </a:path>
              </a:pathLst>
            </a:custGeom>
            <a:solidFill>
              <a:srgbClr val="FFFFFF"/>
            </a:solidFill>
            <a:ln w="9525">
              <a:noFill/>
              <a:round/>
              <a:headEnd/>
              <a:tailEnd/>
            </a:ln>
          </p:spPr>
          <p:txBody>
            <a:bodyPr vert="horz" wrap="square" lIns="93247" tIns="46623" rIns="93247" bIns="46623" numCol="1" anchor="t" anchorCtr="0" compatLnSpc="1">
              <a:prstTxWarp prst="textNoShape">
                <a:avLst/>
              </a:prstTxWarp>
            </a:bodyPr>
            <a:lstStyle/>
            <a:p>
              <a:pPr defTabSz="932441">
                <a:defRPr/>
              </a:pPr>
              <a:endParaRPr lang="en-US" sz="1836" kern="0" dirty="0">
                <a:solidFill>
                  <a:sysClr val="windowText" lastClr="000000"/>
                </a:solidFill>
                <a:latin typeface="Segoe UI"/>
              </a:endParaRPr>
            </a:p>
          </p:txBody>
        </p:sp>
        <p:sp>
          <p:nvSpPr>
            <p:cNvPr id="259" name="Freeform 10"/>
            <p:cNvSpPr>
              <a:spLocks/>
            </p:cNvSpPr>
            <p:nvPr/>
          </p:nvSpPr>
          <p:spPr bwMode="auto">
            <a:xfrm>
              <a:off x="5475285" y="4681539"/>
              <a:ext cx="136526" cy="179389"/>
            </a:xfrm>
            <a:custGeom>
              <a:avLst/>
              <a:gdLst>
                <a:gd name="T0" fmla="*/ 9 w 12"/>
                <a:gd name="T1" fmla="*/ 0 h 16"/>
                <a:gd name="T2" fmla="*/ 4 w 12"/>
                <a:gd name="T3" fmla="*/ 1 h 16"/>
                <a:gd name="T4" fmla="*/ 1 w 12"/>
                <a:gd name="T5" fmla="*/ 4 h 16"/>
                <a:gd name="T6" fmla="*/ 0 w 12"/>
                <a:gd name="T7" fmla="*/ 9 h 16"/>
                <a:gd name="T8" fmla="*/ 1 w 12"/>
                <a:gd name="T9" fmla="*/ 13 h 16"/>
                <a:gd name="T10" fmla="*/ 4 w 12"/>
                <a:gd name="T11" fmla="*/ 15 h 16"/>
                <a:gd name="T12" fmla="*/ 8 w 12"/>
                <a:gd name="T13" fmla="*/ 16 h 16"/>
                <a:gd name="T14" fmla="*/ 12 w 12"/>
                <a:gd name="T15" fmla="*/ 15 h 16"/>
                <a:gd name="T16" fmla="*/ 12 w 12"/>
                <a:gd name="T17" fmla="*/ 12 h 16"/>
                <a:gd name="T18" fmla="*/ 11 w 12"/>
                <a:gd name="T19" fmla="*/ 13 h 16"/>
                <a:gd name="T20" fmla="*/ 9 w 12"/>
                <a:gd name="T21" fmla="*/ 13 h 16"/>
                <a:gd name="T22" fmla="*/ 5 w 12"/>
                <a:gd name="T23" fmla="*/ 12 h 16"/>
                <a:gd name="T24" fmla="*/ 4 w 12"/>
                <a:gd name="T25" fmla="*/ 8 h 16"/>
                <a:gd name="T26" fmla="*/ 5 w 12"/>
                <a:gd name="T27" fmla="*/ 4 h 16"/>
                <a:gd name="T28" fmla="*/ 9 w 12"/>
                <a:gd name="T29" fmla="*/ 3 h 16"/>
                <a:gd name="T30" fmla="*/ 12 w 12"/>
                <a:gd name="T31" fmla="*/ 4 h 16"/>
                <a:gd name="T32" fmla="*/ 12 w 12"/>
                <a:gd name="T33" fmla="*/ 1 h 16"/>
                <a:gd name="T34" fmla="*/ 11 w 12"/>
                <a:gd name="T35" fmla="*/ 0 h 16"/>
                <a:gd name="T36" fmla="*/ 9 w 12"/>
                <a:gd name="T3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16">
                  <a:moveTo>
                    <a:pt x="9" y="0"/>
                  </a:moveTo>
                  <a:cubicBezTo>
                    <a:pt x="7" y="0"/>
                    <a:pt x="5" y="0"/>
                    <a:pt x="4" y="1"/>
                  </a:cubicBezTo>
                  <a:cubicBezTo>
                    <a:pt x="3" y="2"/>
                    <a:pt x="2" y="3"/>
                    <a:pt x="1" y="4"/>
                  </a:cubicBezTo>
                  <a:cubicBezTo>
                    <a:pt x="1" y="5"/>
                    <a:pt x="0" y="7"/>
                    <a:pt x="0" y="9"/>
                  </a:cubicBezTo>
                  <a:cubicBezTo>
                    <a:pt x="0" y="10"/>
                    <a:pt x="1" y="11"/>
                    <a:pt x="1" y="13"/>
                  </a:cubicBezTo>
                  <a:cubicBezTo>
                    <a:pt x="2" y="14"/>
                    <a:pt x="3" y="15"/>
                    <a:pt x="4" y="15"/>
                  </a:cubicBezTo>
                  <a:cubicBezTo>
                    <a:pt x="5" y="16"/>
                    <a:pt x="6" y="16"/>
                    <a:pt x="8" y="16"/>
                  </a:cubicBezTo>
                  <a:cubicBezTo>
                    <a:pt x="10" y="16"/>
                    <a:pt x="11" y="16"/>
                    <a:pt x="12" y="15"/>
                  </a:cubicBezTo>
                  <a:cubicBezTo>
                    <a:pt x="12" y="12"/>
                    <a:pt x="12" y="12"/>
                    <a:pt x="12" y="12"/>
                  </a:cubicBezTo>
                  <a:cubicBezTo>
                    <a:pt x="12" y="13"/>
                    <a:pt x="11" y="13"/>
                    <a:pt x="11" y="13"/>
                  </a:cubicBezTo>
                  <a:cubicBezTo>
                    <a:pt x="10" y="13"/>
                    <a:pt x="9" y="13"/>
                    <a:pt x="9" y="13"/>
                  </a:cubicBezTo>
                  <a:cubicBezTo>
                    <a:pt x="7" y="13"/>
                    <a:pt x="6" y="13"/>
                    <a:pt x="5" y="12"/>
                  </a:cubicBezTo>
                  <a:cubicBezTo>
                    <a:pt x="4" y="11"/>
                    <a:pt x="4" y="10"/>
                    <a:pt x="4" y="8"/>
                  </a:cubicBezTo>
                  <a:cubicBezTo>
                    <a:pt x="4" y="7"/>
                    <a:pt x="4" y="5"/>
                    <a:pt x="5" y="4"/>
                  </a:cubicBezTo>
                  <a:cubicBezTo>
                    <a:pt x="6" y="3"/>
                    <a:pt x="7" y="3"/>
                    <a:pt x="9" y="3"/>
                  </a:cubicBezTo>
                  <a:cubicBezTo>
                    <a:pt x="10" y="3"/>
                    <a:pt x="11" y="3"/>
                    <a:pt x="12" y="4"/>
                  </a:cubicBezTo>
                  <a:cubicBezTo>
                    <a:pt x="12" y="1"/>
                    <a:pt x="12" y="1"/>
                    <a:pt x="12" y="1"/>
                  </a:cubicBezTo>
                  <a:cubicBezTo>
                    <a:pt x="12" y="1"/>
                    <a:pt x="11" y="0"/>
                    <a:pt x="11" y="0"/>
                  </a:cubicBezTo>
                  <a:cubicBezTo>
                    <a:pt x="10" y="0"/>
                    <a:pt x="9" y="0"/>
                    <a:pt x="9" y="0"/>
                  </a:cubicBezTo>
                </a:path>
              </a:pathLst>
            </a:custGeom>
            <a:solidFill>
              <a:srgbClr val="FFFFFF"/>
            </a:solidFill>
            <a:ln w="9525">
              <a:noFill/>
              <a:round/>
              <a:headEnd/>
              <a:tailEnd/>
            </a:ln>
          </p:spPr>
          <p:txBody>
            <a:bodyPr vert="horz" wrap="square" lIns="93247" tIns="46623" rIns="93247" bIns="46623" numCol="1" anchor="t" anchorCtr="0" compatLnSpc="1">
              <a:prstTxWarp prst="textNoShape">
                <a:avLst/>
              </a:prstTxWarp>
            </a:bodyPr>
            <a:lstStyle/>
            <a:p>
              <a:pPr defTabSz="932441">
                <a:defRPr/>
              </a:pPr>
              <a:endParaRPr lang="en-US" sz="1836" kern="0" dirty="0">
                <a:solidFill>
                  <a:sysClr val="windowText" lastClr="000000"/>
                </a:solidFill>
                <a:latin typeface="Segoe UI"/>
              </a:endParaRPr>
            </a:p>
          </p:txBody>
        </p:sp>
        <p:sp>
          <p:nvSpPr>
            <p:cNvPr id="260" name="Freeform 11"/>
            <p:cNvSpPr>
              <a:spLocks noEditPoints="1"/>
            </p:cNvSpPr>
            <p:nvPr/>
          </p:nvSpPr>
          <p:spPr bwMode="auto">
            <a:xfrm>
              <a:off x="5645147" y="4681539"/>
              <a:ext cx="146050" cy="179389"/>
            </a:xfrm>
            <a:custGeom>
              <a:avLst/>
              <a:gdLst>
                <a:gd name="T0" fmla="*/ 6 w 13"/>
                <a:gd name="T1" fmla="*/ 14 h 16"/>
                <a:gd name="T2" fmla="*/ 4 w 13"/>
                <a:gd name="T3" fmla="*/ 13 h 16"/>
                <a:gd name="T4" fmla="*/ 3 w 13"/>
                <a:gd name="T5" fmla="*/ 11 h 16"/>
                <a:gd name="T6" fmla="*/ 4 w 13"/>
                <a:gd name="T7" fmla="*/ 10 h 16"/>
                <a:gd name="T8" fmla="*/ 6 w 13"/>
                <a:gd name="T9" fmla="*/ 9 h 16"/>
                <a:gd name="T10" fmla="*/ 9 w 13"/>
                <a:gd name="T11" fmla="*/ 8 h 16"/>
                <a:gd name="T12" fmla="*/ 9 w 13"/>
                <a:gd name="T13" fmla="*/ 10 h 16"/>
                <a:gd name="T14" fmla="*/ 8 w 13"/>
                <a:gd name="T15" fmla="*/ 12 h 16"/>
                <a:gd name="T16" fmla="*/ 6 w 13"/>
                <a:gd name="T17" fmla="*/ 14 h 16"/>
                <a:gd name="T18" fmla="*/ 7 w 13"/>
                <a:gd name="T19" fmla="*/ 0 h 16"/>
                <a:gd name="T20" fmla="*/ 4 w 13"/>
                <a:gd name="T21" fmla="*/ 0 h 16"/>
                <a:gd name="T22" fmla="*/ 1 w 13"/>
                <a:gd name="T23" fmla="*/ 1 h 16"/>
                <a:gd name="T24" fmla="*/ 1 w 13"/>
                <a:gd name="T25" fmla="*/ 5 h 16"/>
                <a:gd name="T26" fmla="*/ 4 w 13"/>
                <a:gd name="T27" fmla="*/ 3 h 16"/>
                <a:gd name="T28" fmla="*/ 6 w 13"/>
                <a:gd name="T29" fmla="*/ 3 h 16"/>
                <a:gd name="T30" fmla="*/ 9 w 13"/>
                <a:gd name="T31" fmla="*/ 6 h 16"/>
                <a:gd name="T32" fmla="*/ 5 w 13"/>
                <a:gd name="T33" fmla="*/ 7 h 16"/>
                <a:gd name="T34" fmla="*/ 1 w 13"/>
                <a:gd name="T35" fmla="*/ 8 h 16"/>
                <a:gd name="T36" fmla="*/ 0 w 13"/>
                <a:gd name="T37" fmla="*/ 12 h 16"/>
                <a:gd name="T38" fmla="*/ 1 w 13"/>
                <a:gd name="T39" fmla="*/ 15 h 16"/>
                <a:gd name="T40" fmla="*/ 5 w 13"/>
                <a:gd name="T41" fmla="*/ 16 h 16"/>
                <a:gd name="T42" fmla="*/ 9 w 13"/>
                <a:gd name="T43" fmla="*/ 14 h 16"/>
                <a:gd name="T44" fmla="*/ 9 w 13"/>
                <a:gd name="T45" fmla="*/ 14 h 16"/>
                <a:gd name="T46" fmla="*/ 9 w 13"/>
                <a:gd name="T47" fmla="*/ 16 h 16"/>
                <a:gd name="T48" fmla="*/ 13 w 13"/>
                <a:gd name="T49" fmla="*/ 16 h 16"/>
                <a:gd name="T50" fmla="*/ 13 w 13"/>
                <a:gd name="T51" fmla="*/ 6 h 16"/>
                <a:gd name="T52" fmla="*/ 11 w 13"/>
                <a:gd name="T53" fmla="*/ 2 h 16"/>
                <a:gd name="T54" fmla="*/ 7 w 13"/>
                <a:gd name="T5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 h="16">
                  <a:moveTo>
                    <a:pt x="6" y="14"/>
                  </a:moveTo>
                  <a:cubicBezTo>
                    <a:pt x="5" y="14"/>
                    <a:pt x="4" y="13"/>
                    <a:pt x="4" y="13"/>
                  </a:cubicBezTo>
                  <a:cubicBezTo>
                    <a:pt x="3" y="13"/>
                    <a:pt x="3" y="12"/>
                    <a:pt x="3" y="11"/>
                  </a:cubicBezTo>
                  <a:cubicBezTo>
                    <a:pt x="3" y="11"/>
                    <a:pt x="3" y="10"/>
                    <a:pt x="4" y="10"/>
                  </a:cubicBezTo>
                  <a:cubicBezTo>
                    <a:pt x="4" y="9"/>
                    <a:pt x="5" y="9"/>
                    <a:pt x="6" y="9"/>
                  </a:cubicBezTo>
                  <a:cubicBezTo>
                    <a:pt x="9" y="8"/>
                    <a:pt x="9" y="8"/>
                    <a:pt x="9" y="8"/>
                  </a:cubicBezTo>
                  <a:cubicBezTo>
                    <a:pt x="9" y="10"/>
                    <a:pt x="9" y="10"/>
                    <a:pt x="9" y="10"/>
                  </a:cubicBezTo>
                  <a:cubicBezTo>
                    <a:pt x="9" y="11"/>
                    <a:pt x="9" y="12"/>
                    <a:pt x="8" y="12"/>
                  </a:cubicBezTo>
                  <a:cubicBezTo>
                    <a:pt x="8" y="13"/>
                    <a:pt x="7" y="14"/>
                    <a:pt x="6" y="14"/>
                  </a:cubicBezTo>
                  <a:moveTo>
                    <a:pt x="7" y="0"/>
                  </a:moveTo>
                  <a:cubicBezTo>
                    <a:pt x="6" y="0"/>
                    <a:pt x="5" y="0"/>
                    <a:pt x="4" y="0"/>
                  </a:cubicBezTo>
                  <a:cubicBezTo>
                    <a:pt x="3" y="1"/>
                    <a:pt x="2" y="1"/>
                    <a:pt x="1" y="1"/>
                  </a:cubicBezTo>
                  <a:cubicBezTo>
                    <a:pt x="1" y="5"/>
                    <a:pt x="1" y="5"/>
                    <a:pt x="1" y="5"/>
                  </a:cubicBezTo>
                  <a:cubicBezTo>
                    <a:pt x="2" y="4"/>
                    <a:pt x="3" y="4"/>
                    <a:pt x="4" y="3"/>
                  </a:cubicBezTo>
                  <a:cubicBezTo>
                    <a:pt x="4" y="3"/>
                    <a:pt x="5" y="3"/>
                    <a:pt x="6" y="3"/>
                  </a:cubicBezTo>
                  <a:cubicBezTo>
                    <a:pt x="8" y="3"/>
                    <a:pt x="9" y="4"/>
                    <a:pt x="9" y="6"/>
                  </a:cubicBezTo>
                  <a:cubicBezTo>
                    <a:pt x="5" y="7"/>
                    <a:pt x="5" y="7"/>
                    <a:pt x="5" y="7"/>
                  </a:cubicBezTo>
                  <a:cubicBezTo>
                    <a:pt x="3" y="7"/>
                    <a:pt x="2" y="7"/>
                    <a:pt x="1" y="8"/>
                  </a:cubicBezTo>
                  <a:cubicBezTo>
                    <a:pt x="0" y="9"/>
                    <a:pt x="0" y="10"/>
                    <a:pt x="0" y="12"/>
                  </a:cubicBezTo>
                  <a:cubicBezTo>
                    <a:pt x="0" y="13"/>
                    <a:pt x="0" y="14"/>
                    <a:pt x="1" y="15"/>
                  </a:cubicBezTo>
                  <a:cubicBezTo>
                    <a:pt x="2" y="16"/>
                    <a:pt x="3" y="16"/>
                    <a:pt x="5" y="16"/>
                  </a:cubicBezTo>
                  <a:cubicBezTo>
                    <a:pt x="7" y="16"/>
                    <a:pt x="8" y="16"/>
                    <a:pt x="9" y="14"/>
                  </a:cubicBezTo>
                  <a:cubicBezTo>
                    <a:pt x="9" y="14"/>
                    <a:pt x="9" y="14"/>
                    <a:pt x="9" y="14"/>
                  </a:cubicBezTo>
                  <a:cubicBezTo>
                    <a:pt x="9" y="16"/>
                    <a:pt x="9" y="16"/>
                    <a:pt x="9" y="16"/>
                  </a:cubicBezTo>
                  <a:cubicBezTo>
                    <a:pt x="13" y="16"/>
                    <a:pt x="13" y="16"/>
                    <a:pt x="13" y="16"/>
                  </a:cubicBezTo>
                  <a:cubicBezTo>
                    <a:pt x="13" y="6"/>
                    <a:pt x="13" y="6"/>
                    <a:pt x="13" y="6"/>
                  </a:cubicBezTo>
                  <a:cubicBezTo>
                    <a:pt x="13" y="4"/>
                    <a:pt x="12" y="3"/>
                    <a:pt x="11" y="2"/>
                  </a:cubicBezTo>
                  <a:cubicBezTo>
                    <a:pt x="10" y="1"/>
                    <a:pt x="9" y="0"/>
                    <a:pt x="7" y="0"/>
                  </a:cubicBezTo>
                </a:path>
              </a:pathLst>
            </a:custGeom>
            <a:solidFill>
              <a:srgbClr val="FFFFFF"/>
            </a:solidFill>
            <a:ln w="9525">
              <a:noFill/>
              <a:round/>
              <a:headEnd/>
              <a:tailEnd/>
            </a:ln>
          </p:spPr>
          <p:txBody>
            <a:bodyPr vert="horz" wrap="square" lIns="93247" tIns="46623" rIns="93247" bIns="46623" numCol="1" anchor="t" anchorCtr="0" compatLnSpc="1">
              <a:prstTxWarp prst="textNoShape">
                <a:avLst/>
              </a:prstTxWarp>
            </a:bodyPr>
            <a:lstStyle/>
            <a:p>
              <a:pPr defTabSz="932441">
                <a:defRPr/>
              </a:pPr>
              <a:endParaRPr lang="en-US" sz="1836" kern="0" dirty="0">
                <a:solidFill>
                  <a:sysClr val="windowText" lastClr="000000"/>
                </a:solidFill>
                <a:latin typeface="Segoe UI"/>
              </a:endParaRPr>
            </a:p>
          </p:txBody>
        </p:sp>
        <p:sp>
          <p:nvSpPr>
            <p:cNvPr id="261" name="Freeform 12"/>
            <p:cNvSpPr>
              <a:spLocks/>
            </p:cNvSpPr>
            <p:nvPr/>
          </p:nvSpPr>
          <p:spPr bwMode="auto">
            <a:xfrm>
              <a:off x="5813423" y="4635500"/>
              <a:ext cx="112712" cy="225424"/>
            </a:xfrm>
            <a:custGeom>
              <a:avLst/>
              <a:gdLst>
                <a:gd name="T0" fmla="*/ 6 w 10"/>
                <a:gd name="T1" fmla="*/ 0 h 20"/>
                <a:gd name="T2" fmla="*/ 3 w 10"/>
                <a:gd name="T3" fmla="*/ 1 h 20"/>
                <a:gd name="T4" fmla="*/ 3 w 10"/>
                <a:gd name="T5" fmla="*/ 4 h 20"/>
                <a:gd name="T6" fmla="*/ 0 w 10"/>
                <a:gd name="T7" fmla="*/ 4 h 20"/>
                <a:gd name="T8" fmla="*/ 0 w 10"/>
                <a:gd name="T9" fmla="*/ 7 h 20"/>
                <a:gd name="T10" fmla="*/ 3 w 10"/>
                <a:gd name="T11" fmla="*/ 7 h 20"/>
                <a:gd name="T12" fmla="*/ 3 w 10"/>
                <a:gd name="T13" fmla="*/ 15 h 20"/>
                <a:gd name="T14" fmla="*/ 7 w 10"/>
                <a:gd name="T15" fmla="*/ 20 h 20"/>
                <a:gd name="T16" fmla="*/ 9 w 10"/>
                <a:gd name="T17" fmla="*/ 20 h 20"/>
                <a:gd name="T18" fmla="*/ 10 w 10"/>
                <a:gd name="T19" fmla="*/ 20 h 20"/>
                <a:gd name="T20" fmla="*/ 10 w 10"/>
                <a:gd name="T21" fmla="*/ 17 h 20"/>
                <a:gd name="T22" fmla="*/ 9 w 10"/>
                <a:gd name="T23" fmla="*/ 17 h 20"/>
                <a:gd name="T24" fmla="*/ 8 w 10"/>
                <a:gd name="T25" fmla="*/ 17 h 20"/>
                <a:gd name="T26" fmla="*/ 7 w 10"/>
                <a:gd name="T27" fmla="*/ 17 h 20"/>
                <a:gd name="T28" fmla="*/ 6 w 10"/>
                <a:gd name="T29" fmla="*/ 15 h 20"/>
                <a:gd name="T30" fmla="*/ 6 w 10"/>
                <a:gd name="T31" fmla="*/ 7 h 20"/>
                <a:gd name="T32" fmla="*/ 10 w 10"/>
                <a:gd name="T33" fmla="*/ 7 h 20"/>
                <a:gd name="T34" fmla="*/ 10 w 10"/>
                <a:gd name="T35" fmla="*/ 4 h 20"/>
                <a:gd name="T36" fmla="*/ 6 w 10"/>
                <a:gd name="T37" fmla="*/ 4 h 20"/>
                <a:gd name="T38" fmla="*/ 6 w 10"/>
                <a:gd name="T3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20">
                  <a:moveTo>
                    <a:pt x="6" y="0"/>
                  </a:moveTo>
                  <a:cubicBezTo>
                    <a:pt x="3" y="1"/>
                    <a:pt x="3" y="1"/>
                    <a:pt x="3" y="1"/>
                  </a:cubicBezTo>
                  <a:cubicBezTo>
                    <a:pt x="3" y="4"/>
                    <a:pt x="3" y="4"/>
                    <a:pt x="3" y="4"/>
                  </a:cubicBezTo>
                  <a:cubicBezTo>
                    <a:pt x="0" y="4"/>
                    <a:pt x="0" y="4"/>
                    <a:pt x="0" y="4"/>
                  </a:cubicBezTo>
                  <a:cubicBezTo>
                    <a:pt x="0" y="7"/>
                    <a:pt x="0" y="7"/>
                    <a:pt x="0" y="7"/>
                  </a:cubicBezTo>
                  <a:cubicBezTo>
                    <a:pt x="3" y="7"/>
                    <a:pt x="3" y="7"/>
                    <a:pt x="3" y="7"/>
                  </a:cubicBezTo>
                  <a:cubicBezTo>
                    <a:pt x="3" y="15"/>
                    <a:pt x="3" y="15"/>
                    <a:pt x="3" y="15"/>
                  </a:cubicBezTo>
                  <a:cubicBezTo>
                    <a:pt x="3" y="19"/>
                    <a:pt x="4" y="20"/>
                    <a:pt x="7" y="20"/>
                  </a:cubicBezTo>
                  <a:cubicBezTo>
                    <a:pt x="8" y="20"/>
                    <a:pt x="8" y="20"/>
                    <a:pt x="9" y="20"/>
                  </a:cubicBezTo>
                  <a:cubicBezTo>
                    <a:pt x="9" y="20"/>
                    <a:pt x="10" y="20"/>
                    <a:pt x="10" y="20"/>
                  </a:cubicBezTo>
                  <a:cubicBezTo>
                    <a:pt x="10" y="17"/>
                    <a:pt x="10" y="17"/>
                    <a:pt x="10" y="17"/>
                  </a:cubicBezTo>
                  <a:cubicBezTo>
                    <a:pt x="10" y="17"/>
                    <a:pt x="9" y="17"/>
                    <a:pt x="9" y="17"/>
                  </a:cubicBezTo>
                  <a:cubicBezTo>
                    <a:pt x="9" y="17"/>
                    <a:pt x="9" y="17"/>
                    <a:pt x="8" y="17"/>
                  </a:cubicBezTo>
                  <a:cubicBezTo>
                    <a:pt x="8" y="17"/>
                    <a:pt x="7" y="17"/>
                    <a:pt x="7" y="17"/>
                  </a:cubicBezTo>
                  <a:cubicBezTo>
                    <a:pt x="6" y="16"/>
                    <a:pt x="6" y="16"/>
                    <a:pt x="6" y="15"/>
                  </a:cubicBezTo>
                  <a:cubicBezTo>
                    <a:pt x="6" y="7"/>
                    <a:pt x="6" y="7"/>
                    <a:pt x="6" y="7"/>
                  </a:cubicBezTo>
                  <a:cubicBezTo>
                    <a:pt x="10" y="7"/>
                    <a:pt x="10" y="7"/>
                    <a:pt x="10" y="7"/>
                  </a:cubicBezTo>
                  <a:cubicBezTo>
                    <a:pt x="10" y="4"/>
                    <a:pt x="10" y="4"/>
                    <a:pt x="10" y="4"/>
                  </a:cubicBezTo>
                  <a:cubicBezTo>
                    <a:pt x="6" y="4"/>
                    <a:pt x="6" y="4"/>
                    <a:pt x="6" y="4"/>
                  </a:cubicBezTo>
                  <a:cubicBezTo>
                    <a:pt x="6" y="0"/>
                    <a:pt x="6" y="0"/>
                    <a:pt x="6" y="0"/>
                  </a:cubicBezTo>
                </a:path>
              </a:pathLst>
            </a:custGeom>
            <a:solidFill>
              <a:srgbClr val="FFFFFF"/>
            </a:solidFill>
            <a:ln w="9525">
              <a:noFill/>
              <a:round/>
              <a:headEnd/>
              <a:tailEnd/>
            </a:ln>
          </p:spPr>
          <p:txBody>
            <a:bodyPr vert="horz" wrap="square" lIns="93247" tIns="46623" rIns="93247" bIns="46623" numCol="1" anchor="t" anchorCtr="0" compatLnSpc="1">
              <a:prstTxWarp prst="textNoShape">
                <a:avLst/>
              </a:prstTxWarp>
            </a:bodyPr>
            <a:lstStyle/>
            <a:p>
              <a:pPr defTabSz="932441">
                <a:defRPr/>
              </a:pPr>
              <a:endParaRPr lang="en-US" sz="1836" kern="0" dirty="0">
                <a:solidFill>
                  <a:sysClr val="windowText" lastClr="000000"/>
                </a:solidFill>
                <a:latin typeface="Segoe UI"/>
              </a:endParaRPr>
            </a:p>
          </p:txBody>
        </p:sp>
        <p:sp>
          <p:nvSpPr>
            <p:cNvPr id="262" name="Freeform 13"/>
            <p:cNvSpPr>
              <a:spLocks noEditPoints="1"/>
            </p:cNvSpPr>
            <p:nvPr/>
          </p:nvSpPr>
          <p:spPr bwMode="auto">
            <a:xfrm>
              <a:off x="5961060" y="4602164"/>
              <a:ext cx="44449" cy="258762"/>
            </a:xfrm>
            <a:custGeom>
              <a:avLst/>
              <a:gdLst>
                <a:gd name="T0" fmla="*/ 4 w 4"/>
                <a:gd name="T1" fmla="*/ 7 h 23"/>
                <a:gd name="T2" fmla="*/ 0 w 4"/>
                <a:gd name="T3" fmla="*/ 7 h 23"/>
                <a:gd name="T4" fmla="*/ 0 w 4"/>
                <a:gd name="T5" fmla="*/ 23 h 23"/>
                <a:gd name="T6" fmla="*/ 4 w 4"/>
                <a:gd name="T7" fmla="*/ 23 h 23"/>
                <a:gd name="T8" fmla="*/ 4 w 4"/>
                <a:gd name="T9" fmla="*/ 7 h 23"/>
                <a:gd name="T10" fmla="*/ 2 w 4"/>
                <a:gd name="T11" fmla="*/ 0 h 23"/>
                <a:gd name="T12" fmla="*/ 0 w 4"/>
                <a:gd name="T13" fmla="*/ 0 h 23"/>
                <a:gd name="T14" fmla="*/ 0 w 4"/>
                <a:gd name="T15" fmla="*/ 2 h 23"/>
                <a:gd name="T16" fmla="*/ 0 w 4"/>
                <a:gd name="T17" fmla="*/ 3 h 23"/>
                <a:gd name="T18" fmla="*/ 2 w 4"/>
                <a:gd name="T19" fmla="*/ 4 h 23"/>
                <a:gd name="T20" fmla="*/ 3 w 4"/>
                <a:gd name="T21" fmla="*/ 3 h 23"/>
                <a:gd name="T22" fmla="*/ 4 w 4"/>
                <a:gd name="T23" fmla="*/ 2 h 23"/>
                <a:gd name="T24" fmla="*/ 3 w 4"/>
                <a:gd name="T25" fmla="*/ 0 h 23"/>
                <a:gd name="T26" fmla="*/ 2 w 4"/>
                <a:gd name="T2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23">
                  <a:moveTo>
                    <a:pt x="4" y="7"/>
                  </a:moveTo>
                  <a:cubicBezTo>
                    <a:pt x="0" y="7"/>
                    <a:pt x="0" y="7"/>
                    <a:pt x="0" y="7"/>
                  </a:cubicBezTo>
                  <a:cubicBezTo>
                    <a:pt x="0" y="23"/>
                    <a:pt x="0" y="23"/>
                    <a:pt x="0" y="23"/>
                  </a:cubicBezTo>
                  <a:cubicBezTo>
                    <a:pt x="4" y="23"/>
                    <a:pt x="4" y="23"/>
                    <a:pt x="4" y="23"/>
                  </a:cubicBezTo>
                  <a:cubicBezTo>
                    <a:pt x="4" y="7"/>
                    <a:pt x="4" y="7"/>
                    <a:pt x="4" y="7"/>
                  </a:cubicBezTo>
                  <a:moveTo>
                    <a:pt x="2" y="0"/>
                  </a:moveTo>
                  <a:cubicBezTo>
                    <a:pt x="1" y="0"/>
                    <a:pt x="1" y="0"/>
                    <a:pt x="0" y="0"/>
                  </a:cubicBezTo>
                  <a:cubicBezTo>
                    <a:pt x="0" y="1"/>
                    <a:pt x="0" y="1"/>
                    <a:pt x="0" y="2"/>
                  </a:cubicBezTo>
                  <a:cubicBezTo>
                    <a:pt x="0" y="3"/>
                    <a:pt x="0" y="3"/>
                    <a:pt x="0" y="3"/>
                  </a:cubicBezTo>
                  <a:cubicBezTo>
                    <a:pt x="1" y="4"/>
                    <a:pt x="1" y="4"/>
                    <a:pt x="2" y="4"/>
                  </a:cubicBezTo>
                  <a:cubicBezTo>
                    <a:pt x="3" y="4"/>
                    <a:pt x="3" y="4"/>
                    <a:pt x="3" y="3"/>
                  </a:cubicBezTo>
                  <a:cubicBezTo>
                    <a:pt x="4" y="3"/>
                    <a:pt x="4" y="3"/>
                    <a:pt x="4" y="2"/>
                  </a:cubicBezTo>
                  <a:cubicBezTo>
                    <a:pt x="4" y="1"/>
                    <a:pt x="4" y="1"/>
                    <a:pt x="3" y="0"/>
                  </a:cubicBezTo>
                  <a:cubicBezTo>
                    <a:pt x="3" y="0"/>
                    <a:pt x="3" y="0"/>
                    <a:pt x="2" y="0"/>
                  </a:cubicBezTo>
                </a:path>
              </a:pathLst>
            </a:custGeom>
            <a:solidFill>
              <a:srgbClr val="FFFFFF"/>
            </a:solidFill>
            <a:ln w="9525">
              <a:noFill/>
              <a:round/>
              <a:headEnd/>
              <a:tailEnd/>
            </a:ln>
          </p:spPr>
          <p:txBody>
            <a:bodyPr vert="horz" wrap="square" lIns="93247" tIns="46623" rIns="93247" bIns="46623" numCol="1" anchor="t" anchorCtr="0" compatLnSpc="1">
              <a:prstTxWarp prst="textNoShape">
                <a:avLst/>
              </a:prstTxWarp>
            </a:bodyPr>
            <a:lstStyle/>
            <a:p>
              <a:pPr defTabSz="932441">
                <a:defRPr/>
              </a:pPr>
              <a:endParaRPr lang="en-US" sz="1836" kern="0" dirty="0">
                <a:solidFill>
                  <a:sysClr val="windowText" lastClr="000000"/>
                </a:solidFill>
                <a:latin typeface="Segoe UI"/>
              </a:endParaRPr>
            </a:p>
          </p:txBody>
        </p:sp>
        <p:sp>
          <p:nvSpPr>
            <p:cNvPr id="263" name="Freeform 14"/>
            <p:cNvSpPr>
              <a:spLocks noEditPoints="1"/>
            </p:cNvSpPr>
            <p:nvPr/>
          </p:nvSpPr>
          <p:spPr bwMode="auto">
            <a:xfrm>
              <a:off x="6038847" y="4681539"/>
              <a:ext cx="180975" cy="179389"/>
            </a:xfrm>
            <a:custGeom>
              <a:avLst/>
              <a:gdLst>
                <a:gd name="T0" fmla="*/ 8 w 16"/>
                <a:gd name="T1" fmla="*/ 13 h 16"/>
                <a:gd name="T2" fmla="*/ 5 w 16"/>
                <a:gd name="T3" fmla="*/ 12 h 16"/>
                <a:gd name="T4" fmla="*/ 4 w 16"/>
                <a:gd name="T5" fmla="*/ 8 h 16"/>
                <a:gd name="T6" fmla="*/ 5 w 16"/>
                <a:gd name="T7" fmla="*/ 4 h 16"/>
                <a:gd name="T8" fmla="*/ 8 w 16"/>
                <a:gd name="T9" fmla="*/ 3 h 16"/>
                <a:gd name="T10" fmla="*/ 11 w 16"/>
                <a:gd name="T11" fmla="*/ 4 h 16"/>
                <a:gd name="T12" fmla="*/ 13 w 16"/>
                <a:gd name="T13" fmla="*/ 8 h 16"/>
                <a:gd name="T14" fmla="*/ 12 w 16"/>
                <a:gd name="T15" fmla="*/ 12 h 16"/>
                <a:gd name="T16" fmla="*/ 8 w 16"/>
                <a:gd name="T17" fmla="*/ 13 h 16"/>
                <a:gd name="T18" fmla="*/ 8 w 16"/>
                <a:gd name="T19" fmla="*/ 0 h 16"/>
                <a:gd name="T20" fmla="*/ 2 w 16"/>
                <a:gd name="T21" fmla="*/ 2 h 16"/>
                <a:gd name="T22" fmla="*/ 0 w 16"/>
                <a:gd name="T23" fmla="*/ 8 h 16"/>
                <a:gd name="T24" fmla="*/ 2 w 16"/>
                <a:gd name="T25" fmla="*/ 14 h 16"/>
                <a:gd name="T26" fmla="*/ 8 w 16"/>
                <a:gd name="T27" fmla="*/ 16 h 16"/>
                <a:gd name="T28" fmla="*/ 14 w 16"/>
                <a:gd name="T29" fmla="*/ 14 h 16"/>
                <a:gd name="T30" fmla="*/ 16 w 16"/>
                <a:gd name="T31" fmla="*/ 8 h 16"/>
                <a:gd name="T32" fmla="*/ 14 w 16"/>
                <a:gd name="T33" fmla="*/ 2 h 16"/>
                <a:gd name="T34" fmla="*/ 8 w 16"/>
                <a:gd name="T3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6">
                  <a:moveTo>
                    <a:pt x="8" y="13"/>
                  </a:moveTo>
                  <a:cubicBezTo>
                    <a:pt x="7" y="13"/>
                    <a:pt x="6" y="13"/>
                    <a:pt x="5" y="12"/>
                  </a:cubicBezTo>
                  <a:cubicBezTo>
                    <a:pt x="4" y="11"/>
                    <a:pt x="4" y="10"/>
                    <a:pt x="4" y="8"/>
                  </a:cubicBezTo>
                  <a:cubicBezTo>
                    <a:pt x="4" y="7"/>
                    <a:pt x="4" y="5"/>
                    <a:pt x="5" y="4"/>
                  </a:cubicBezTo>
                  <a:cubicBezTo>
                    <a:pt x="6" y="3"/>
                    <a:pt x="7" y="3"/>
                    <a:pt x="8" y="3"/>
                  </a:cubicBezTo>
                  <a:cubicBezTo>
                    <a:pt x="10" y="3"/>
                    <a:pt x="11" y="3"/>
                    <a:pt x="11" y="4"/>
                  </a:cubicBezTo>
                  <a:cubicBezTo>
                    <a:pt x="12" y="5"/>
                    <a:pt x="13" y="6"/>
                    <a:pt x="13" y="8"/>
                  </a:cubicBezTo>
                  <a:cubicBezTo>
                    <a:pt x="13" y="10"/>
                    <a:pt x="12" y="11"/>
                    <a:pt x="12" y="12"/>
                  </a:cubicBezTo>
                  <a:cubicBezTo>
                    <a:pt x="11" y="13"/>
                    <a:pt x="10" y="13"/>
                    <a:pt x="8" y="13"/>
                  </a:cubicBezTo>
                  <a:moveTo>
                    <a:pt x="8" y="0"/>
                  </a:moveTo>
                  <a:cubicBezTo>
                    <a:pt x="6" y="0"/>
                    <a:pt x="4" y="1"/>
                    <a:pt x="2" y="2"/>
                  </a:cubicBezTo>
                  <a:cubicBezTo>
                    <a:pt x="1" y="4"/>
                    <a:pt x="0" y="6"/>
                    <a:pt x="0" y="8"/>
                  </a:cubicBezTo>
                  <a:cubicBezTo>
                    <a:pt x="0" y="11"/>
                    <a:pt x="1" y="13"/>
                    <a:pt x="2" y="14"/>
                  </a:cubicBezTo>
                  <a:cubicBezTo>
                    <a:pt x="4" y="16"/>
                    <a:pt x="6" y="16"/>
                    <a:pt x="8" y="16"/>
                  </a:cubicBezTo>
                  <a:cubicBezTo>
                    <a:pt x="11" y="16"/>
                    <a:pt x="13" y="16"/>
                    <a:pt x="14" y="14"/>
                  </a:cubicBezTo>
                  <a:cubicBezTo>
                    <a:pt x="15" y="13"/>
                    <a:pt x="16" y="11"/>
                    <a:pt x="16" y="8"/>
                  </a:cubicBezTo>
                  <a:cubicBezTo>
                    <a:pt x="16" y="6"/>
                    <a:pt x="16" y="4"/>
                    <a:pt x="14" y="2"/>
                  </a:cubicBezTo>
                  <a:cubicBezTo>
                    <a:pt x="13" y="1"/>
                    <a:pt x="11" y="0"/>
                    <a:pt x="8" y="0"/>
                  </a:cubicBezTo>
                </a:path>
              </a:pathLst>
            </a:custGeom>
            <a:solidFill>
              <a:srgbClr val="FFFFFF"/>
            </a:solidFill>
            <a:ln w="9525">
              <a:noFill/>
              <a:round/>
              <a:headEnd/>
              <a:tailEnd/>
            </a:ln>
          </p:spPr>
          <p:txBody>
            <a:bodyPr vert="horz" wrap="square" lIns="93247" tIns="46623" rIns="93247" bIns="46623" numCol="1" anchor="t" anchorCtr="0" compatLnSpc="1">
              <a:prstTxWarp prst="textNoShape">
                <a:avLst/>
              </a:prstTxWarp>
            </a:bodyPr>
            <a:lstStyle/>
            <a:p>
              <a:pPr defTabSz="932441">
                <a:defRPr/>
              </a:pPr>
              <a:endParaRPr lang="en-US" sz="1836" kern="0" dirty="0">
                <a:solidFill>
                  <a:sysClr val="windowText" lastClr="000000"/>
                </a:solidFill>
                <a:latin typeface="Segoe UI"/>
              </a:endParaRPr>
            </a:p>
          </p:txBody>
        </p:sp>
        <p:sp>
          <p:nvSpPr>
            <p:cNvPr id="264" name="Freeform 15"/>
            <p:cNvSpPr>
              <a:spLocks/>
            </p:cNvSpPr>
            <p:nvPr/>
          </p:nvSpPr>
          <p:spPr bwMode="auto">
            <a:xfrm>
              <a:off x="6264273" y="4681539"/>
              <a:ext cx="158749" cy="179389"/>
            </a:xfrm>
            <a:custGeom>
              <a:avLst/>
              <a:gdLst>
                <a:gd name="T0" fmla="*/ 8 w 14"/>
                <a:gd name="T1" fmla="*/ 0 h 16"/>
                <a:gd name="T2" fmla="*/ 3 w 14"/>
                <a:gd name="T3" fmla="*/ 3 h 16"/>
                <a:gd name="T4" fmla="*/ 3 w 14"/>
                <a:gd name="T5" fmla="*/ 3 h 16"/>
                <a:gd name="T6" fmla="*/ 3 w 14"/>
                <a:gd name="T7" fmla="*/ 0 h 16"/>
                <a:gd name="T8" fmla="*/ 0 w 14"/>
                <a:gd name="T9" fmla="*/ 0 h 16"/>
                <a:gd name="T10" fmla="*/ 0 w 14"/>
                <a:gd name="T11" fmla="*/ 16 h 16"/>
                <a:gd name="T12" fmla="*/ 3 w 14"/>
                <a:gd name="T13" fmla="*/ 16 h 16"/>
                <a:gd name="T14" fmla="*/ 3 w 14"/>
                <a:gd name="T15" fmla="*/ 7 h 16"/>
                <a:gd name="T16" fmla="*/ 4 w 14"/>
                <a:gd name="T17" fmla="*/ 4 h 16"/>
                <a:gd name="T18" fmla="*/ 7 w 14"/>
                <a:gd name="T19" fmla="*/ 3 h 16"/>
                <a:gd name="T20" fmla="*/ 9 w 14"/>
                <a:gd name="T21" fmla="*/ 4 h 16"/>
                <a:gd name="T22" fmla="*/ 10 w 14"/>
                <a:gd name="T23" fmla="*/ 7 h 16"/>
                <a:gd name="T24" fmla="*/ 10 w 14"/>
                <a:gd name="T25" fmla="*/ 16 h 16"/>
                <a:gd name="T26" fmla="*/ 14 w 14"/>
                <a:gd name="T27" fmla="*/ 16 h 16"/>
                <a:gd name="T28" fmla="*/ 14 w 14"/>
                <a:gd name="T29" fmla="*/ 6 h 16"/>
                <a:gd name="T30" fmla="*/ 12 w 14"/>
                <a:gd name="T31" fmla="*/ 2 h 16"/>
                <a:gd name="T32" fmla="*/ 8 w 14"/>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16">
                  <a:moveTo>
                    <a:pt x="8" y="0"/>
                  </a:moveTo>
                  <a:cubicBezTo>
                    <a:pt x="6" y="0"/>
                    <a:pt x="5" y="1"/>
                    <a:pt x="3" y="3"/>
                  </a:cubicBezTo>
                  <a:cubicBezTo>
                    <a:pt x="3" y="3"/>
                    <a:pt x="3" y="3"/>
                    <a:pt x="3" y="3"/>
                  </a:cubicBezTo>
                  <a:cubicBezTo>
                    <a:pt x="3" y="0"/>
                    <a:pt x="3" y="0"/>
                    <a:pt x="3" y="0"/>
                  </a:cubicBezTo>
                  <a:cubicBezTo>
                    <a:pt x="0" y="0"/>
                    <a:pt x="0" y="0"/>
                    <a:pt x="0" y="0"/>
                  </a:cubicBezTo>
                  <a:cubicBezTo>
                    <a:pt x="0" y="16"/>
                    <a:pt x="0" y="16"/>
                    <a:pt x="0" y="16"/>
                  </a:cubicBezTo>
                  <a:cubicBezTo>
                    <a:pt x="3" y="16"/>
                    <a:pt x="3" y="16"/>
                    <a:pt x="3" y="16"/>
                  </a:cubicBezTo>
                  <a:cubicBezTo>
                    <a:pt x="3" y="7"/>
                    <a:pt x="3" y="7"/>
                    <a:pt x="3" y="7"/>
                  </a:cubicBezTo>
                  <a:cubicBezTo>
                    <a:pt x="3" y="6"/>
                    <a:pt x="4" y="5"/>
                    <a:pt x="4" y="4"/>
                  </a:cubicBezTo>
                  <a:cubicBezTo>
                    <a:pt x="5" y="3"/>
                    <a:pt x="6" y="3"/>
                    <a:pt x="7" y="3"/>
                  </a:cubicBezTo>
                  <a:cubicBezTo>
                    <a:pt x="8" y="3"/>
                    <a:pt x="9" y="3"/>
                    <a:pt x="9" y="4"/>
                  </a:cubicBezTo>
                  <a:cubicBezTo>
                    <a:pt x="10" y="5"/>
                    <a:pt x="10" y="6"/>
                    <a:pt x="10" y="7"/>
                  </a:cubicBezTo>
                  <a:cubicBezTo>
                    <a:pt x="10" y="16"/>
                    <a:pt x="10" y="16"/>
                    <a:pt x="10" y="16"/>
                  </a:cubicBezTo>
                  <a:cubicBezTo>
                    <a:pt x="14" y="16"/>
                    <a:pt x="14" y="16"/>
                    <a:pt x="14" y="16"/>
                  </a:cubicBezTo>
                  <a:cubicBezTo>
                    <a:pt x="14" y="6"/>
                    <a:pt x="14" y="6"/>
                    <a:pt x="14" y="6"/>
                  </a:cubicBezTo>
                  <a:cubicBezTo>
                    <a:pt x="14" y="4"/>
                    <a:pt x="13" y="3"/>
                    <a:pt x="12" y="2"/>
                  </a:cubicBezTo>
                  <a:cubicBezTo>
                    <a:pt x="11" y="1"/>
                    <a:pt x="10" y="0"/>
                    <a:pt x="8" y="0"/>
                  </a:cubicBezTo>
                </a:path>
              </a:pathLst>
            </a:custGeom>
            <a:solidFill>
              <a:srgbClr val="FFFFFF"/>
            </a:solidFill>
            <a:ln w="9525">
              <a:noFill/>
              <a:round/>
              <a:headEnd/>
              <a:tailEnd/>
            </a:ln>
          </p:spPr>
          <p:txBody>
            <a:bodyPr vert="horz" wrap="square" lIns="93247" tIns="46623" rIns="93247" bIns="46623" numCol="1" anchor="t" anchorCtr="0" compatLnSpc="1">
              <a:prstTxWarp prst="textNoShape">
                <a:avLst/>
              </a:prstTxWarp>
            </a:bodyPr>
            <a:lstStyle/>
            <a:p>
              <a:pPr defTabSz="932441">
                <a:defRPr/>
              </a:pPr>
              <a:endParaRPr lang="en-US" sz="1836" kern="0" dirty="0">
                <a:solidFill>
                  <a:sysClr val="windowText" lastClr="000000"/>
                </a:solidFill>
                <a:latin typeface="Segoe UI"/>
              </a:endParaRPr>
            </a:p>
          </p:txBody>
        </p:sp>
        <p:sp>
          <p:nvSpPr>
            <p:cNvPr id="265" name="Freeform 16"/>
            <p:cNvSpPr>
              <a:spLocks noEditPoints="1"/>
            </p:cNvSpPr>
            <p:nvPr/>
          </p:nvSpPr>
          <p:spPr bwMode="auto">
            <a:xfrm>
              <a:off x="4867274" y="3811589"/>
              <a:ext cx="541338" cy="587374"/>
            </a:xfrm>
            <a:custGeom>
              <a:avLst/>
              <a:gdLst>
                <a:gd name="T0" fmla="*/ 42 w 48"/>
                <a:gd name="T1" fmla="*/ 26 h 52"/>
                <a:gd name="T2" fmla="*/ 42 w 48"/>
                <a:gd name="T3" fmla="*/ 26 h 52"/>
                <a:gd name="T4" fmla="*/ 37 w 48"/>
                <a:gd name="T5" fmla="*/ 11 h 52"/>
                <a:gd name="T6" fmla="*/ 24 w 48"/>
                <a:gd name="T7" fmla="*/ 5 h 52"/>
                <a:gd name="T8" fmla="*/ 15 w 48"/>
                <a:gd name="T9" fmla="*/ 8 h 52"/>
                <a:gd name="T10" fmla="*/ 8 w 48"/>
                <a:gd name="T11" fmla="*/ 15 h 52"/>
                <a:gd name="T12" fmla="*/ 6 w 48"/>
                <a:gd name="T13" fmla="*/ 26 h 52"/>
                <a:gd name="T14" fmla="*/ 8 w 48"/>
                <a:gd name="T15" fmla="*/ 37 h 52"/>
                <a:gd name="T16" fmla="*/ 15 w 48"/>
                <a:gd name="T17" fmla="*/ 44 h 52"/>
                <a:gd name="T18" fmla="*/ 24 w 48"/>
                <a:gd name="T19" fmla="*/ 47 h 52"/>
                <a:gd name="T20" fmla="*/ 37 w 48"/>
                <a:gd name="T21" fmla="*/ 41 h 52"/>
                <a:gd name="T22" fmla="*/ 42 w 48"/>
                <a:gd name="T23" fmla="*/ 26 h 52"/>
                <a:gd name="T24" fmla="*/ 48 w 48"/>
                <a:gd name="T25" fmla="*/ 25 h 52"/>
                <a:gd name="T26" fmla="*/ 48 w 48"/>
                <a:gd name="T27" fmla="*/ 25 h 52"/>
                <a:gd name="T28" fmla="*/ 45 w 48"/>
                <a:gd name="T29" fmla="*/ 40 h 52"/>
                <a:gd name="T30" fmla="*/ 36 w 48"/>
                <a:gd name="T31" fmla="*/ 49 h 52"/>
                <a:gd name="T32" fmla="*/ 24 w 48"/>
                <a:gd name="T33" fmla="*/ 52 h 52"/>
                <a:gd name="T34" fmla="*/ 11 w 48"/>
                <a:gd name="T35" fmla="*/ 49 h 52"/>
                <a:gd name="T36" fmla="*/ 3 w 48"/>
                <a:gd name="T37" fmla="*/ 40 h 52"/>
                <a:gd name="T38" fmla="*/ 0 w 48"/>
                <a:gd name="T39" fmla="*/ 27 h 52"/>
                <a:gd name="T40" fmla="*/ 3 w 48"/>
                <a:gd name="T41" fmla="*/ 13 h 52"/>
                <a:gd name="T42" fmla="*/ 12 w 48"/>
                <a:gd name="T43" fmla="*/ 3 h 52"/>
                <a:gd name="T44" fmla="*/ 25 w 48"/>
                <a:gd name="T45" fmla="*/ 0 h 52"/>
                <a:gd name="T46" fmla="*/ 37 w 48"/>
                <a:gd name="T47" fmla="*/ 3 h 52"/>
                <a:gd name="T48" fmla="*/ 45 w 48"/>
                <a:gd name="T49" fmla="*/ 12 h 52"/>
                <a:gd name="T50" fmla="*/ 48 w 48"/>
                <a:gd name="T51" fmla="*/ 2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2">
                  <a:moveTo>
                    <a:pt x="42" y="26"/>
                  </a:moveTo>
                  <a:cubicBezTo>
                    <a:pt x="42" y="26"/>
                    <a:pt x="42" y="26"/>
                    <a:pt x="42" y="26"/>
                  </a:cubicBezTo>
                  <a:cubicBezTo>
                    <a:pt x="42" y="20"/>
                    <a:pt x="40" y="15"/>
                    <a:pt x="37" y="11"/>
                  </a:cubicBezTo>
                  <a:cubicBezTo>
                    <a:pt x="34" y="7"/>
                    <a:pt x="30" y="5"/>
                    <a:pt x="24" y="5"/>
                  </a:cubicBezTo>
                  <a:cubicBezTo>
                    <a:pt x="21" y="5"/>
                    <a:pt x="18" y="6"/>
                    <a:pt x="15" y="8"/>
                  </a:cubicBezTo>
                  <a:cubicBezTo>
                    <a:pt x="12" y="10"/>
                    <a:pt x="10" y="12"/>
                    <a:pt x="8" y="15"/>
                  </a:cubicBezTo>
                  <a:cubicBezTo>
                    <a:pt x="7" y="19"/>
                    <a:pt x="6" y="22"/>
                    <a:pt x="6" y="26"/>
                  </a:cubicBezTo>
                  <a:cubicBezTo>
                    <a:pt x="6" y="30"/>
                    <a:pt x="7" y="34"/>
                    <a:pt x="8" y="37"/>
                  </a:cubicBezTo>
                  <a:cubicBezTo>
                    <a:pt x="10" y="40"/>
                    <a:pt x="12" y="43"/>
                    <a:pt x="15" y="44"/>
                  </a:cubicBezTo>
                  <a:cubicBezTo>
                    <a:pt x="17" y="46"/>
                    <a:pt x="20" y="47"/>
                    <a:pt x="24" y="47"/>
                  </a:cubicBezTo>
                  <a:cubicBezTo>
                    <a:pt x="29" y="47"/>
                    <a:pt x="34" y="45"/>
                    <a:pt x="37" y="41"/>
                  </a:cubicBezTo>
                  <a:cubicBezTo>
                    <a:pt x="40" y="38"/>
                    <a:pt x="42" y="33"/>
                    <a:pt x="42" y="26"/>
                  </a:cubicBezTo>
                  <a:close/>
                  <a:moveTo>
                    <a:pt x="48" y="25"/>
                  </a:moveTo>
                  <a:cubicBezTo>
                    <a:pt x="48" y="25"/>
                    <a:pt x="48" y="25"/>
                    <a:pt x="48" y="25"/>
                  </a:cubicBezTo>
                  <a:cubicBezTo>
                    <a:pt x="48" y="31"/>
                    <a:pt x="47" y="35"/>
                    <a:pt x="45" y="40"/>
                  </a:cubicBezTo>
                  <a:cubicBezTo>
                    <a:pt x="43" y="44"/>
                    <a:pt x="40" y="47"/>
                    <a:pt x="36" y="49"/>
                  </a:cubicBezTo>
                  <a:cubicBezTo>
                    <a:pt x="33" y="51"/>
                    <a:pt x="29" y="52"/>
                    <a:pt x="24" y="52"/>
                  </a:cubicBezTo>
                  <a:cubicBezTo>
                    <a:pt x="19" y="52"/>
                    <a:pt x="15" y="51"/>
                    <a:pt x="11" y="49"/>
                  </a:cubicBezTo>
                  <a:cubicBezTo>
                    <a:pt x="8" y="47"/>
                    <a:pt x="5" y="44"/>
                    <a:pt x="3" y="40"/>
                  </a:cubicBezTo>
                  <a:cubicBezTo>
                    <a:pt x="1" y="36"/>
                    <a:pt x="0" y="32"/>
                    <a:pt x="0" y="27"/>
                  </a:cubicBezTo>
                  <a:cubicBezTo>
                    <a:pt x="0" y="21"/>
                    <a:pt x="1" y="17"/>
                    <a:pt x="3" y="13"/>
                  </a:cubicBezTo>
                  <a:cubicBezTo>
                    <a:pt x="5" y="9"/>
                    <a:pt x="8" y="5"/>
                    <a:pt x="12" y="3"/>
                  </a:cubicBezTo>
                  <a:cubicBezTo>
                    <a:pt x="15" y="1"/>
                    <a:pt x="20" y="0"/>
                    <a:pt x="25" y="0"/>
                  </a:cubicBezTo>
                  <a:cubicBezTo>
                    <a:pt x="29" y="0"/>
                    <a:pt x="33" y="1"/>
                    <a:pt x="37" y="3"/>
                  </a:cubicBezTo>
                  <a:cubicBezTo>
                    <a:pt x="40" y="5"/>
                    <a:pt x="43" y="8"/>
                    <a:pt x="45" y="12"/>
                  </a:cubicBezTo>
                  <a:cubicBezTo>
                    <a:pt x="47" y="16"/>
                    <a:pt x="48" y="21"/>
                    <a:pt x="48" y="25"/>
                  </a:cubicBezTo>
                  <a:close/>
                </a:path>
              </a:pathLst>
            </a:custGeom>
            <a:solidFill>
              <a:srgbClr val="FFFFFF"/>
            </a:solidFill>
            <a:ln w="9525">
              <a:noFill/>
              <a:round/>
              <a:headEnd/>
              <a:tailEnd/>
            </a:ln>
          </p:spPr>
          <p:txBody>
            <a:bodyPr vert="horz" wrap="square" lIns="93247" tIns="46623" rIns="93247" bIns="46623" numCol="1" anchor="t" anchorCtr="0" compatLnSpc="1">
              <a:prstTxWarp prst="textNoShape">
                <a:avLst/>
              </a:prstTxWarp>
            </a:bodyPr>
            <a:lstStyle/>
            <a:p>
              <a:pPr defTabSz="932441">
                <a:defRPr/>
              </a:pPr>
              <a:endParaRPr lang="en-US" sz="1836" kern="0" dirty="0">
                <a:solidFill>
                  <a:sysClr val="windowText" lastClr="000000"/>
                </a:solidFill>
                <a:latin typeface="Segoe UI"/>
              </a:endParaRPr>
            </a:p>
          </p:txBody>
        </p:sp>
        <p:sp>
          <p:nvSpPr>
            <p:cNvPr id="266" name="Freeform 17"/>
            <p:cNvSpPr>
              <a:spLocks/>
            </p:cNvSpPr>
            <p:nvPr/>
          </p:nvSpPr>
          <p:spPr bwMode="auto">
            <a:xfrm>
              <a:off x="5441949" y="3778250"/>
              <a:ext cx="247649" cy="609600"/>
            </a:xfrm>
            <a:custGeom>
              <a:avLst/>
              <a:gdLst>
                <a:gd name="T0" fmla="*/ 22 w 22"/>
                <a:gd name="T1" fmla="*/ 6 h 54"/>
                <a:gd name="T2" fmla="*/ 22 w 22"/>
                <a:gd name="T3" fmla="*/ 6 h 54"/>
                <a:gd name="T4" fmla="*/ 19 w 22"/>
                <a:gd name="T5" fmla="*/ 5 h 54"/>
                <a:gd name="T6" fmla="*/ 12 w 22"/>
                <a:gd name="T7" fmla="*/ 13 h 54"/>
                <a:gd name="T8" fmla="*/ 12 w 22"/>
                <a:gd name="T9" fmla="*/ 18 h 54"/>
                <a:gd name="T10" fmla="*/ 21 w 22"/>
                <a:gd name="T11" fmla="*/ 18 h 54"/>
                <a:gd name="T12" fmla="*/ 21 w 22"/>
                <a:gd name="T13" fmla="*/ 23 h 54"/>
                <a:gd name="T14" fmla="*/ 12 w 22"/>
                <a:gd name="T15" fmla="*/ 23 h 54"/>
                <a:gd name="T16" fmla="*/ 12 w 22"/>
                <a:gd name="T17" fmla="*/ 54 h 54"/>
                <a:gd name="T18" fmla="*/ 7 w 22"/>
                <a:gd name="T19" fmla="*/ 54 h 54"/>
                <a:gd name="T20" fmla="*/ 7 w 22"/>
                <a:gd name="T21" fmla="*/ 23 h 54"/>
                <a:gd name="T22" fmla="*/ 0 w 22"/>
                <a:gd name="T23" fmla="*/ 23 h 54"/>
                <a:gd name="T24" fmla="*/ 0 w 22"/>
                <a:gd name="T25" fmla="*/ 18 h 54"/>
                <a:gd name="T26" fmla="*/ 7 w 22"/>
                <a:gd name="T27" fmla="*/ 18 h 54"/>
                <a:gd name="T28" fmla="*/ 7 w 22"/>
                <a:gd name="T29" fmla="*/ 12 h 54"/>
                <a:gd name="T30" fmla="*/ 10 w 22"/>
                <a:gd name="T31" fmla="*/ 3 h 54"/>
                <a:gd name="T32" fmla="*/ 18 w 22"/>
                <a:gd name="T33" fmla="*/ 0 h 54"/>
                <a:gd name="T34" fmla="*/ 22 w 22"/>
                <a:gd name="T35" fmla="*/ 1 h 54"/>
                <a:gd name="T36" fmla="*/ 22 w 22"/>
                <a:gd name="T37"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54">
                  <a:moveTo>
                    <a:pt x="22" y="6"/>
                  </a:moveTo>
                  <a:cubicBezTo>
                    <a:pt x="22" y="6"/>
                    <a:pt x="22" y="6"/>
                    <a:pt x="22" y="6"/>
                  </a:cubicBezTo>
                  <a:cubicBezTo>
                    <a:pt x="21" y="5"/>
                    <a:pt x="20" y="5"/>
                    <a:pt x="19" y="5"/>
                  </a:cubicBezTo>
                  <a:cubicBezTo>
                    <a:pt x="14" y="5"/>
                    <a:pt x="12" y="8"/>
                    <a:pt x="12" y="13"/>
                  </a:cubicBezTo>
                  <a:cubicBezTo>
                    <a:pt x="12" y="18"/>
                    <a:pt x="12" y="18"/>
                    <a:pt x="12" y="18"/>
                  </a:cubicBezTo>
                  <a:cubicBezTo>
                    <a:pt x="21" y="18"/>
                    <a:pt x="21" y="18"/>
                    <a:pt x="21" y="18"/>
                  </a:cubicBezTo>
                  <a:cubicBezTo>
                    <a:pt x="21" y="23"/>
                    <a:pt x="21" y="23"/>
                    <a:pt x="21" y="23"/>
                  </a:cubicBezTo>
                  <a:cubicBezTo>
                    <a:pt x="12" y="23"/>
                    <a:pt x="12" y="23"/>
                    <a:pt x="12" y="23"/>
                  </a:cubicBezTo>
                  <a:cubicBezTo>
                    <a:pt x="12" y="54"/>
                    <a:pt x="12" y="54"/>
                    <a:pt x="12" y="54"/>
                  </a:cubicBezTo>
                  <a:cubicBezTo>
                    <a:pt x="7" y="54"/>
                    <a:pt x="7" y="54"/>
                    <a:pt x="7" y="54"/>
                  </a:cubicBezTo>
                  <a:cubicBezTo>
                    <a:pt x="7" y="23"/>
                    <a:pt x="7" y="23"/>
                    <a:pt x="7" y="23"/>
                  </a:cubicBezTo>
                  <a:cubicBezTo>
                    <a:pt x="0" y="23"/>
                    <a:pt x="0" y="23"/>
                    <a:pt x="0" y="23"/>
                  </a:cubicBezTo>
                  <a:cubicBezTo>
                    <a:pt x="0" y="18"/>
                    <a:pt x="0" y="18"/>
                    <a:pt x="0" y="18"/>
                  </a:cubicBezTo>
                  <a:cubicBezTo>
                    <a:pt x="7" y="18"/>
                    <a:pt x="7" y="18"/>
                    <a:pt x="7" y="18"/>
                  </a:cubicBezTo>
                  <a:cubicBezTo>
                    <a:pt x="7" y="12"/>
                    <a:pt x="7" y="12"/>
                    <a:pt x="7" y="12"/>
                  </a:cubicBezTo>
                  <a:cubicBezTo>
                    <a:pt x="7" y="9"/>
                    <a:pt x="8" y="6"/>
                    <a:pt x="10" y="3"/>
                  </a:cubicBezTo>
                  <a:cubicBezTo>
                    <a:pt x="12" y="1"/>
                    <a:pt x="15" y="0"/>
                    <a:pt x="18" y="0"/>
                  </a:cubicBezTo>
                  <a:cubicBezTo>
                    <a:pt x="20" y="0"/>
                    <a:pt x="21" y="0"/>
                    <a:pt x="22" y="1"/>
                  </a:cubicBezTo>
                  <a:lnTo>
                    <a:pt x="22" y="6"/>
                  </a:lnTo>
                  <a:close/>
                </a:path>
              </a:pathLst>
            </a:custGeom>
            <a:solidFill>
              <a:srgbClr val="FFFFFF"/>
            </a:solidFill>
            <a:ln w="9525">
              <a:noFill/>
              <a:round/>
              <a:headEnd/>
              <a:tailEnd/>
            </a:ln>
          </p:spPr>
          <p:txBody>
            <a:bodyPr vert="horz" wrap="square" lIns="93247" tIns="46623" rIns="93247" bIns="46623" numCol="1" anchor="t" anchorCtr="0" compatLnSpc="1">
              <a:prstTxWarp prst="textNoShape">
                <a:avLst/>
              </a:prstTxWarp>
            </a:bodyPr>
            <a:lstStyle/>
            <a:p>
              <a:pPr defTabSz="932441">
                <a:defRPr/>
              </a:pPr>
              <a:endParaRPr lang="en-US" sz="1836" kern="0" dirty="0">
                <a:solidFill>
                  <a:sysClr val="windowText" lastClr="000000"/>
                </a:solidFill>
                <a:latin typeface="Segoe UI"/>
              </a:endParaRPr>
            </a:p>
          </p:txBody>
        </p:sp>
        <p:sp>
          <p:nvSpPr>
            <p:cNvPr id="267" name="Freeform 18"/>
            <p:cNvSpPr>
              <a:spLocks/>
            </p:cNvSpPr>
            <p:nvPr/>
          </p:nvSpPr>
          <p:spPr bwMode="auto">
            <a:xfrm>
              <a:off x="5667373" y="3778250"/>
              <a:ext cx="247649" cy="609600"/>
            </a:xfrm>
            <a:custGeom>
              <a:avLst/>
              <a:gdLst>
                <a:gd name="T0" fmla="*/ 22 w 22"/>
                <a:gd name="T1" fmla="*/ 6 h 54"/>
                <a:gd name="T2" fmla="*/ 22 w 22"/>
                <a:gd name="T3" fmla="*/ 6 h 54"/>
                <a:gd name="T4" fmla="*/ 18 w 22"/>
                <a:gd name="T5" fmla="*/ 5 h 54"/>
                <a:gd name="T6" fmla="*/ 12 w 22"/>
                <a:gd name="T7" fmla="*/ 13 h 54"/>
                <a:gd name="T8" fmla="*/ 12 w 22"/>
                <a:gd name="T9" fmla="*/ 18 h 54"/>
                <a:gd name="T10" fmla="*/ 21 w 22"/>
                <a:gd name="T11" fmla="*/ 18 h 54"/>
                <a:gd name="T12" fmla="*/ 21 w 22"/>
                <a:gd name="T13" fmla="*/ 23 h 54"/>
                <a:gd name="T14" fmla="*/ 12 w 22"/>
                <a:gd name="T15" fmla="*/ 23 h 54"/>
                <a:gd name="T16" fmla="*/ 12 w 22"/>
                <a:gd name="T17" fmla="*/ 54 h 54"/>
                <a:gd name="T18" fmla="*/ 7 w 22"/>
                <a:gd name="T19" fmla="*/ 54 h 54"/>
                <a:gd name="T20" fmla="*/ 7 w 22"/>
                <a:gd name="T21" fmla="*/ 23 h 54"/>
                <a:gd name="T22" fmla="*/ 0 w 22"/>
                <a:gd name="T23" fmla="*/ 23 h 54"/>
                <a:gd name="T24" fmla="*/ 0 w 22"/>
                <a:gd name="T25" fmla="*/ 18 h 54"/>
                <a:gd name="T26" fmla="*/ 7 w 22"/>
                <a:gd name="T27" fmla="*/ 18 h 54"/>
                <a:gd name="T28" fmla="*/ 7 w 22"/>
                <a:gd name="T29" fmla="*/ 12 h 54"/>
                <a:gd name="T30" fmla="*/ 10 w 22"/>
                <a:gd name="T31" fmla="*/ 3 h 54"/>
                <a:gd name="T32" fmla="*/ 18 w 22"/>
                <a:gd name="T33" fmla="*/ 0 h 54"/>
                <a:gd name="T34" fmla="*/ 22 w 22"/>
                <a:gd name="T35" fmla="*/ 1 h 54"/>
                <a:gd name="T36" fmla="*/ 22 w 22"/>
                <a:gd name="T37"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54">
                  <a:moveTo>
                    <a:pt x="22" y="6"/>
                  </a:moveTo>
                  <a:cubicBezTo>
                    <a:pt x="22" y="6"/>
                    <a:pt x="22" y="6"/>
                    <a:pt x="22" y="6"/>
                  </a:cubicBezTo>
                  <a:cubicBezTo>
                    <a:pt x="21" y="5"/>
                    <a:pt x="20" y="5"/>
                    <a:pt x="18" y="5"/>
                  </a:cubicBezTo>
                  <a:cubicBezTo>
                    <a:pt x="14" y="5"/>
                    <a:pt x="12" y="8"/>
                    <a:pt x="12" y="13"/>
                  </a:cubicBezTo>
                  <a:cubicBezTo>
                    <a:pt x="12" y="18"/>
                    <a:pt x="12" y="18"/>
                    <a:pt x="12" y="18"/>
                  </a:cubicBezTo>
                  <a:cubicBezTo>
                    <a:pt x="21" y="18"/>
                    <a:pt x="21" y="18"/>
                    <a:pt x="21" y="18"/>
                  </a:cubicBezTo>
                  <a:cubicBezTo>
                    <a:pt x="21" y="23"/>
                    <a:pt x="21" y="23"/>
                    <a:pt x="21" y="23"/>
                  </a:cubicBezTo>
                  <a:cubicBezTo>
                    <a:pt x="12" y="23"/>
                    <a:pt x="12" y="23"/>
                    <a:pt x="12" y="23"/>
                  </a:cubicBezTo>
                  <a:cubicBezTo>
                    <a:pt x="12" y="54"/>
                    <a:pt x="12" y="54"/>
                    <a:pt x="12" y="54"/>
                  </a:cubicBezTo>
                  <a:cubicBezTo>
                    <a:pt x="7" y="54"/>
                    <a:pt x="7" y="54"/>
                    <a:pt x="7" y="54"/>
                  </a:cubicBezTo>
                  <a:cubicBezTo>
                    <a:pt x="7" y="23"/>
                    <a:pt x="7" y="23"/>
                    <a:pt x="7" y="23"/>
                  </a:cubicBezTo>
                  <a:cubicBezTo>
                    <a:pt x="0" y="23"/>
                    <a:pt x="0" y="23"/>
                    <a:pt x="0" y="23"/>
                  </a:cubicBezTo>
                  <a:cubicBezTo>
                    <a:pt x="0" y="18"/>
                    <a:pt x="0" y="18"/>
                    <a:pt x="0" y="18"/>
                  </a:cubicBezTo>
                  <a:cubicBezTo>
                    <a:pt x="7" y="18"/>
                    <a:pt x="7" y="18"/>
                    <a:pt x="7" y="18"/>
                  </a:cubicBezTo>
                  <a:cubicBezTo>
                    <a:pt x="7" y="12"/>
                    <a:pt x="7" y="12"/>
                    <a:pt x="7" y="12"/>
                  </a:cubicBezTo>
                  <a:cubicBezTo>
                    <a:pt x="7" y="9"/>
                    <a:pt x="8" y="6"/>
                    <a:pt x="10" y="3"/>
                  </a:cubicBezTo>
                  <a:cubicBezTo>
                    <a:pt x="12" y="1"/>
                    <a:pt x="15" y="0"/>
                    <a:pt x="18" y="0"/>
                  </a:cubicBezTo>
                  <a:cubicBezTo>
                    <a:pt x="20" y="0"/>
                    <a:pt x="21" y="0"/>
                    <a:pt x="22" y="1"/>
                  </a:cubicBezTo>
                  <a:lnTo>
                    <a:pt x="22" y="6"/>
                  </a:lnTo>
                  <a:close/>
                </a:path>
              </a:pathLst>
            </a:custGeom>
            <a:solidFill>
              <a:srgbClr val="FFFFFF"/>
            </a:solidFill>
            <a:ln w="9525">
              <a:noFill/>
              <a:round/>
              <a:headEnd/>
              <a:tailEnd/>
            </a:ln>
          </p:spPr>
          <p:txBody>
            <a:bodyPr vert="horz" wrap="square" lIns="93247" tIns="46623" rIns="93247" bIns="46623" numCol="1" anchor="t" anchorCtr="0" compatLnSpc="1">
              <a:prstTxWarp prst="textNoShape">
                <a:avLst/>
              </a:prstTxWarp>
            </a:bodyPr>
            <a:lstStyle/>
            <a:p>
              <a:pPr defTabSz="932441">
                <a:defRPr/>
              </a:pPr>
              <a:endParaRPr lang="en-US" sz="1836" kern="0" dirty="0">
                <a:solidFill>
                  <a:sysClr val="windowText" lastClr="000000"/>
                </a:solidFill>
                <a:latin typeface="Segoe UI"/>
              </a:endParaRPr>
            </a:p>
          </p:txBody>
        </p:sp>
        <p:sp>
          <p:nvSpPr>
            <p:cNvPr id="268" name="Freeform 19"/>
            <p:cNvSpPr>
              <a:spLocks noEditPoints="1"/>
            </p:cNvSpPr>
            <p:nvPr/>
          </p:nvSpPr>
          <p:spPr bwMode="auto">
            <a:xfrm>
              <a:off x="5961060" y="3800476"/>
              <a:ext cx="77787" cy="587374"/>
            </a:xfrm>
            <a:custGeom>
              <a:avLst/>
              <a:gdLst>
                <a:gd name="T0" fmla="*/ 6 w 7"/>
                <a:gd name="T1" fmla="*/ 52 h 52"/>
                <a:gd name="T2" fmla="*/ 6 w 7"/>
                <a:gd name="T3" fmla="*/ 52 h 52"/>
                <a:gd name="T4" fmla="*/ 0 w 7"/>
                <a:gd name="T5" fmla="*/ 52 h 52"/>
                <a:gd name="T6" fmla="*/ 0 w 7"/>
                <a:gd name="T7" fmla="*/ 16 h 52"/>
                <a:gd name="T8" fmla="*/ 6 w 7"/>
                <a:gd name="T9" fmla="*/ 16 h 52"/>
                <a:gd name="T10" fmla="*/ 6 w 7"/>
                <a:gd name="T11" fmla="*/ 52 h 52"/>
                <a:gd name="T12" fmla="*/ 7 w 7"/>
                <a:gd name="T13" fmla="*/ 3 h 52"/>
                <a:gd name="T14" fmla="*/ 7 w 7"/>
                <a:gd name="T15" fmla="*/ 3 h 52"/>
                <a:gd name="T16" fmla="*/ 6 w 7"/>
                <a:gd name="T17" fmla="*/ 6 h 52"/>
                <a:gd name="T18" fmla="*/ 3 w 7"/>
                <a:gd name="T19" fmla="*/ 7 h 52"/>
                <a:gd name="T20" fmla="*/ 1 w 7"/>
                <a:gd name="T21" fmla="*/ 6 h 52"/>
                <a:gd name="T22" fmla="*/ 0 w 7"/>
                <a:gd name="T23" fmla="*/ 3 h 52"/>
                <a:gd name="T24" fmla="*/ 1 w 7"/>
                <a:gd name="T25" fmla="*/ 1 h 52"/>
                <a:gd name="T26" fmla="*/ 3 w 7"/>
                <a:gd name="T27" fmla="*/ 0 h 52"/>
                <a:gd name="T28" fmla="*/ 6 w 7"/>
                <a:gd name="T29" fmla="*/ 1 h 52"/>
                <a:gd name="T30" fmla="*/ 7 w 7"/>
                <a:gd name="T3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52">
                  <a:moveTo>
                    <a:pt x="6" y="52"/>
                  </a:moveTo>
                  <a:cubicBezTo>
                    <a:pt x="6" y="52"/>
                    <a:pt x="6" y="52"/>
                    <a:pt x="6" y="52"/>
                  </a:cubicBezTo>
                  <a:cubicBezTo>
                    <a:pt x="0" y="52"/>
                    <a:pt x="0" y="52"/>
                    <a:pt x="0" y="52"/>
                  </a:cubicBezTo>
                  <a:cubicBezTo>
                    <a:pt x="0" y="16"/>
                    <a:pt x="0" y="16"/>
                    <a:pt x="0" y="16"/>
                  </a:cubicBezTo>
                  <a:cubicBezTo>
                    <a:pt x="6" y="16"/>
                    <a:pt x="6" y="16"/>
                    <a:pt x="6" y="16"/>
                  </a:cubicBezTo>
                  <a:lnTo>
                    <a:pt x="6" y="52"/>
                  </a:lnTo>
                  <a:close/>
                  <a:moveTo>
                    <a:pt x="7" y="3"/>
                  </a:moveTo>
                  <a:cubicBezTo>
                    <a:pt x="7" y="3"/>
                    <a:pt x="7" y="3"/>
                    <a:pt x="7" y="3"/>
                  </a:cubicBezTo>
                  <a:cubicBezTo>
                    <a:pt x="7" y="4"/>
                    <a:pt x="7" y="5"/>
                    <a:pt x="6" y="6"/>
                  </a:cubicBezTo>
                  <a:cubicBezTo>
                    <a:pt x="5" y="7"/>
                    <a:pt x="4" y="7"/>
                    <a:pt x="3" y="7"/>
                  </a:cubicBezTo>
                  <a:cubicBezTo>
                    <a:pt x="2" y="7"/>
                    <a:pt x="1" y="7"/>
                    <a:pt x="1" y="6"/>
                  </a:cubicBezTo>
                  <a:cubicBezTo>
                    <a:pt x="0" y="5"/>
                    <a:pt x="0" y="4"/>
                    <a:pt x="0" y="3"/>
                  </a:cubicBezTo>
                  <a:cubicBezTo>
                    <a:pt x="0" y="2"/>
                    <a:pt x="0" y="1"/>
                    <a:pt x="1" y="1"/>
                  </a:cubicBezTo>
                  <a:cubicBezTo>
                    <a:pt x="1" y="0"/>
                    <a:pt x="2" y="0"/>
                    <a:pt x="3" y="0"/>
                  </a:cubicBezTo>
                  <a:cubicBezTo>
                    <a:pt x="4" y="0"/>
                    <a:pt x="5" y="0"/>
                    <a:pt x="6" y="1"/>
                  </a:cubicBezTo>
                  <a:cubicBezTo>
                    <a:pt x="7" y="1"/>
                    <a:pt x="7" y="2"/>
                    <a:pt x="7" y="3"/>
                  </a:cubicBezTo>
                  <a:close/>
                </a:path>
              </a:pathLst>
            </a:custGeom>
            <a:solidFill>
              <a:srgbClr val="FFFFFF"/>
            </a:solidFill>
            <a:ln w="9525">
              <a:noFill/>
              <a:round/>
              <a:headEnd/>
              <a:tailEnd/>
            </a:ln>
          </p:spPr>
          <p:txBody>
            <a:bodyPr vert="horz" wrap="square" lIns="93247" tIns="46623" rIns="93247" bIns="46623" numCol="1" anchor="t" anchorCtr="0" compatLnSpc="1">
              <a:prstTxWarp prst="textNoShape">
                <a:avLst/>
              </a:prstTxWarp>
            </a:bodyPr>
            <a:lstStyle/>
            <a:p>
              <a:pPr defTabSz="932441">
                <a:defRPr/>
              </a:pPr>
              <a:endParaRPr lang="en-US" sz="1836" kern="0" dirty="0">
                <a:solidFill>
                  <a:sysClr val="windowText" lastClr="000000"/>
                </a:solidFill>
                <a:latin typeface="Segoe UI"/>
              </a:endParaRPr>
            </a:p>
          </p:txBody>
        </p:sp>
        <p:sp>
          <p:nvSpPr>
            <p:cNvPr id="269" name="Freeform 20"/>
            <p:cNvSpPr>
              <a:spLocks/>
            </p:cNvSpPr>
            <p:nvPr/>
          </p:nvSpPr>
          <p:spPr bwMode="auto">
            <a:xfrm>
              <a:off x="6095997" y="3970338"/>
              <a:ext cx="304800" cy="428625"/>
            </a:xfrm>
            <a:custGeom>
              <a:avLst/>
              <a:gdLst>
                <a:gd name="T0" fmla="*/ 27 w 27"/>
                <a:gd name="T1" fmla="*/ 36 h 38"/>
                <a:gd name="T2" fmla="*/ 27 w 27"/>
                <a:gd name="T3" fmla="*/ 36 h 38"/>
                <a:gd name="T4" fmla="*/ 17 w 27"/>
                <a:gd name="T5" fmla="*/ 38 h 38"/>
                <a:gd name="T6" fmla="*/ 8 w 27"/>
                <a:gd name="T7" fmla="*/ 36 h 38"/>
                <a:gd name="T8" fmla="*/ 2 w 27"/>
                <a:gd name="T9" fmla="*/ 29 h 38"/>
                <a:gd name="T10" fmla="*/ 0 w 27"/>
                <a:gd name="T11" fmla="*/ 20 h 38"/>
                <a:gd name="T12" fmla="*/ 5 w 27"/>
                <a:gd name="T13" fmla="*/ 6 h 38"/>
                <a:gd name="T14" fmla="*/ 19 w 27"/>
                <a:gd name="T15" fmla="*/ 0 h 38"/>
                <a:gd name="T16" fmla="*/ 27 w 27"/>
                <a:gd name="T17" fmla="*/ 2 h 38"/>
                <a:gd name="T18" fmla="*/ 27 w 27"/>
                <a:gd name="T19" fmla="*/ 8 h 38"/>
                <a:gd name="T20" fmla="*/ 19 w 27"/>
                <a:gd name="T21" fmla="*/ 5 h 38"/>
                <a:gd name="T22" fmla="*/ 10 w 27"/>
                <a:gd name="T23" fmla="*/ 9 h 38"/>
                <a:gd name="T24" fmla="*/ 6 w 27"/>
                <a:gd name="T25" fmla="*/ 20 h 38"/>
                <a:gd name="T26" fmla="*/ 9 w 27"/>
                <a:gd name="T27" fmla="*/ 30 h 38"/>
                <a:gd name="T28" fmla="*/ 18 w 27"/>
                <a:gd name="T29" fmla="*/ 33 h 38"/>
                <a:gd name="T30" fmla="*/ 27 w 27"/>
                <a:gd name="T31" fmla="*/ 30 h 38"/>
                <a:gd name="T32" fmla="*/ 27 w 27"/>
                <a:gd name="T33"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38">
                  <a:moveTo>
                    <a:pt x="27" y="36"/>
                  </a:moveTo>
                  <a:cubicBezTo>
                    <a:pt x="27" y="36"/>
                    <a:pt x="27" y="36"/>
                    <a:pt x="27" y="36"/>
                  </a:cubicBezTo>
                  <a:cubicBezTo>
                    <a:pt x="24" y="37"/>
                    <a:pt x="21" y="38"/>
                    <a:pt x="17" y="38"/>
                  </a:cubicBezTo>
                  <a:cubicBezTo>
                    <a:pt x="14" y="38"/>
                    <a:pt x="11" y="37"/>
                    <a:pt x="8" y="36"/>
                  </a:cubicBezTo>
                  <a:cubicBezTo>
                    <a:pt x="6" y="34"/>
                    <a:pt x="4" y="32"/>
                    <a:pt x="2" y="29"/>
                  </a:cubicBezTo>
                  <a:cubicBezTo>
                    <a:pt x="1" y="27"/>
                    <a:pt x="0" y="24"/>
                    <a:pt x="0" y="20"/>
                  </a:cubicBezTo>
                  <a:cubicBezTo>
                    <a:pt x="0" y="14"/>
                    <a:pt x="2" y="9"/>
                    <a:pt x="5" y="6"/>
                  </a:cubicBezTo>
                  <a:cubicBezTo>
                    <a:pt x="9" y="2"/>
                    <a:pt x="13" y="0"/>
                    <a:pt x="19" y="0"/>
                  </a:cubicBezTo>
                  <a:cubicBezTo>
                    <a:pt x="22" y="0"/>
                    <a:pt x="25" y="1"/>
                    <a:pt x="27" y="2"/>
                  </a:cubicBezTo>
                  <a:cubicBezTo>
                    <a:pt x="27" y="8"/>
                    <a:pt x="27" y="8"/>
                    <a:pt x="27" y="8"/>
                  </a:cubicBezTo>
                  <a:cubicBezTo>
                    <a:pt x="25" y="6"/>
                    <a:pt x="22" y="5"/>
                    <a:pt x="19" y="5"/>
                  </a:cubicBezTo>
                  <a:cubicBezTo>
                    <a:pt x="15" y="5"/>
                    <a:pt x="12" y="7"/>
                    <a:pt x="10" y="9"/>
                  </a:cubicBezTo>
                  <a:cubicBezTo>
                    <a:pt x="7" y="12"/>
                    <a:pt x="6" y="15"/>
                    <a:pt x="6" y="20"/>
                  </a:cubicBezTo>
                  <a:cubicBezTo>
                    <a:pt x="6" y="24"/>
                    <a:pt x="7" y="27"/>
                    <a:pt x="9" y="30"/>
                  </a:cubicBezTo>
                  <a:cubicBezTo>
                    <a:pt x="12" y="32"/>
                    <a:pt x="15" y="33"/>
                    <a:pt x="18" y="33"/>
                  </a:cubicBezTo>
                  <a:cubicBezTo>
                    <a:pt x="21" y="33"/>
                    <a:pt x="24" y="32"/>
                    <a:pt x="27" y="30"/>
                  </a:cubicBezTo>
                  <a:lnTo>
                    <a:pt x="27" y="36"/>
                  </a:lnTo>
                  <a:close/>
                </a:path>
              </a:pathLst>
            </a:custGeom>
            <a:solidFill>
              <a:srgbClr val="FFFFFF"/>
            </a:solidFill>
            <a:ln w="9525">
              <a:noFill/>
              <a:round/>
              <a:headEnd/>
              <a:tailEnd/>
            </a:ln>
          </p:spPr>
          <p:txBody>
            <a:bodyPr vert="horz" wrap="square" lIns="93247" tIns="46623" rIns="93247" bIns="46623" numCol="1" anchor="t" anchorCtr="0" compatLnSpc="1">
              <a:prstTxWarp prst="textNoShape">
                <a:avLst/>
              </a:prstTxWarp>
            </a:bodyPr>
            <a:lstStyle/>
            <a:p>
              <a:pPr defTabSz="932441">
                <a:defRPr/>
              </a:pPr>
              <a:endParaRPr lang="en-US" sz="1836" kern="0" dirty="0">
                <a:solidFill>
                  <a:sysClr val="windowText" lastClr="000000"/>
                </a:solidFill>
                <a:latin typeface="Segoe UI"/>
              </a:endParaRPr>
            </a:p>
          </p:txBody>
        </p:sp>
        <p:sp>
          <p:nvSpPr>
            <p:cNvPr id="270" name="Freeform 21"/>
            <p:cNvSpPr>
              <a:spLocks noEditPoints="1"/>
            </p:cNvSpPr>
            <p:nvPr/>
          </p:nvSpPr>
          <p:spPr bwMode="auto">
            <a:xfrm>
              <a:off x="6445248" y="3970338"/>
              <a:ext cx="360363" cy="428625"/>
            </a:xfrm>
            <a:custGeom>
              <a:avLst/>
              <a:gdLst>
                <a:gd name="T0" fmla="*/ 26 w 32"/>
                <a:gd name="T1" fmla="*/ 16 h 38"/>
                <a:gd name="T2" fmla="*/ 26 w 32"/>
                <a:gd name="T3" fmla="*/ 16 h 38"/>
                <a:gd name="T4" fmla="*/ 23 w 32"/>
                <a:gd name="T5" fmla="*/ 8 h 38"/>
                <a:gd name="T6" fmla="*/ 17 w 32"/>
                <a:gd name="T7" fmla="*/ 5 h 38"/>
                <a:gd name="T8" fmla="*/ 10 w 32"/>
                <a:gd name="T9" fmla="*/ 8 h 38"/>
                <a:gd name="T10" fmla="*/ 6 w 32"/>
                <a:gd name="T11" fmla="*/ 16 h 38"/>
                <a:gd name="T12" fmla="*/ 26 w 32"/>
                <a:gd name="T13" fmla="*/ 16 h 38"/>
                <a:gd name="T14" fmla="*/ 32 w 32"/>
                <a:gd name="T15" fmla="*/ 21 h 38"/>
                <a:gd name="T16" fmla="*/ 32 w 32"/>
                <a:gd name="T17" fmla="*/ 21 h 38"/>
                <a:gd name="T18" fmla="*/ 6 w 32"/>
                <a:gd name="T19" fmla="*/ 21 h 38"/>
                <a:gd name="T20" fmla="*/ 9 w 32"/>
                <a:gd name="T21" fmla="*/ 30 h 38"/>
                <a:gd name="T22" fmla="*/ 18 w 32"/>
                <a:gd name="T23" fmla="*/ 33 h 38"/>
                <a:gd name="T24" fmla="*/ 29 w 32"/>
                <a:gd name="T25" fmla="*/ 29 h 38"/>
                <a:gd name="T26" fmla="*/ 29 w 32"/>
                <a:gd name="T27" fmla="*/ 35 h 38"/>
                <a:gd name="T28" fmla="*/ 17 w 32"/>
                <a:gd name="T29" fmla="*/ 38 h 38"/>
                <a:gd name="T30" fmla="*/ 5 w 32"/>
                <a:gd name="T31" fmla="*/ 33 h 38"/>
                <a:gd name="T32" fmla="*/ 0 w 32"/>
                <a:gd name="T33" fmla="*/ 19 h 38"/>
                <a:gd name="T34" fmla="*/ 2 w 32"/>
                <a:gd name="T35" fmla="*/ 10 h 38"/>
                <a:gd name="T36" fmla="*/ 8 w 32"/>
                <a:gd name="T37" fmla="*/ 3 h 38"/>
                <a:gd name="T38" fmla="*/ 17 w 32"/>
                <a:gd name="T39" fmla="*/ 0 h 38"/>
                <a:gd name="T40" fmla="*/ 28 w 32"/>
                <a:gd name="T41" fmla="*/ 5 h 38"/>
                <a:gd name="T42" fmla="*/ 32 w 32"/>
                <a:gd name="T43" fmla="*/ 18 h 38"/>
                <a:gd name="T44" fmla="*/ 32 w 32"/>
                <a:gd name="T45" fmla="*/ 2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8">
                  <a:moveTo>
                    <a:pt x="26" y="16"/>
                  </a:moveTo>
                  <a:cubicBezTo>
                    <a:pt x="26" y="16"/>
                    <a:pt x="26" y="16"/>
                    <a:pt x="26" y="16"/>
                  </a:cubicBezTo>
                  <a:cubicBezTo>
                    <a:pt x="26" y="12"/>
                    <a:pt x="25" y="10"/>
                    <a:pt x="23" y="8"/>
                  </a:cubicBezTo>
                  <a:cubicBezTo>
                    <a:pt x="22" y="6"/>
                    <a:pt x="20" y="5"/>
                    <a:pt x="17" y="5"/>
                  </a:cubicBezTo>
                  <a:cubicBezTo>
                    <a:pt x="14" y="5"/>
                    <a:pt x="12" y="6"/>
                    <a:pt x="10" y="8"/>
                  </a:cubicBezTo>
                  <a:cubicBezTo>
                    <a:pt x="8" y="10"/>
                    <a:pt x="7" y="13"/>
                    <a:pt x="6" y="16"/>
                  </a:cubicBezTo>
                  <a:lnTo>
                    <a:pt x="26" y="16"/>
                  </a:lnTo>
                  <a:close/>
                  <a:moveTo>
                    <a:pt x="32" y="21"/>
                  </a:moveTo>
                  <a:cubicBezTo>
                    <a:pt x="32" y="21"/>
                    <a:pt x="32" y="21"/>
                    <a:pt x="32" y="21"/>
                  </a:cubicBezTo>
                  <a:cubicBezTo>
                    <a:pt x="6" y="21"/>
                    <a:pt x="6" y="21"/>
                    <a:pt x="6" y="21"/>
                  </a:cubicBezTo>
                  <a:cubicBezTo>
                    <a:pt x="6" y="25"/>
                    <a:pt x="7" y="28"/>
                    <a:pt x="9" y="30"/>
                  </a:cubicBezTo>
                  <a:cubicBezTo>
                    <a:pt x="12" y="32"/>
                    <a:pt x="14" y="33"/>
                    <a:pt x="18" y="33"/>
                  </a:cubicBezTo>
                  <a:cubicBezTo>
                    <a:pt x="22" y="33"/>
                    <a:pt x="26" y="32"/>
                    <a:pt x="29" y="29"/>
                  </a:cubicBezTo>
                  <a:cubicBezTo>
                    <a:pt x="29" y="35"/>
                    <a:pt x="29" y="35"/>
                    <a:pt x="29" y="35"/>
                  </a:cubicBezTo>
                  <a:cubicBezTo>
                    <a:pt x="26" y="37"/>
                    <a:pt x="22" y="38"/>
                    <a:pt x="17" y="38"/>
                  </a:cubicBezTo>
                  <a:cubicBezTo>
                    <a:pt x="12" y="38"/>
                    <a:pt x="7" y="37"/>
                    <a:pt x="5" y="33"/>
                  </a:cubicBezTo>
                  <a:cubicBezTo>
                    <a:pt x="2" y="30"/>
                    <a:pt x="0" y="25"/>
                    <a:pt x="0" y="19"/>
                  </a:cubicBezTo>
                  <a:cubicBezTo>
                    <a:pt x="0" y="16"/>
                    <a:pt x="1" y="13"/>
                    <a:pt x="2" y="10"/>
                  </a:cubicBezTo>
                  <a:cubicBezTo>
                    <a:pt x="4" y="7"/>
                    <a:pt x="6" y="4"/>
                    <a:pt x="8" y="3"/>
                  </a:cubicBezTo>
                  <a:cubicBezTo>
                    <a:pt x="11" y="1"/>
                    <a:pt x="14" y="0"/>
                    <a:pt x="17" y="0"/>
                  </a:cubicBezTo>
                  <a:cubicBezTo>
                    <a:pt x="22" y="0"/>
                    <a:pt x="25" y="2"/>
                    <a:pt x="28" y="5"/>
                  </a:cubicBezTo>
                  <a:cubicBezTo>
                    <a:pt x="30" y="8"/>
                    <a:pt x="32" y="12"/>
                    <a:pt x="32" y="18"/>
                  </a:cubicBezTo>
                  <a:lnTo>
                    <a:pt x="32" y="21"/>
                  </a:lnTo>
                  <a:close/>
                </a:path>
              </a:pathLst>
            </a:custGeom>
            <a:solidFill>
              <a:srgbClr val="FFFFFF"/>
            </a:solidFill>
            <a:ln w="9525">
              <a:noFill/>
              <a:round/>
              <a:headEnd/>
              <a:tailEnd/>
            </a:ln>
          </p:spPr>
          <p:txBody>
            <a:bodyPr vert="horz" wrap="square" lIns="93247" tIns="46623" rIns="93247" bIns="46623" numCol="1" anchor="t" anchorCtr="0" compatLnSpc="1">
              <a:prstTxWarp prst="textNoShape">
                <a:avLst/>
              </a:prstTxWarp>
            </a:bodyPr>
            <a:lstStyle/>
            <a:p>
              <a:pPr defTabSz="932441">
                <a:defRPr/>
              </a:pPr>
              <a:endParaRPr lang="en-US" sz="1836" kern="0" dirty="0">
                <a:solidFill>
                  <a:sysClr val="windowText" lastClr="000000"/>
                </a:solidFill>
                <a:latin typeface="Segoe UI"/>
              </a:endParaRPr>
            </a:p>
          </p:txBody>
        </p:sp>
        <p:sp>
          <p:nvSpPr>
            <p:cNvPr id="271" name="Freeform 22"/>
            <p:cNvSpPr>
              <a:spLocks/>
            </p:cNvSpPr>
            <p:nvPr/>
          </p:nvSpPr>
          <p:spPr bwMode="auto">
            <a:xfrm>
              <a:off x="6975471" y="3811589"/>
              <a:ext cx="327025" cy="587374"/>
            </a:xfrm>
            <a:custGeom>
              <a:avLst/>
              <a:gdLst>
                <a:gd name="T0" fmla="*/ 29 w 29"/>
                <a:gd name="T1" fmla="*/ 37 h 52"/>
                <a:gd name="T2" fmla="*/ 29 w 29"/>
                <a:gd name="T3" fmla="*/ 37 h 52"/>
                <a:gd name="T4" fmla="*/ 24 w 29"/>
                <a:gd name="T5" fmla="*/ 48 h 52"/>
                <a:gd name="T6" fmla="*/ 11 w 29"/>
                <a:gd name="T7" fmla="*/ 52 h 52"/>
                <a:gd name="T8" fmla="*/ 0 w 29"/>
                <a:gd name="T9" fmla="*/ 49 h 52"/>
                <a:gd name="T10" fmla="*/ 0 w 29"/>
                <a:gd name="T11" fmla="*/ 43 h 52"/>
                <a:gd name="T12" fmla="*/ 11 w 29"/>
                <a:gd name="T13" fmla="*/ 47 h 52"/>
                <a:gd name="T14" fmla="*/ 20 w 29"/>
                <a:gd name="T15" fmla="*/ 45 h 52"/>
                <a:gd name="T16" fmla="*/ 23 w 29"/>
                <a:gd name="T17" fmla="*/ 38 h 52"/>
                <a:gd name="T18" fmla="*/ 9 w 29"/>
                <a:gd name="T19" fmla="*/ 28 h 52"/>
                <a:gd name="T20" fmla="*/ 5 w 29"/>
                <a:gd name="T21" fmla="*/ 28 h 52"/>
                <a:gd name="T22" fmla="*/ 5 w 29"/>
                <a:gd name="T23" fmla="*/ 23 h 52"/>
                <a:gd name="T24" fmla="*/ 9 w 29"/>
                <a:gd name="T25" fmla="*/ 23 h 52"/>
                <a:gd name="T26" fmla="*/ 21 w 29"/>
                <a:gd name="T27" fmla="*/ 13 h 52"/>
                <a:gd name="T28" fmla="*/ 12 w 29"/>
                <a:gd name="T29" fmla="*/ 5 h 52"/>
                <a:gd name="T30" fmla="*/ 1 w 29"/>
                <a:gd name="T31" fmla="*/ 8 h 52"/>
                <a:gd name="T32" fmla="*/ 1 w 29"/>
                <a:gd name="T33" fmla="*/ 3 h 52"/>
                <a:gd name="T34" fmla="*/ 13 w 29"/>
                <a:gd name="T35" fmla="*/ 0 h 52"/>
                <a:gd name="T36" fmla="*/ 23 w 29"/>
                <a:gd name="T37" fmla="*/ 3 h 52"/>
                <a:gd name="T38" fmla="*/ 27 w 29"/>
                <a:gd name="T39" fmla="*/ 12 h 52"/>
                <a:gd name="T40" fmla="*/ 17 w 29"/>
                <a:gd name="T41" fmla="*/ 25 h 52"/>
                <a:gd name="T42" fmla="*/ 17 w 29"/>
                <a:gd name="T43" fmla="*/ 25 h 52"/>
                <a:gd name="T44" fmla="*/ 26 w 29"/>
                <a:gd name="T45" fmla="*/ 29 h 52"/>
                <a:gd name="T46" fmla="*/ 29 w 29"/>
                <a:gd name="T47"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52">
                  <a:moveTo>
                    <a:pt x="29" y="37"/>
                  </a:moveTo>
                  <a:cubicBezTo>
                    <a:pt x="29" y="37"/>
                    <a:pt x="29" y="37"/>
                    <a:pt x="29" y="37"/>
                  </a:cubicBezTo>
                  <a:cubicBezTo>
                    <a:pt x="29" y="42"/>
                    <a:pt x="27" y="45"/>
                    <a:pt x="24" y="48"/>
                  </a:cubicBezTo>
                  <a:cubicBezTo>
                    <a:pt x="21" y="51"/>
                    <a:pt x="16" y="52"/>
                    <a:pt x="11" y="52"/>
                  </a:cubicBezTo>
                  <a:cubicBezTo>
                    <a:pt x="6" y="52"/>
                    <a:pt x="2" y="51"/>
                    <a:pt x="0" y="49"/>
                  </a:cubicBezTo>
                  <a:cubicBezTo>
                    <a:pt x="0" y="43"/>
                    <a:pt x="0" y="43"/>
                    <a:pt x="0" y="43"/>
                  </a:cubicBezTo>
                  <a:cubicBezTo>
                    <a:pt x="3" y="46"/>
                    <a:pt x="7" y="47"/>
                    <a:pt x="11" y="47"/>
                  </a:cubicBezTo>
                  <a:cubicBezTo>
                    <a:pt x="15" y="47"/>
                    <a:pt x="18" y="46"/>
                    <a:pt x="20" y="45"/>
                  </a:cubicBezTo>
                  <a:cubicBezTo>
                    <a:pt x="22" y="43"/>
                    <a:pt x="23" y="41"/>
                    <a:pt x="23" y="38"/>
                  </a:cubicBezTo>
                  <a:cubicBezTo>
                    <a:pt x="23" y="31"/>
                    <a:pt x="18" y="28"/>
                    <a:pt x="9" y="28"/>
                  </a:cubicBezTo>
                  <a:cubicBezTo>
                    <a:pt x="5" y="28"/>
                    <a:pt x="5" y="28"/>
                    <a:pt x="5" y="28"/>
                  </a:cubicBezTo>
                  <a:cubicBezTo>
                    <a:pt x="5" y="23"/>
                    <a:pt x="5" y="23"/>
                    <a:pt x="5" y="23"/>
                  </a:cubicBezTo>
                  <a:cubicBezTo>
                    <a:pt x="9" y="23"/>
                    <a:pt x="9" y="23"/>
                    <a:pt x="9" y="23"/>
                  </a:cubicBezTo>
                  <a:cubicBezTo>
                    <a:pt x="17" y="23"/>
                    <a:pt x="21" y="20"/>
                    <a:pt x="21" y="13"/>
                  </a:cubicBezTo>
                  <a:cubicBezTo>
                    <a:pt x="21" y="8"/>
                    <a:pt x="18" y="5"/>
                    <a:pt x="12" y="5"/>
                  </a:cubicBezTo>
                  <a:cubicBezTo>
                    <a:pt x="8" y="5"/>
                    <a:pt x="5" y="6"/>
                    <a:pt x="1" y="8"/>
                  </a:cubicBezTo>
                  <a:cubicBezTo>
                    <a:pt x="1" y="3"/>
                    <a:pt x="1" y="3"/>
                    <a:pt x="1" y="3"/>
                  </a:cubicBezTo>
                  <a:cubicBezTo>
                    <a:pt x="5" y="1"/>
                    <a:pt x="9" y="0"/>
                    <a:pt x="13" y="0"/>
                  </a:cubicBezTo>
                  <a:cubicBezTo>
                    <a:pt x="17" y="0"/>
                    <a:pt x="21" y="1"/>
                    <a:pt x="23" y="3"/>
                  </a:cubicBezTo>
                  <a:cubicBezTo>
                    <a:pt x="26" y="5"/>
                    <a:pt x="27" y="8"/>
                    <a:pt x="27" y="12"/>
                  </a:cubicBezTo>
                  <a:cubicBezTo>
                    <a:pt x="27" y="19"/>
                    <a:pt x="24" y="23"/>
                    <a:pt x="17" y="25"/>
                  </a:cubicBezTo>
                  <a:cubicBezTo>
                    <a:pt x="17" y="25"/>
                    <a:pt x="17" y="25"/>
                    <a:pt x="17" y="25"/>
                  </a:cubicBezTo>
                  <a:cubicBezTo>
                    <a:pt x="21" y="25"/>
                    <a:pt x="23" y="27"/>
                    <a:pt x="26" y="29"/>
                  </a:cubicBezTo>
                  <a:cubicBezTo>
                    <a:pt x="28" y="31"/>
                    <a:pt x="29" y="34"/>
                    <a:pt x="29" y="37"/>
                  </a:cubicBezTo>
                  <a:close/>
                </a:path>
              </a:pathLst>
            </a:custGeom>
            <a:solidFill>
              <a:srgbClr val="FFFFFF"/>
            </a:solidFill>
            <a:ln w="9525">
              <a:noFill/>
              <a:round/>
              <a:headEnd/>
              <a:tailEnd/>
            </a:ln>
          </p:spPr>
          <p:txBody>
            <a:bodyPr vert="horz" wrap="square" lIns="93247" tIns="46623" rIns="93247" bIns="46623" numCol="1" anchor="t" anchorCtr="0" compatLnSpc="1">
              <a:prstTxWarp prst="textNoShape">
                <a:avLst/>
              </a:prstTxWarp>
            </a:bodyPr>
            <a:lstStyle/>
            <a:p>
              <a:pPr defTabSz="932441">
                <a:defRPr/>
              </a:pPr>
              <a:endParaRPr lang="en-US" sz="1836" kern="0" dirty="0">
                <a:solidFill>
                  <a:sysClr val="windowText" lastClr="000000"/>
                </a:solidFill>
                <a:latin typeface="Segoe UI"/>
              </a:endParaRPr>
            </a:p>
          </p:txBody>
        </p:sp>
        <p:sp>
          <p:nvSpPr>
            <p:cNvPr id="272" name="Freeform 23"/>
            <p:cNvSpPr>
              <a:spLocks noEditPoints="1"/>
            </p:cNvSpPr>
            <p:nvPr/>
          </p:nvSpPr>
          <p:spPr bwMode="auto">
            <a:xfrm>
              <a:off x="7369171" y="3811589"/>
              <a:ext cx="360363" cy="587374"/>
            </a:xfrm>
            <a:custGeom>
              <a:avLst/>
              <a:gdLst>
                <a:gd name="T0" fmla="*/ 26 w 32"/>
                <a:gd name="T1" fmla="*/ 36 h 52"/>
                <a:gd name="T2" fmla="*/ 26 w 32"/>
                <a:gd name="T3" fmla="*/ 36 h 52"/>
                <a:gd name="T4" fmla="*/ 23 w 32"/>
                <a:gd name="T5" fmla="*/ 28 h 52"/>
                <a:gd name="T6" fmla="*/ 16 w 32"/>
                <a:gd name="T7" fmla="*/ 25 h 52"/>
                <a:gd name="T8" fmla="*/ 9 w 32"/>
                <a:gd name="T9" fmla="*/ 28 h 52"/>
                <a:gd name="T10" fmla="*/ 6 w 32"/>
                <a:gd name="T11" fmla="*/ 35 h 52"/>
                <a:gd name="T12" fmla="*/ 9 w 32"/>
                <a:gd name="T13" fmla="*/ 44 h 52"/>
                <a:gd name="T14" fmla="*/ 16 w 32"/>
                <a:gd name="T15" fmla="*/ 47 h 52"/>
                <a:gd name="T16" fmla="*/ 23 w 32"/>
                <a:gd name="T17" fmla="*/ 44 h 52"/>
                <a:gd name="T18" fmla="*/ 26 w 32"/>
                <a:gd name="T19" fmla="*/ 36 h 52"/>
                <a:gd name="T20" fmla="*/ 32 w 32"/>
                <a:gd name="T21" fmla="*/ 35 h 52"/>
                <a:gd name="T22" fmla="*/ 32 w 32"/>
                <a:gd name="T23" fmla="*/ 35 h 52"/>
                <a:gd name="T24" fmla="*/ 30 w 32"/>
                <a:gd name="T25" fmla="*/ 44 h 52"/>
                <a:gd name="T26" fmla="*/ 24 w 32"/>
                <a:gd name="T27" fmla="*/ 50 h 52"/>
                <a:gd name="T28" fmla="*/ 16 w 32"/>
                <a:gd name="T29" fmla="*/ 52 h 52"/>
                <a:gd name="T30" fmla="*/ 4 w 32"/>
                <a:gd name="T31" fmla="*/ 46 h 52"/>
                <a:gd name="T32" fmla="*/ 0 w 32"/>
                <a:gd name="T33" fmla="*/ 29 h 52"/>
                <a:gd name="T34" fmla="*/ 2 w 32"/>
                <a:gd name="T35" fmla="*/ 14 h 52"/>
                <a:gd name="T36" fmla="*/ 10 w 32"/>
                <a:gd name="T37" fmla="*/ 4 h 52"/>
                <a:gd name="T38" fmla="*/ 20 w 32"/>
                <a:gd name="T39" fmla="*/ 0 h 52"/>
                <a:gd name="T40" fmla="*/ 29 w 32"/>
                <a:gd name="T41" fmla="*/ 1 h 52"/>
                <a:gd name="T42" fmla="*/ 29 w 32"/>
                <a:gd name="T43" fmla="*/ 7 h 52"/>
                <a:gd name="T44" fmla="*/ 21 w 32"/>
                <a:gd name="T45" fmla="*/ 5 h 52"/>
                <a:gd name="T46" fmla="*/ 10 w 32"/>
                <a:gd name="T47" fmla="*/ 11 h 52"/>
                <a:gd name="T48" fmla="*/ 6 w 32"/>
                <a:gd name="T49" fmla="*/ 27 h 52"/>
                <a:gd name="T50" fmla="*/ 6 w 32"/>
                <a:gd name="T51" fmla="*/ 27 h 52"/>
                <a:gd name="T52" fmla="*/ 18 w 32"/>
                <a:gd name="T53" fmla="*/ 20 h 52"/>
                <a:gd name="T54" fmla="*/ 28 w 32"/>
                <a:gd name="T55" fmla="*/ 24 h 52"/>
                <a:gd name="T56" fmla="*/ 32 w 32"/>
                <a:gd name="T5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52">
                  <a:moveTo>
                    <a:pt x="26" y="36"/>
                  </a:moveTo>
                  <a:cubicBezTo>
                    <a:pt x="26" y="36"/>
                    <a:pt x="26" y="36"/>
                    <a:pt x="26" y="36"/>
                  </a:cubicBezTo>
                  <a:cubicBezTo>
                    <a:pt x="26" y="32"/>
                    <a:pt x="25" y="30"/>
                    <a:pt x="23" y="28"/>
                  </a:cubicBezTo>
                  <a:cubicBezTo>
                    <a:pt x="22" y="26"/>
                    <a:pt x="19" y="25"/>
                    <a:pt x="16" y="25"/>
                  </a:cubicBezTo>
                  <a:cubicBezTo>
                    <a:pt x="13" y="25"/>
                    <a:pt x="11" y="26"/>
                    <a:pt x="9" y="28"/>
                  </a:cubicBezTo>
                  <a:cubicBezTo>
                    <a:pt x="7" y="30"/>
                    <a:pt x="6" y="32"/>
                    <a:pt x="6" y="35"/>
                  </a:cubicBezTo>
                  <a:cubicBezTo>
                    <a:pt x="6" y="38"/>
                    <a:pt x="7" y="41"/>
                    <a:pt x="9" y="44"/>
                  </a:cubicBezTo>
                  <a:cubicBezTo>
                    <a:pt x="11" y="46"/>
                    <a:pt x="13" y="47"/>
                    <a:pt x="16" y="47"/>
                  </a:cubicBezTo>
                  <a:cubicBezTo>
                    <a:pt x="19" y="47"/>
                    <a:pt x="22" y="46"/>
                    <a:pt x="23" y="44"/>
                  </a:cubicBezTo>
                  <a:cubicBezTo>
                    <a:pt x="25" y="42"/>
                    <a:pt x="26" y="39"/>
                    <a:pt x="26" y="36"/>
                  </a:cubicBezTo>
                  <a:close/>
                  <a:moveTo>
                    <a:pt x="32" y="35"/>
                  </a:moveTo>
                  <a:cubicBezTo>
                    <a:pt x="32" y="35"/>
                    <a:pt x="32" y="35"/>
                    <a:pt x="32" y="35"/>
                  </a:cubicBezTo>
                  <a:cubicBezTo>
                    <a:pt x="32" y="38"/>
                    <a:pt x="31" y="41"/>
                    <a:pt x="30" y="44"/>
                  </a:cubicBezTo>
                  <a:cubicBezTo>
                    <a:pt x="29" y="47"/>
                    <a:pt x="27" y="49"/>
                    <a:pt x="24" y="50"/>
                  </a:cubicBezTo>
                  <a:cubicBezTo>
                    <a:pt x="22" y="52"/>
                    <a:pt x="19" y="52"/>
                    <a:pt x="16" y="52"/>
                  </a:cubicBezTo>
                  <a:cubicBezTo>
                    <a:pt x="11" y="52"/>
                    <a:pt x="7" y="50"/>
                    <a:pt x="4" y="46"/>
                  </a:cubicBezTo>
                  <a:cubicBezTo>
                    <a:pt x="1" y="42"/>
                    <a:pt x="0" y="36"/>
                    <a:pt x="0" y="29"/>
                  </a:cubicBezTo>
                  <a:cubicBezTo>
                    <a:pt x="0" y="23"/>
                    <a:pt x="1" y="18"/>
                    <a:pt x="2" y="14"/>
                  </a:cubicBezTo>
                  <a:cubicBezTo>
                    <a:pt x="4" y="9"/>
                    <a:pt x="7" y="6"/>
                    <a:pt x="10" y="4"/>
                  </a:cubicBezTo>
                  <a:cubicBezTo>
                    <a:pt x="13" y="1"/>
                    <a:pt x="16" y="0"/>
                    <a:pt x="20" y="0"/>
                  </a:cubicBezTo>
                  <a:cubicBezTo>
                    <a:pt x="24" y="0"/>
                    <a:pt x="27" y="0"/>
                    <a:pt x="29" y="1"/>
                  </a:cubicBezTo>
                  <a:cubicBezTo>
                    <a:pt x="29" y="7"/>
                    <a:pt x="29" y="7"/>
                    <a:pt x="29" y="7"/>
                  </a:cubicBezTo>
                  <a:cubicBezTo>
                    <a:pt x="26" y="6"/>
                    <a:pt x="24" y="5"/>
                    <a:pt x="21" y="5"/>
                  </a:cubicBezTo>
                  <a:cubicBezTo>
                    <a:pt x="16" y="5"/>
                    <a:pt x="13" y="7"/>
                    <a:pt x="10" y="11"/>
                  </a:cubicBezTo>
                  <a:cubicBezTo>
                    <a:pt x="7" y="15"/>
                    <a:pt x="6" y="20"/>
                    <a:pt x="6" y="27"/>
                  </a:cubicBezTo>
                  <a:cubicBezTo>
                    <a:pt x="6" y="27"/>
                    <a:pt x="6" y="27"/>
                    <a:pt x="6" y="27"/>
                  </a:cubicBezTo>
                  <a:cubicBezTo>
                    <a:pt x="8" y="22"/>
                    <a:pt x="12" y="20"/>
                    <a:pt x="18" y="20"/>
                  </a:cubicBezTo>
                  <a:cubicBezTo>
                    <a:pt x="22" y="20"/>
                    <a:pt x="25" y="21"/>
                    <a:pt x="28" y="24"/>
                  </a:cubicBezTo>
                  <a:cubicBezTo>
                    <a:pt x="31" y="27"/>
                    <a:pt x="32" y="31"/>
                    <a:pt x="32" y="35"/>
                  </a:cubicBezTo>
                  <a:close/>
                </a:path>
              </a:pathLst>
            </a:custGeom>
            <a:solidFill>
              <a:srgbClr val="FFFFFF"/>
            </a:solidFill>
            <a:ln w="9525">
              <a:noFill/>
              <a:round/>
              <a:headEnd/>
              <a:tailEnd/>
            </a:ln>
          </p:spPr>
          <p:txBody>
            <a:bodyPr vert="horz" wrap="square" lIns="93247" tIns="46623" rIns="93247" bIns="46623" numCol="1" anchor="t" anchorCtr="0" compatLnSpc="1">
              <a:prstTxWarp prst="textNoShape">
                <a:avLst/>
              </a:prstTxWarp>
            </a:bodyPr>
            <a:lstStyle/>
            <a:p>
              <a:pPr defTabSz="932441">
                <a:defRPr/>
              </a:pPr>
              <a:endParaRPr lang="en-US" sz="1836" kern="0" dirty="0">
                <a:solidFill>
                  <a:sysClr val="windowText" lastClr="000000"/>
                </a:solidFill>
                <a:latin typeface="Segoe UI"/>
              </a:endParaRPr>
            </a:p>
          </p:txBody>
        </p:sp>
        <p:sp>
          <p:nvSpPr>
            <p:cNvPr id="273" name="Freeform 24"/>
            <p:cNvSpPr>
              <a:spLocks/>
            </p:cNvSpPr>
            <p:nvPr/>
          </p:nvSpPr>
          <p:spPr bwMode="auto">
            <a:xfrm>
              <a:off x="7797798" y="3824288"/>
              <a:ext cx="315912" cy="574675"/>
            </a:xfrm>
            <a:custGeom>
              <a:avLst/>
              <a:gdLst>
                <a:gd name="T0" fmla="*/ 28 w 28"/>
                <a:gd name="T1" fmla="*/ 35 h 51"/>
                <a:gd name="T2" fmla="*/ 28 w 28"/>
                <a:gd name="T3" fmla="*/ 35 h 51"/>
                <a:gd name="T4" fmla="*/ 23 w 28"/>
                <a:gd name="T5" fmla="*/ 47 h 51"/>
                <a:gd name="T6" fmla="*/ 10 w 28"/>
                <a:gd name="T7" fmla="*/ 51 h 51"/>
                <a:gd name="T8" fmla="*/ 0 w 28"/>
                <a:gd name="T9" fmla="*/ 49 h 51"/>
                <a:gd name="T10" fmla="*/ 0 w 28"/>
                <a:gd name="T11" fmla="*/ 43 h 51"/>
                <a:gd name="T12" fmla="*/ 10 w 28"/>
                <a:gd name="T13" fmla="*/ 46 h 51"/>
                <a:gd name="T14" fmla="*/ 19 w 28"/>
                <a:gd name="T15" fmla="*/ 43 h 51"/>
                <a:gd name="T16" fmla="*/ 22 w 28"/>
                <a:gd name="T17" fmla="*/ 35 h 51"/>
                <a:gd name="T18" fmla="*/ 19 w 28"/>
                <a:gd name="T19" fmla="*/ 27 h 51"/>
                <a:gd name="T20" fmla="*/ 9 w 28"/>
                <a:gd name="T21" fmla="*/ 25 h 51"/>
                <a:gd name="T22" fmla="*/ 1 w 28"/>
                <a:gd name="T23" fmla="*/ 25 h 51"/>
                <a:gd name="T24" fmla="*/ 2 w 28"/>
                <a:gd name="T25" fmla="*/ 0 h 51"/>
                <a:gd name="T26" fmla="*/ 26 w 28"/>
                <a:gd name="T27" fmla="*/ 0 h 51"/>
                <a:gd name="T28" fmla="*/ 26 w 28"/>
                <a:gd name="T29" fmla="*/ 5 h 51"/>
                <a:gd name="T30" fmla="*/ 7 w 28"/>
                <a:gd name="T31" fmla="*/ 5 h 51"/>
                <a:gd name="T32" fmla="*/ 6 w 28"/>
                <a:gd name="T33" fmla="*/ 20 h 51"/>
                <a:gd name="T34" fmla="*/ 11 w 28"/>
                <a:gd name="T35" fmla="*/ 20 h 51"/>
                <a:gd name="T36" fmla="*/ 24 w 28"/>
                <a:gd name="T37" fmla="*/ 24 h 51"/>
                <a:gd name="T38" fmla="*/ 28 w 28"/>
                <a:gd name="T39" fmla="*/ 3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51">
                  <a:moveTo>
                    <a:pt x="28" y="35"/>
                  </a:moveTo>
                  <a:cubicBezTo>
                    <a:pt x="28" y="35"/>
                    <a:pt x="28" y="35"/>
                    <a:pt x="28" y="35"/>
                  </a:cubicBezTo>
                  <a:cubicBezTo>
                    <a:pt x="28" y="40"/>
                    <a:pt x="26" y="44"/>
                    <a:pt x="23" y="47"/>
                  </a:cubicBezTo>
                  <a:cubicBezTo>
                    <a:pt x="20" y="50"/>
                    <a:pt x="16" y="51"/>
                    <a:pt x="10" y="51"/>
                  </a:cubicBezTo>
                  <a:cubicBezTo>
                    <a:pt x="5" y="51"/>
                    <a:pt x="2" y="51"/>
                    <a:pt x="0" y="49"/>
                  </a:cubicBezTo>
                  <a:cubicBezTo>
                    <a:pt x="0" y="43"/>
                    <a:pt x="0" y="43"/>
                    <a:pt x="0" y="43"/>
                  </a:cubicBezTo>
                  <a:cubicBezTo>
                    <a:pt x="3" y="45"/>
                    <a:pt x="7" y="46"/>
                    <a:pt x="10" y="46"/>
                  </a:cubicBezTo>
                  <a:cubicBezTo>
                    <a:pt x="14" y="46"/>
                    <a:pt x="17" y="45"/>
                    <a:pt x="19" y="43"/>
                  </a:cubicBezTo>
                  <a:cubicBezTo>
                    <a:pt x="21" y="41"/>
                    <a:pt x="22" y="39"/>
                    <a:pt x="22" y="35"/>
                  </a:cubicBezTo>
                  <a:cubicBezTo>
                    <a:pt x="22" y="32"/>
                    <a:pt x="21" y="29"/>
                    <a:pt x="19" y="27"/>
                  </a:cubicBezTo>
                  <a:cubicBezTo>
                    <a:pt x="17" y="26"/>
                    <a:pt x="13" y="25"/>
                    <a:pt x="9" y="25"/>
                  </a:cubicBezTo>
                  <a:cubicBezTo>
                    <a:pt x="6" y="25"/>
                    <a:pt x="3" y="25"/>
                    <a:pt x="1" y="25"/>
                  </a:cubicBezTo>
                  <a:cubicBezTo>
                    <a:pt x="2" y="0"/>
                    <a:pt x="2" y="0"/>
                    <a:pt x="2" y="0"/>
                  </a:cubicBezTo>
                  <a:cubicBezTo>
                    <a:pt x="26" y="0"/>
                    <a:pt x="26" y="0"/>
                    <a:pt x="26" y="0"/>
                  </a:cubicBezTo>
                  <a:cubicBezTo>
                    <a:pt x="26" y="5"/>
                    <a:pt x="26" y="5"/>
                    <a:pt x="26" y="5"/>
                  </a:cubicBezTo>
                  <a:cubicBezTo>
                    <a:pt x="7" y="5"/>
                    <a:pt x="7" y="5"/>
                    <a:pt x="7" y="5"/>
                  </a:cubicBezTo>
                  <a:cubicBezTo>
                    <a:pt x="6" y="20"/>
                    <a:pt x="6" y="20"/>
                    <a:pt x="6" y="20"/>
                  </a:cubicBezTo>
                  <a:cubicBezTo>
                    <a:pt x="11" y="20"/>
                    <a:pt x="11" y="20"/>
                    <a:pt x="11" y="20"/>
                  </a:cubicBezTo>
                  <a:cubicBezTo>
                    <a:pt x="16" y="20"/>
                    <a:pt x="20" y="21"/>
                    <a:pt x="24" y="24"/>
                  </a:cubicBezTo>
                  <a:cubicBezTo>
                    <a:pt x="27" y="26"/>
                    <a:pt x="28" y="30"/>
                    <a:pt x="28" y="35"/>
                  </a:cubicBezTo>
                  <a:close/>
                </a:path>
              </a:pathLst>
            </a:custGeom>
            <a:solidFill>
              <a:srgbClr val="FFFFFF"/>
            </a:solidFill>
            <a:ln w="9525">
              <a:noFill/>
              <a:round/>
              <a:headEnd/>
              <a:tailEnd/>
            </a:ln>
          </p:spPr>
          <p:txBody>
            <a:bodyPr vert="horz" wrap="square" lIns="93247" tIns="46623" rIns="93247" bIns="46623" numCol="1" anchor="t" anchorCtr="0" compatLnSpc="1">
              <a:prstTxWarp prst="textNoShape">
                <a:avLst/>
              </a:prstTxWarp>
            </a:bodyPr>
            <a:lstStyle/>
            <a:p>
              <a:pPr defTabSz="932441">
                <a:defRPr/>
              </a:pPr>
              <a:endParaRPr lang="en-US" sz="1836" kern="0" dirty="0">
                <a:solidFill>
                  <a:sysClr val="windowText" lastClr="000000"/>
                </a:solidFill>
                <a:latin typeface="Segoe UI"/>
              </a:endParaRPr>
            </a:p>
          </p:txBody>
        </p:sp>
        <p:sp>
          <p:nvSpPr>
            <p:cNvPr id="274" name="Freeform 25"/>
            <p:cNvSpPr>
              <a:spLocks/>
            </p:cNvSpPr>
            <p:nvPr/>
          </p:nvSpPr>
          <p:spPr bwMode="auto">
            <a:xfrm>
              <a:off x="3786188" y="3632200"/>
              <a:ext cx="788988" cy="947738"/>
            </a:xfrm>
            <a:custGeom>
              <a:avLst/>
              <a:gdLst>
                <a:gd name="T0" fmla="*/ 497 w 497"/>
                <a:gd name="T1" fmla="*/ 547 h 597"/>
                <a:gd name="T2" fmla="*/ 497 w 497"/>
                <a:gd name="T3" fmla="*/ 547 h 597"/>
                <a:gd name="T4" fmla="*/ 497 w 497"/>
                <a:gd name="T5" fmla="*/ 50 h 597"/>
                <a:gd name="T6" fmla="*/ 319 w 497"/>
                <a:gd name="T7" fmla="*/ 0 h 597"/>
                <a:gd name="T8" fmla="*/ 0 w 497"/>
                <a:gd name="T9" fmla="*/ 121 h 597"/>
                <a:gd name="T10" fmla="*/ 0 w 497"/>
                <a:gd name="T11" fmla="*/ 121 h 597"/>
                <a:gd name="T12" fmla="*/ 0 w 497"/>
                <a:gd name="T13" fmla="*/ 476 h 597"/>
                <a:gd name="T14" fmla="*/ 106 w 497"/>
                <a:gd name="T15" fmla="*/ 433 h 597"/>
                <a:gd name="T16" fmla="*/ 106 w 497"/>
                <a:gd name="T17" fmla="*/ 142 h 597"/>
                <a:gd name="T18" fmla="*/ 319 w 497"/>
                <a:gd name="T19" fmla="*/ 92 h 597"/>
                <a:gd name="T20" fmla="*/ 319 w 497"/>
                <a:gd name="T21" fmla="*/ 526 h 597"/>
                <a:gd name="T22" fmla="*/ 0 w 497"/>
                <a:gd name="T23" fmla="*/ 476 h 597"/>
                <a:gd name="T24" fmla="*/ 319 w 497"/>
                <a:gd name="T25" fmla="*/ 597 h 597"/>
                <a:gd name="T26" fmla="*/ 319 w 497"/>
                <a:gd name="T27" fmla="*/ 597 h 597"/>
                <a:gd name="T28" fmla="*/ 497 w 497"/>
                <a:gd name="T29" fmla="*/ 547 h 597"/>
                <a:gd name="T30" fmla="*/ 497 w 497"/>
                <a:gd name="T31" fmla="*/ 54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7" h="597">
                  <a:moveTo>
                    <a:pt x="497" y="547"/>
                  </a:moveTo>
                  <a:lnTo>
                    <a:pt x="497" y="547"/>
                  </a:lnTo>
                  <a:lnTo>
                    <a:pt x="497" y="50"/>
                  </a:lnTo>
                  <a:lnTo>
                    <a:pt x="319" y="0"/>
                  </a:lnTo>
                  <a:lnTo>
                    <a:pt x="0" y="121"/>
                  </a:lnTo>
                  <a:lnTo>
                    <a:pt x="0" y="121"/>
                  </a:lnTo>
                  <a:lnTo>
                    <a:pt x="0" y="476"/>
                  </a:lnTo>
                  <a:lnTo>
                    <a:pt x="106" y="433"/>
                  </a:lnTo>
                  <a:lnTo>
                    <a:pt x="106" y="142"/>
                  </a:lnTo>
                  <a:lnTo>
                    <a:pt x="319" y="92"/>
                  </a:lnTo>
                  <a:lnTo>
                    <a:pt x="319" y="526"/>
                  </a:lnTo>
                  <a:lnTo>
                    <a:pt x="0" y="476"/>
                  </a:lnTo>
                  <a:lnTo>
                    <a:pt x="319" y="597"/>
                  </a:lnTo>
                  <a:lnTo>
                    <a:pt x="319" y="597"/>
                  </a:lnTo>
                  <a:lnTo>
                    <a:pt x="497" y="547"/>
                  </a:lnTo>
                  <a:lnTo>
                    <a:pt x="497" y="547"/>
                  </a:lnTo>
                  <a:close/>
                </a:path>
              </a:pathLst>
            </a:custGeom>
            <a:solidFill>
              <a:srgbClr val="FFFFFF"/>
            </a:solidFill>
            <a:ln w="9525">
              <a:noFill/>
              <a:round/>
              <a:headEnd/>
              <a:tailEnd/>
            </a:ln>
          </p:spPr>
          <p:txBody>
            <a:bodyPr vert="horz" wrap="square" lIns="93247" tIns="46623" rIns="93247" bIns="46623" numCol="1" anchor="t" anchorCtr="0" compatLnSpc="1">
              <a:prstTxWarp prst="textNoShape">
                <a:avLst/>
              </a:prstTxWarp>
            </a:bodyPr>
            <a:lstStyle/>
            <a:p>
              <a:pPr defTabSz="932441">
                <a:defRPr/>
              </a:pPr>
              <a:endParaRPr lang="en-US" sz="1836" kern="0" dirty="0">
                <a:solidFill>
                  <a:sysClr val="windowText" lastClr="000000"/>
                </a:solidFill>
                <a:latin typeface="Segoe UI"/>
              </a:endParaRPr>
            </a:p>
          </p:txBody>
        </p:sp>
      </p:grpSp>
      <p:sp>
        <p:nvSpPr>
          <p:cNvPr id="286" name="Rectangle 285"/>
          <p:cNvSpPr/>
          <p:nvPr/>
        </p:nvSpPr>
        <p:spPr>
          <a:xfrm>
            <a:off x="4515069" y="4272026"/>
            <a:ext cx="3641456" cy="369699"/>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41">
              <a:defRPr/>
            </a:pPr>
            <a:r>
              <a:rPr lang="en-US" sz="1224" kern="0" dirty="0">
                <a:gradFill>
                  <a:gsLst>
                    <a:gs pos="1250">
                      <a:srgbClr val="FFFFFF"/>
                    </a:gs>
                    <a:gs pos="100000">
                      <a:srgbClr val="FFFFFF">
                        <a:alpha val="99000"/>
                      </a:srgbClr>
                    </a:gs>
                  </a:gsLst>
                  <a:lin ang="5400000" scaled="0"/>
                </a:gradFill>
                <a:latin typeface="Segoe UI Semibold" panose="020B0702040204020203" pitchFamily="34" charset="0"/>
                <a:cs typeface="Segoe UI Semibold" panose="020B0702040204020203" pitchFamily="34" charset="0"/>
              </a:rPr>
              <a:t>Azure Active Directory</a:t>
            </a:r>
          </a:p>
        </p:txBody>
      </p:sp>
      <p:grpSp>
        <p:nvGrpSpPr>
          <p:cNvPr id="4" name="Group 3"/>
          <p:cNvGrpSpPr/>
          <p:nvPr/>
        </p:nvGrpSpPr>
        <p:grpSpPr>
          <a:xfrm>
            <a:off x="4515069" y="4641850"/>
            <a:ext cx="3641456" cy="1203691"/>
            <a:chOff x="4426075" y="4551246"/>
            <a:chExt cx="3570379" cy="1180196"/>
          </a:xfrm>
        </p:grpSpPr>
        <p:sp>
          <p:nvSpPr>
            <p:cNvPr id="288" name="Rectangle 287"/>
            <p:cNvSpPr/>
            <p:nvPr/>
          </p:nvSpPr>
          <p:spPr>
            <a:xfrm rot="16200000">
              <a:off x="4275659" y="4701664"/>
              <a:ext cx="1180194" cy="879362"/>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r" defTabSz="932441">
                <a:defRPr/>
              </a:pPr>
              <a:r>
                <a:rPr lang="en-US" sz="1224" kern="0" dirty="0">
                  <a:solidFill>
                    <a:srgbClr val="FFFFFF"/>
                  </a:solidFill>
                  <a:latin typeface="Segoe UI Semibold" panose="020B0702040204020203" pitchFamily="34" charset="0"/>
                  <a:cs typeface="Segoe UI Semibold" panose="020B0702040204020203" pitchFamily="34" charset="0"/>
                </a:rPr>
                <a:t>Compliance</a:t>
              </a:r>
            </a:p>
          </p:txBody>
        </p:sp>
        <p:sp>
          <p:nvSpPr>
            <p:cNvPr id="289" name="Rectangle 288"/>
            <p:cNvSpPr/>
            <p:nvPr/>
          </p:nvSpPr>
          <p:spPr>
            <a:xfrm rot="16200000">
              <a:off x="6069671" y="4701663"/>
              <a:ext cx="1180194" cy="879362"/>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r" defTabSz="932441">
                <a:defRPr/>
              </a:pPr>
              <a:r>
                <a:rPr lang="en-US" sz="1224" kern="0" dirty="0">
                  <a:solidFill>
                    <a:srgbClr val="FFFFFF"/>
                  </a:solidFill>
                  <a:latin typeface="Segoe UI Semibold" panose="020B0702040204020203" pitchFamily="34" charset="0"/>
                  <a:cs typeface="Segoe UI Semibold" panose="020B0702040204020203" pitchFamily="34" charset="0"/>
                </a:rPr>
                <a:t>Compatibility</a:t>
              </a:r>
            </a:p>
          </p:txBody>
        </p:sp>
        <p:sp>
          <p:nvSpPr>
            <p:cNvPr id="290" name="Rectangle 289"/>
            <p:cNvSpPr/>
            <p:nvPr/>
          </p:nvSpPr>
          <p:spPr>
            <a:xfrm rot="16200000">
              <a:off x="5172665" y="4701662"/>
              <a:ext cx="1180194" cy="879362"/>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r" defTabSz="932441">
                <a:defRPr/>
              </a:pPr>
              <a:r>
                <a:rPr lang="en-US" sz="1088" kern="0" dirty="0">
                  <a:solidFill>
                    <a:srgbClr val="FFFFFF"/>
                  </a:solidFill>
                  <a:latin typeface="Segoe UI Semibold" panose="020B0702040204020203" pitchFamily="34" charset="0"/>
                  <a:cs typeface="Segoe UI Semibold" panose="020B0702040204020203" pitchFamily="34" charset="0"/>
                </a:rPr>
                <a:t>Collaboration</a:t>
              </a:r>
              <a:r>
                <a:rPr lang="en-US" sz="1224" kern="0" dirty="0">
                  <a:solidFill>
                    <a:srgbClr val="FFFFFF"/>
                  </a:solidFill>
                  <a:latin typeface="Segoe UI Semibold" panose="020B0702040204020203" pitchFamily="34" charset="0"/>
                  <a:cs typeface="Segoe UI Semibold" panose="020B0702040204020203" pitchFamily="34" charset="0"/>
                </a:rPr>
                <a:t> </a:t>
              </a:r>
            </a:p>
          </p:txBody>
        </p:sp>
        <p:sp>
          <p:nvSpPr>
            <p:cNvPr id="291" name="Rectangle 290"/>
            <p:cNvSpPr/>
            <p:nvPr/>
          </p:nvSpPr>
          <p:spPr>
            <a:xfrm rot="16200000">
              <a:off x="6966676" y="4701662"/>
              <a:ext cx="1180194" cy="879362"/>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r" defTabSz="932441">
                <a:defRPr/>
              </a:pPr>
              <a:r>
                <a:rPr lang="en-US" sz="1224" kern="0" dirty="0">
                  <a:solidFill>
                    <a:srgbClr val="FFFFFF"/>
                  </a:solidFill>
                  <a:latin typeface="Segoe UI Semibold" panose="020B0702040204020203" pitchFamily="34" charset="0"/>
                  <a:cs typeface="Segoe UI Semibold" panose="020B0702040204020203" pitchFamily="34" charset="0"/>
                </a:rPr>
                <a:t>Identity</a:t>
              </a:r>
            </a:p>
          </p:txBody>
        </p:sp>
      </p:grpSp>
      <p:sp>
        <p:nvSpPr>
          <p:cNvPr id="205" name="Rectangle 204">
            <a:hlinkClick r:id="" action="ppaction://noaction"/>
          </p:cNvPr>
          <p:cNvSpPr/>
          <p:nvPr/>
        </p:nvSpPr>
        <p:spPr>
          <a:xfrm>
            <a:off x="467999" y="1235697"/>
            <a:ext cx="3861025" cy="4678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6495" tIns="186521" rIns="186495" rtlCol="0" anchor="t"/>
          <a:lstStyle/>
          <a:p>
            <a:pPr defTabSz="914247">
              <a:lnSpc>
                <a:spcPct val="90000"/>
              </a:lnSpc>
              <a:spcAft>
                <a:spcPts val="600"/>
              </a:spcAft>
              <a:defRPr/>
            </a:pPr>
            <a:r>
              <a:rPr lang="en-US" sz="1836" kern="0" dirty="0">
                <a:gradFill>
                  <a:gsLst>
                    <a:gs pos="0">
                      <a:srgbClr val="002050"/>
                    </a:gs>
                    <a:gs pos="100000">
                      <a:srgbClr val="002050"/>
                    </a:gs>
                  </a:gsLst>
                  <a:lin ang="5400000" scaled="1"/>
                </a:gradFill>
              </a:rPr>
              <a:t>Immersive </a:t>
            </a:r>
            <a:br>
              <a:rPr lang="en-US" sz="1836" kern="0" dirty="0">
                <a:gradFill>
                  <a:gsLst>
                    <a:gs pos="0">
                      <a:srgbClr val="002050"/>
                    </a:gs>
                    <a:gs pos="100000">
                      <a:srgbClr val="002050"/>
                    </a:gs>
                  </a:gsLst>
                  <a:lin ang="5400000" scaled="1"/>
                </a:gradFill>
              </a:rPr>
            </a:br>
            <a:r>
              <a:rPr lang="en-US" sz="1836" kern="0" dirty="0">
                <a:gradFill>
                  <a:gsLst>
                    <a:gs pos="0">
                      <a:srgbClr val="002050"/>
                    </a:gs>
                    <a:gs pos="100000">
                      <a:srgbClr val="002050"/>
                    </a:gs>
                  </a:gsLst>
                  <a:lin ang="5400000" scaled="1"/>
                </a:gradFill>
              </a:rPr>
              <a:t>Education Experiences</a:t>
            </a:r>
          </a:p>
        </p:txBody>
      </p:sp>
      <p:sp>
        <p:nvSpPr>
          <p:cNvPr id="330" name="Rectangle 329"/>
          <p:cNvSpPr/>
          <p:nvPr/>
        </p:nvSpPr>
        <p:spPr>
          <a:xfrm>
            <a:off x="8551923" y="4784913"/>
            <a:ext cx="1653827" cy="969769"/>
          </a:xfrm>
          <a:prstGeom prst="rect">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41">
              <a:defRPr/>
            </a:pPr>
            <a:r>
              <a:rPr lang="en-US" sz="1122" kern="0" dirty="0">
                <a:gradFill>
                  <a:gsLst>
                    <a:gs pos="1250">
                      <a:srgbClr val="002050"/>
                    </a:gs>
                    <a:gs pos="100000">
                      <a:srgbClr val="002050">
                        <a:alpha val="99000"/>
                      </a:srgbClr>
                    </a:gs>
                  </a:gsLst>
                  <a:lin ang="5400000" scaled="0"/>
                </a:gradFill>
                <a:latin typeface="Segoe UI Semibold" panose="020B0702040204020203" pitchFamily="34" charset="0"/>
                <a:cs typeface="Segoe UI Semibold" panose="020B0702040204020203" pitchFamily="34" charset="0"/>
              </a:rPr>
              <a:t>Azure</a:t>
            </a:r>
          </a:p>
        </p:txBody>
      </p:sp>
      <p:sp>
        <p:nvSpPr>
          <p:cNvPr id="331" name="Rectangle 330"/>
          <p:cNvSpPr/>
          <p:nvPr/>
        </p:nvSpPr>
        <p:spPr>
          <a:xfrm>
            <a:off x="10370487" y="4778667"/>
            <a:ext cx="1653827" cy="969769"/>
          </a:xfrm>
          <a:prstGeom prst="rect">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41">
              <a:defRPr/>
            </a:pPr>
            <a:r>
              <a:rPr lang="en-US" sz="1122" kern="0" dirty="0">
                <a:gradFill>
                  <a:gsLst>
                    <a:gs pos="1250">
                      <a:srgbClr val="002050"/>
                    </a:gs>
                    <a:gs pos="100000">
                      <a:srgbClr val="002050">
                        <a:alpha val="99000"/>
                      </a:srgbClr>
                    </a:gs>
                  </a:gsLst>
                  <a:lin ang="5400000" scaled="0"/>
                </a:gradFill>
                <a:latin typeface="Segoe UI Semibold" panose="020B0702040204020203" pitchFamily="34" charset="0"/>
                <a:cs typeface="Segoe UI Semibold" panose="020B0702040204020203" pitchFamily="34" charset="0"/>
              </a:rPr>
              <a:t>Analytics</a:t>
            </a:r>
          </a:p>
        </p:txBody>
      </p:sp>
      <p:sp>
        <p:nvSpPr>
          <p:cNvPr id="332" name="Rectangle 331"/>
          <p:cNvSpPr/>
          <p:nvPr/>
        </p:nvSpPr>
        <p:spPr>
          <a:xfrm>
            <a:off x="8551923" y="3672119"/>
            <a:ext cx="1653827" cy="969769"/>
          </a:xfrm>
          <a:prstGeom prst="rect">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41">
              <a:defRPr/>
            </a:pPr>
            <a:r>
              <a:rPr lang="en-US" sz="1122" kern="0" dirty="0">
                <a:gradFill>
                  <a:gsLst>
                    <a:gs pos="1250">
                      <a:srgbClr val="002050"/>
                    </a:gs>
                    <a:gs pos="100000">
                      <a:srgbClr val="002050">
                        <a:alpha val="99000"/>
                      </a:srgbClr>
                    </a:gs>
                  </a:gsLst>
                  <a:lin ang="5400000" scaled="0"/>
                </a:gradFill>
                <a:latin typeface="Segoe UI Semibold" panose="020B0702040204020203" pitchFamily="34" charset="0"/>
                <a:cs typeface="Segoe UI Semibold" panose="020B0702040204020203" pitchFamily="34" charset="0"/>
              </a:rPr>
              <a:t>Dynamics CRM </a:t>
            </a:r>
            <a:br>
              <a:rPr lang="en-US" sz="1122" kern="0" dirty="0">
                <a:gradFill>
                  <a:gsLst>
                    <a:gs pos="1250">
                      <a:srgbClr val="002050"/>
                    </a:gs>
                    <a:gs pos="100000">
                      <a:srgbClr val="002050">
                        <a:alpha val="99000"/>
                      </a:srgbClr>
                    </a:gs>
                  </a:gsLst>
                  <a:lin ang="5400000" scaled="0"/>
                </a:gradFill>
                <a:latin typeface="Segoe UI Semibold" panose="020B0702040204020203" pitchFamily="34" charset="0"/>
                <a:cs typeface="Segoe UI Semibold" panose="020B0702040204020203" pitchFamily="34" charset="0"/>
              </a:rPr>
            </a:br>
            <a:r>
              <a:rPr lang="en-US" sz="1122" kern="0" dirty="0">
                <a:gradFill>
                  <a:gsLst>
                    <a:gs pos="1250">
                      <a:srgbClr val="002050"/>
                    </a:gs>
                    <a:gs pos="100000">
                      <a:srgbClr val="002050">
                        <a:alpha val="99000"/>
                      </a:srgbClr>
                    </a:gs>
                  </a:gsLst>
                  <a:lin ang="5400000" scaled="0"/>
                </a:gradFill>
                <a:latin typeface="Segoe UI Semibold" panose="020B0702040204020203" pitchFamily="34" charset="0"/>
                <a:cs typeface="Segoe UI Semibold" panose="020B0702040204020203" pitchFamily="34" charset="0"/>
              </a:rPr>
              <a:t>Online</a:t>
            </a:r>
          </a:p>
        </p:txBody>
      </p:sp>
      <p:sp>
        <p:nvSpPr>
          <p:cNvPr id="333" name="Rectangle 332"/>
          <p:cNvSpPr/>
          <p:nvPr/>
        </p:nvSpPr>
        <p:spPr>
          <a:xfrm>
            <a:off x="10370487" y="3665872"/>
            <a:ext cx="1653827" cy="969769"/>
          </a:xfrm>
          <a:prstGeom prst="rect">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41">
              <a:defRPr/>
            </a:pPr>
            <a:r>
              <a:rPr lang="en-US" sz="1122" kern="0" dirty="0">
                <a:gradFill>
                  <a:gsLst>
                    <a:gs pos="1250">
                      <a:srgbClr val="002050"/>
                    </a:gs>
                    <a:gs pos="100000">
                      <a:srgbClr val="002050">
                        <a:alpha val="99000"/>
                      </a:srgbClr>
                    </a:gs>
                  </a:gsLst>
                  <a:lin ang="5400000" scaled="0"/>
                </a:gradFill>
                <a:latin typeface="Segoe UI Semibold" panose="020B0702040204020203" pitchFamily="34" charset="0"/>
                <a:cs typeface="Segoe UI Semibold" panose="020B0702040204020203" pitchFamily="34" charset="0"/>
              </a:rPr>
              <a:t>Enterprise </a:t>
            </a:r>
            <a:br>
              <a:rPr lang="en-US" sz="1122" kern="0" dirty="0">
                <a:gradFill>
                  <a:gsLst>
                    <a:gs pos="1250">
                      <a:srgbClr val="002050"/>
                    </a:gs>
                    <a:gs pos="100000">
                      <a:srgbClr val="002050">
                        <a:alpha val="99000"/>
                      </a:srgbClr>
                    </a:gs>
                  </a:gsLst>
                  <a:lin ang="5400000" scaled="0"/>
                </a:gradFill>
                <a:latin typeface="Segoe UI Semibold" panose="020B0702040204020203" pitchFamily="34" charset="0"/>
                <a:cs typeface="Segoe UI Semibold" panose="020B0702040204020203" pitchFamily="34" charset="0"/>
              </a:rPr>
            </a:br>
            <a:r>
              <a:rPr lang="en-US" sz="1122" kern="0" dirty="0">
                <a:gradFill>
                  <a:gsLst>
                    <a:gs pos="1250">
                      <a:srgbClr val="002050"/>
                    </a:gs>
                    <a:gs pos="100000">
                      <a:srgbClr val="002050">
                        <a:alpha val="99000"/>
                      </a:srgbClr>
                    </a:gs>
                  </a:gsLst>
                  <a:lin ang="5400000" scaled="0"/>
                </a:gradFill>
                <a:latin typeface="Segoe UI Semibold" panose="020B0702040204020203" pitchFamily="34" charset="0"/>
                <a:cs typeface="Segoe UI Semibold" panose="020B0702040204020203" pitchFamily="34" charset="0"/>
              </a:rPr>
              <a:t>Mobility Suite</a:t>
            </a:r>
          </a:p>
        </p:txBody>
      </p:sp>
      <p:sp>
        <p:nvSpPr>
          <p:cNvPr id="334" name="Rectangle 333"/>
          <p:cNvSpPr/>
          <p:nvPr/>
        </p:nvSpPr>
        <p:spPr>
          <a:xfrm>
            <a:off x="10370487" y="2553079"/>
            <a:ext cx="1653827" cy="969769"/>
          </a:xfrm>
          <a:prstGeom prst="rect">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tIns="93260" bIns="93260" rtlCol="0" anchor="ctr"/>
          <a:lstStyle/>
          <a:p>
            <a:pPr algn="ctr" defTabSz="932441">
              <a:defRPr/>
            </a:pPr>
            <a:r>
              <a:rPr lang="en-US" sz="1122" kern="0" dirty="0">
                <a:gradFill>
                  <a:gsLst>
                    <a:gs pos="1250">
                      <a:srgbClr val="002050"/>
                    </a:gs>
                    <a:gs pos="100000">
                      <a:srgbClr val="002050">
                        <a:alpha val="99000"/>
                      </a:srgbClr>
                    </a:gs>
                  </a:gsLst>
                  <a:lin ang="5400000" scaled="0"/>
                </a:gradFill>
                <a:latin typeface="Segoe UI Semibold" panose="020B0702040204020203" pitchFamily="34" charset="0"/>
                <a:cs typeface="Segoe UI Semibold" panose="020B0702040204020203" pitchFamily="34" charset="0"/>
              </a:rPr>
              <a:t>Microsoft Intune and </a:t>
            </a:r>
          </a:p>
          <a:p>
            <a:pPr algn="ctr" defTabSz="932441">
              <a:defRPr/>
            </a:pPr>
            <a:r>
              <a:rPr lang="en-US" sz="1122" kern="0" dirty="0">
                <a:gradFill>
                  <a:gsLst>
                    <a:gs pos="1250">
                      <a:srgbClr val="002050"/>
                    </a:gs>
                    <a:gs pos="100000">
                      <a:srgbClr val="002050">
                        <a:alpha val="99000"/>
                      </a:srgbClr>
                    </a:gs>
                  </a:gsLst>
                  <a:lin ang="5400000" scaled="0"/>
                </a:gradFill>
                <a:latin typeface="Segoe UI Semibold" panose="020B0702040204020203" pitchFamily="34" charset="0"/>
                <a:cs typeface="Segoe UI Semibold" panose="020B0702040204020203" pitchFamily="34" charset="0"/>
              </a:rPr>
              <a:t>Systems Center</a:t>
            </a:r>
          </a:p>
        </p:txBody>
      </p:sp>
      <p:sp>
        <p:nvSpPr>
          <p:cNvPr id="335" name="Rectangle 334"/>
          <p:cNvSpPr/>
          <p:nvPr/>
        </p:nvSpPr>
        <p:spPr>
          <a:xfrm>
            <a:off x="8551923" y="2563674"/>
            <a:ext cx="1653827" cy="969769"/>
          </a:xfrm>
          <a:prstGeom prst="rect">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41">
              <a:defRPr/>
            </a:pPr>
            <a:r>
              <a:rPr lang="en-US" sz="1122" kern="0" dirty="0">
                <a:gradFill>
                  <a:gsLst>
                    <a:gs pos="1250">
                      <a:srgbClr val="002050"/>
                    </a:gs>
                    <a:gs pos="100000">
                      <a:srgbClr val="002050">
                        <a:alpha val="99000"/>
                      </a:srgbClr>
                    </a:gs>
                  </a:gsLst>
                  <a:lin ang="5400000" scaled="0"/>
                </a:gradFill>
                <a:latin typeface="Segoe UI Semibold" panose="020B0702040204020203" pitchFamily="34" charset="0"/>
                <a:cs typeface="Segoe UI Semibold" panose="020B0702040204020203" pitchFamily="34" charset="0"/>
              </a:rPr>
              <a:t>Connect to </a:t>
            </a:r>
            <a:br>
              <a:rPr lang="en-US" sz="1122" kern="0" dirty="0">
                <a:gradFill>
                  <a:gsLst>
                    <a:gs pos="1250">
                      <a:srgbClr val="002050"/>
                    </a:gs>
                    <a:gs pos="100000">
                      <a:srgbClr val="002050">
                        <a:alpha val="99000"/>
                      </a:srgbClr>
                    </a:gs>
                  </a:gsLst>
                  <a:lin ang="5400000" scaled="0"/>
                </a:gradFill>
                <a:latin typeface="Segoe UI Semibold" panose="020B0702040204020203" pitchFamily="34" charset="0"/>
                <a:cs typeface="Segoe UI Semibold" panose="020B0702040204020203" pitchFamily="34" charset="0"/>
              </a:rPr>
            </a:br>
            <a:r>
              <a:rPr lang="en-US" sz="1122" kern="0" dirty="0">
                <a:gradFill>
                  <a:gsLst>
                    <a:gs pos="1250">
                      <a:srgbClr val="002050"/>
                    </a:gs>
                    <a:gs pos="100000">
                      <a:srgbClr val="002050">
                        <a:alpha val="99000"/>
                      </a:srgbClr>
                    </a:gs>
                  </a:gsLst>
                  <a:lin ang="5400000" scaled="0"/>
                </a:gradFill>
                <a:latin typeface="Segoe UI Semibold" panose="020B0702040204020203" pitchFamily="34" charset="0"/>
                <a:cs typeface="Segoe UI Semibold" panose="020B0702040204020203" pitchFamily="34" charset="0"/>
              </a:rPr>
              <a:t>existing </a:t>
            </a:r>
            <a:br>
              <a:rPr lang="en-US" sz="1122" kern="0" dirty="0">
                <a:gradFill>
                  <a:gsLst>
                    <a:gs pos="1250">
                      <a:srgbClr val="002050"/>
                    </a:gs>
                    <a:gs pos="100000">
                      <a:srgbClr val="002050">
                        <a:alpha val="99000"/>
                      </a:srgbClr>
                    </a:gs>
                  </a:gsLst>
                  <a:lin ang="5400000" scaled="0"/>
                </a:gradFill>
                <a:latin typeface="Segoe UI Semibold" panose="020B0702040204020203" pitchFamily="34" charset="0"/>
                <a:cs typeface="Segoe UI Semibold" panose="020B0702040204020203" pitchFamily="34" charset="0"/>
              </a:rPr>
            </a:br>
            <a:r>
              <a:rPr lang="en-US" sz="1122" kern="0" dirty="0">
                <a:gradFill>
                  <a:gsLst>
                    <a:gs pos="1250">
                      <a:srgbClr val="002050"/>
                    </a:gs>
                    <a:gs pos="100000">
                      <a:srgbClr val="002050">
                        <a:alpha val="99000"/>
                      </a:srgbClr>
                    </a:gs>
                  </a:gsLst>
                  <a:lin ang="5400000" scaled="0"/>
                </a:gradFill>
                <a:latin typeface="Segoe UI Semibold" panose="020B0702040204020203" pitchFamily="34" charset="0"/>
                <a:cs typeface="Segoe UI Semibold" panose="020B0702040204020203" pitchFamily="34" charset="0"/>
              </a:rPr>
              <a:t>infrastructure or partner solutions</a:t>
            </a:r>
          </a:p>
        </p:txBody>
      </p:sp>
      <p:grpSp>
        <p:nvGrpSpPr>
          <p:cNvPr id="338" name="Group 337"/>
          <p:cNvGrpSpPr/>
          <p:nvPr/>
        </p:nvGrpSpPr>
        <p:grpSpPr>
          <a:xfrm>
            <a:off x="467999" y="5961578"/>
            <a:ext cx="11749785" cy="673754"/>
            <a:chOff x="457999" y="5845215"/>
            <a:chExt cx="11520443" cy="660603"/>
          </a:xfrm>
        </p:grpSpPr>
        <p:sp>
          <p:nvSpPr>
            <p:cNvPr id="339" name="Rectangle 338"/>
            <p:cNvSpPr/>
            <p:nvPr/>
          </p:nvSpPr>
          <p:spPr bwMode="auto">
            <a:xfrm>
              <a:off x="457999" y="5845215"/>
              <a:ext cx="11520443" cy="660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6495" tIns="186521" rIns="186495" bIns="186521" rtlCol="0" anchor="t"/>
            <a:lstStyle/>
            <a:p>
              <a:pPr algn="ctr" defTabSz="914247">
                <a:lnSpc>
                  <a:spcPct val="90000"/>
                </a:lnSpc>
                <a:spcAft>
                  <a:spcPts val="600"/>
                </a:spcAft>
              </a:pPr>
              <a:endParaRPr lang="en-US" sz="1632" kern="0" dirty="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endParaRPr>
            </a:p>
          </p:txBody>
        </p:sp>
        <p:grpSp>
          <p:nvGrpSpPr>
            <p:cNvPr id="341" name="Group 340"/>
            <p:cNvGrpSpPr/>
            <p:nvPr/>
          </p:nvGrpSpPr>
          <p:grpSpPr>
            <a:xfrm>
              <a:off x="7531754" y="5901235"/>
              <a:ext cx="4297070" cy="548562"/>
              <a:chOff x="7531962" y="5992775"/>
              <a:chExt cx="3713430" cy="548640"/>
            </a:xfrm>
          </p:grpSpPr>
          <p:sp>
            <p:nvSpPr>
              <p:cNvPr id="345" name="Rectangle 344"/>
              <p:cNvSpPr/>
              <p:nvPr/>
            </p:nvSpPr>
            <p:spPr>
              <a:xfrm>
                <a:off x="7531962" y="5992775"/>
                <a:ext cx="1811852" cy="548640"/>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defTabSz="932441"/>
                <a:r>
                  <a:rPr lang="en-US" sz="1224" kern="0" dirty="0">
                    <a:gradFill>
                      <a:gsLst>
                        <a:gs pos="0">
                          <a:schemeClr val="accent1">
                            <a:lumMod val="5000"/>
                            <a:lumOff val="95000"/>
                          </a:schemeClr>
                        </a:gs>
                        <a:gs pos="100000">
                          <a:schemeClr val="bg1"/>
                        </a:gs>
                      </a:gsLst>
                      <a:lin ang="5400000" scaled="1"/>
                    </a:gradFill>
                    <a:latin typeface="Segoe UI Semibold" panose="020B0702040204020203" pitchFamily="34" charset="0"/>
                    <a:cs typeface="Segoe UI Semibold" panose="020B0702040204020203" pitchFamily="34" charset="0"/>
                  </a:rPr>
                  <a:t>Management </a:t>
                </a:r>
                <a:br>
                  <a:rPr lang="en-US" sz="1224" kern="0" dirty="0">
                    <a:gradFill>
                      <a:gsLst>
                        <a:gs pos="0">
                          <a:schemeClr val="accent1">
                            <a:lumMod val="5000"/>
                            <a:lumOff val="95000"/>
                          </a:schemeClr>
                        </a:gs>
                        <a:gs pos="100000">
                          <a:schemeClr val="bg1"/>
                        </a:gs>
                      </a:gsLst>
                      <a:lin ang="5400000" scaled="1"/>
                    </a:gradFill>
                    <a:latin typeface="Segoe UI Semibold" panose="020B0702040204020203" pitchFamily="34" charset="0"/>
                    <a:cs typeface="Segoe UI Semibold" panose="020B0702040204020203" pitchFamily="34" charset="0"/>
                  </a:rPr>
                </a:br>
                <a:r>
                  <a:rPr lang="en-US" sz="1224" kern="0" dirty="0">
                    <a:gradFill>
                      <a:gsLst>
                        <a:gs pos="0">
                          <a:schemeClr val="accent1">
                            <a:lumMod val="5000"/>
                            <a:lumOff val="95000"/>
                          </a:schemeClr>
                        </a:gs>
                        <a:gs pos="100000">
                          <a:schemeClr val="bg1"/>
                        </a:gs>
                      </a:gsLst>
                      <a:lin ang="5400000" scaled="1"/>
                    </a:gradFill>
                    <a:latin typeface="Segoe UI Semibold" panose="020B0702040204020203" pitchFamily="34" charset="0"/>
                    <a:cs typeface="Segoe UI Semibold" panose="020B0702040204020203" pitchFamily="34" charset="0"/>
                  </a:rPr>
                  <a:t>and Security</a:t>
                </a:r>
              </a:p>
            </p:txBody>
          </p:sp>
          <p:sp>
            <p:nvSpPr>
              <p:cNvPr id="346" name="Rectangle 345"/>
              <p:cNvSpPr/>
              <p:nvPr/>
            </p:nvSpPr>
            <p:spPr>
              <a:xfrm>
                <a:off x="9433540" y="5992775"/>
                <a:ext cx="1811852" cy="548640"/>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defTabSz="932441"/>
                <a:r>
                  <a:rPr lang="en-US" sz="1224" kern="0" dirty="0">
                    <a:gradFill>
                      <a:gsLst>
                        <a:gs pos="0">
                          <a:schemeClr val="accent1">
                            <a:lumMod val="5000"/>
                            <a:lumOff val="95000"/>
                          </a:schemeClr>
                        </a:gs>
                        <a:gs pos="100000">
                          <a:schemeClr val="bg1"/>
                        </a:gs>
                      </a:gsLst>
                      <a:lin ang="5400000" scaled="1"/>
                    </a:gradFill>
                    <a:latin typeface="Segoe UI Semibold" panose="020B0702040204020203" pitchFamily="34" charset="0"/>
                    <a:cs typeface="Segoe UI Semibold" panose="020B0702040204020203" pitchFamily="34" charset="0"/>
                  </a:rPr>
                  <a:t>Device </a:t>
                </a:r>
                <a:br>
                  <a:rPr lang="en-US" sz="1224" kern="0" dirty="0">
                    <a:gradFill>
                      <a:gsLst>
                        <a:gs pos="0">
                          <a:schemeClr val="accent1">
                            <a:lumMod val="5000"/>
                            <a:lumOff val="95000"/>
                          </a:schemeClr>
                        </a:gs>
                        <a:gs pos="100000">
                          <a:schemeClr val="bg1"/>
                        </a:gs>
                      </a:gsLst>
                      <a:lin ang="5400000" scaled="1"/>
                    </a:gradFill>
                    <a:latin typeface="Segoe UI Semibold" panose="020B0702040204020203" pitchFamily="34" charset="0"/>
                    <a:cs typeface="Segoe UI Semibold" panose="020B0702040204020203" pitchFamily="34" charset="0"/>
                  </a:rPr>
                </a:br>
                <a:r>
                  <a:rPr lang="en-US" sz="1224" kern="0" dirty="0">
                    <a:gradFill>
                      <a:gsLst>
                        <a:gs pos="0">
                          <a:schemeClr val="accent1">
                            <a:lumMod val="5000"/>
                            <a:lumOff val="95000"/>
                          </a:schemeClr>
                        </a:gs>
                        <a:gs pos="100000">
                          <a:schemeClr val="bg1"/>
                        </a:gs>
                      </a:gsLst>
                      <a:lin ang="5400000" scaled="1"/>
                    </a:gradFill>
                    <a:latin typeface="Segoe UI Semibold" panose="020B0702040204020203" pitchFamily="34" charset="0"/>
                    <a:cs typeface="Segoe UI Semibold" panose="020B0702040204020203" pitchFamily="34" charset="0"/>
                  </a:rPr>
                  <a:t>Management</a:t>
                </a:r>
              </a:p>
            </p:txBody>
          </p:sp>
        </p:grpSp>
        <p:grpSp>
          <p:nvGrpSpPr>
            <p:cNvPr id="342" name="Group 341"/>
            <p:cNvGrpSpPr/>
            <p:nvPr/>
          </p:nvGrpSpPr>
          <p:grpSpPr>
            <a:xfrm>
              <a:off x="607613" y="5901235"/>
              <a:ext cx="4297071" cy="548562"/>
              <a:chOff x="1505996" y="5992775"/>
              <a:chExt cx="3713595" cy="548640"/>
            </a:xfrm>
          </p:grpSpPr>
          <p:sp>
            <p:nvSpPr>
              <p:cNvPr id="343" name="Rectangle 342"/>
              <p:cNvSpPr/>
              <p:nvPr/>
            </p:nvSpPr>
            <p:spPr>
              <a:xfrm>
                <a:off x="1505996" y="5992775"/>
                <a:ext cx="1811852" cy="548640"/>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defTabSz="932441"/>
                <a:r>
                  <a:rPr lang="en-US" sz="1224" kern="0" dirty="0">
                    <a:gradFill>
                      <a:gsLst>
                        <a:gs pos="0">
                          <a:schemeClr val="accent1">
                            <a:lumMod val="5000"/>
                            <a:lumOff val="95000"/>
                          </a:schemeClr>
                        </a:gs>
                        <a:gs pos="100000">
                          <a:schemeClr val="bg1"/>
                        </a:gs>
                      </a:gsLst>
                      <a:lin ang="5400000" scaled="1"/>
                    </a:gradFill>
                    <a:latin typeface="Segoe UI Semibold" panose="020B0702040204020203" pitchFamily="34" charset="0"/>
                    <a:cs typeface="Segoe UI Semibold" panose="020B0702040204020203" pitchFamily="34" charset="0"/>
                  </a:rPr>
                  <a:t>Windows Store</a:t>
                </a:r>
              </a:p>
            </p:txBody>
          </p:sp>
          <p:sp>
            <p:nvSpPr>
              <p:cNvPr id="344" name="Rectangle 343"/>
              <p:cNvSpPr/>
              <p:nvPr/>
            </p:nvSpPr>
            <p:spPr>
              <a:xfrm>
                <a:off x="3407739" y="5992775"/>
                <a:ext cx="1811852" cy="548640"/>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defTabSz="932441"/>
                <a:r>
                  <a:rPr lang="en-US" sz="1224" kern="0" dirty="0">
                    <a:gradFill>
                      <a:gsLst>
                        <a:gs pos="0">
                          <a:schemeClr val="accent1">
                            <a:lumMod val="5000"/>
                            <a:lumOff val="95000"/>
                          </a:schemeClr>
                        </a:gs>
                        <a:gs pos="100000">
                          <a:schemeClr val="bg1"/>
                        </a:gs>
                      </a:gsLst>
                      <a:lin ang="5400000" scaled="1"/>
                    </a:gradFill>
                    <a:latin typeface="Segoe UI Semibold" panose="020B0702040204020203" pitchFamily="34" charset="0"/>
                    <a:cs typeface="Segoe UI Semibold" panose="020B0702040204020203" pitchFamily="34" charset="0"/>
                  </a:rPr>
                  <a:t>ID and </a:t>
                </a:r>
                <a:br>
                  <a:rPr lang="en-US" sz="1224" kern="0" dirty="0">
                    <a:gradFill>
                      <a:gsLst>
                        <a:gs pos="0">
                          <a:schemeClr val="accent1">
                            <a:lumMod val="5000"/>
                            <a:lumOff val="95000"/>
                          </a:schemeClr>
                        </a:gs>
                        <a:gs pos="100000">
                          <a:schemeClr val="bg1"/>
                        </a:gs>
                      </a:gsLst>
                      <a:lin ang="5400000" scaled="1"/>
                    </a:gradFill>
                    <a:latin typeface="Segoe UI Semibold" panose="020B0702040204020203" pitchFamily="34" charset="0"/>
                    <a:cs typeface="Segoe UI Semibold" panose="020B0702040204020203" pitchFamily="34" charset="0"/>
                  </a:rPr>
                </a:br>
                <a:r>
                  <a:rPr lang="en-US" sz="1224" kern="0" dirty="0">
                    <a:gradFill>
                      <a:gsLst>
                        <a:gs pos="0">
                          <a:schemeClr val="accent1">
                            <a:lumMod val="5000"/>
                            <a:lumOff val="95000"/>
                          </a:schemeClr>
                        </a:gs>
                        <a:gs pos="100000">
                          <a:schemeClr val="bg1"/>
                        </a:gs>
                      </a:gsLst>
                      <a:lin ang="5400000" scaled="1"/>
                    </a:gradFill>
                    <a:latin typeface="Segoe UI Semibold" panose="020B0702040204020203" pitchFamily="34" charset="0"/>
                    <a:cs typeface="Segoe UI Semibold" panose="020B0702040204020203" pitchFamily="34" charset="0"/>
                  </a:rPr>
                  <a:t>Single Sign on</a:t>
                </a:r>
              </a:p>
            </p:txBody>
          </p:sp>
        </p:grpSp>
      </p:grpSp>
      <p:grpSp>
        <p:nvGrpSpPr>
          <p:cNvPr id="347" name="Group 346"/>
          <p:cNvGrpSpPr/>
          <p:nvPr/>
        </p:nvGrpSpPr>
        <p:grpSpPr>
          <a:xfrm>
            <a:off x="3035554" y="1235697"/>
            <a:ext cx="1574048" cy="1118965"/>
            <a:chOff x="7411758" y="1211578"/>
            <a:chExt cx="1393651" cy="1097124"/>
          </a:xfrm>
        </p:grpSpPr>
        <p:sp>
          <p:nvSpPr>
            <p:cNvPr id="348" name="Rectangle 347"/>
            <p:cNvSpPr/>
            <p:nvPr/>
          </p:nvSpPr>
          <p:spPr>
            <a:xfrm>
              <a:off x="7411758" y="1211578"/>
              <a:ext cx="1188551" cy="1097124"/>
            </a:xfrm>
            <a:prstGeom prst="rect">
              <a:avLst/>
            </a:pr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279781" rtlCol="0" anchor="ctr"/>
            <a:lstStyle/>
            <a:p>
              <a:pPr algn="r" defTabSz="932441">
                <a:lnSpc>
                  <a:spcPct val="150000"/>
                </a:lnSpc>
                <a:defRPr/>
              </a:pPr>
              <a:r>
                <a:rPr lang="en-US" sz="1122" kern="0" dirty="0">
                  <a:solidFill>
                    <a:srgbClr val="FFFFFF"/>
                  </a:solidFill>
                  <a:latin typeface="Segoe UI Semibold" panose="020B0702040204020203" pitchFamily="34" charset="0"/>
                  <a:cs typeface="Segoe UI Semibold" panose="020B0702040204020203" pitchFamily="34" charset="0"/>
                </a:rPr>
                <a:t>One school identity for students and teachers</a:t>
              </a:r>
            </a:p>
          </p:txBody>
        </p:sp>
        <p:grpSp>
          <p:nvGrpSpPr>
            <p:cNvPr id="349" name="Group 348"/>
            <p:cNvGrpSpPr/>
            <p:nvPr/>
          </p:nvGrpSpPr>
          <p:grpSpPr>
            <a:xfrm>
              <a:off x="8595006" y="1211578"/>
              <a:ext cx="210403" cy="1097124"/>
              <a:chOff x="8595360" y="1347321"/>
              <a:chExt cx="210433" cy="1097280"/>
            </a:xfrm>
            <a:solidFill>
              <a:srgbClr val="002050"/>
            </a:solidFill>
          </p:grpSpPr>
          <p:sp>
            <p:nvSpPr>
              <p:cNvPr id="351" name="Rectangle 350"/>
              <p:cNvSpPr/>
              <p:nvPr/>
            </p:nvSpPr>
            <p:spPr bwMode="auto">
              <a:xfrm>
                <a:off x="8595360" y="1347321"/>
                <a:ext cx="210433" cy="10972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279781" bIns="149196" numCol="1" spcCol="0" rtlCol="0" fromWordArt="0" anchor="t" anchorCtr="0" forceAA="0" compatLnSpc="1">
                <a:prstTxWarp prst="textNoShape">
                  <a:avLst/>
                </a:prstTxWarp>
                <a:noAutofit/>
              </a:bodyPr>
              <a:lstStyle/>
              <a:p>
                <a:pPr algn="ctr" defTabSz="950869"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2" name="Rounded Rectangle 351"/>
              <p:cNvSpPr/>
              <p:nvPr/>
            </p:nvSpPr>
            <p:spPr bwMode="auto">
              <a:xfrm>
                <a:off x="8636568" y="1438761"/>
                <a:ext cx="128016" cy="9144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279781" bIns="149196" numCol="1" spcCol="0" rtlCol="0" fromWordArt="0" anchor="t" anchorCtr="0" forceAA="0" compatLnSpc="1">
                <a:prstTxWarp prst="textNoShape">
                  <a:avLst/>
                </a:prstTxWarp>
                <a:noAutofit/>
              </a:bodyPr>
              <a:lstStyle/>
              <a:p>
                <a:pPr algn="ctr" defTabSz="950869"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350" name="Straight Connector 349"/>
            <p:cNvCxnSpPr/>
            <p:nvPr/>
          </p:nvCxnSpPr>
          <p:spPr>
            <a:xfrm>
              <a:off x="8700207" y="1348660"/>
              <a:ext cx="0" cy="822960"/>
            </a:xfrm>
            <a:prstGeom prst="line">
              <a:avLst/>
            </a:prstGeom>
            <a:ln w="63500" cap="rnd">
              <a:solidFill>
                <a:schemeClr val="bg1">
                  <a:alpha val="4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3" name="Group 352"/>
          <p:cNvGrpSpPr/>
          <p:nvPr/>
        </p:nvGrpSpPr>
        <p:grpSpPr>
          <a:xfrm>
            <a:off x="8049228" y="1235698"/>
            <a:ext cx="1426802" cy="1118965"/>
            <a:chOff x="3625365" y="1211578"/>
            <a:chExt cx="1398952" cy="1097124"/>
          </a:xfrm>
        </p:grpSpPr>
        <p:sp>
          <p:nvSpPr>
            <p:cNvPr id="354" name="Rectangle 353"/>
            <p:cNvSpPr/>
            <p:nvPr/>
          </p:nvSpPr>
          <p:spPr>
            <a:xfrm>
              <a:off x="3835766" y="1211578"/>
              <a:ext cx="1188551" cy="1097124"/>
            </a:xfrm>
            <a:prstGeom prst="rect">
              <a:avLst/>
            </a:prstGeom>
            <a:solidFill>
              <a:srgbClr val="00205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rtlCol="0" anchor="ctr"/>
            <a:lstStyle/>
            <a:p>
              <a:pPr defTabSz="932441">
                <a:lnSpc>
                  <a:spcPct val="150000"/>
                </a:lnSpc>
                <a:defRPr/>
              </a:pPr>
              <a:r>
                <a:rPr lang="en-US" sz="1122" kern="0" dirty="0">
                  <a:solidFill>
                    <a:srgbClr val="FFFFFF"/>
                  </a:solidFill>
                  <a:latin typeface="Segoe UI Semibold" panose="020B0702040204020203" pitchFamily="34" charset="0"/>
                  <a:cs typeface="Segoe UI Semibold" panose="020B0702040204020203" pitchFamily="34" charset="0"/>
                </a:rPr>
                <a:t>SDS</a:t>
              </a:r>
            </a:p>
            <a:p>
              <a:pPr defTabSz="932441">
                <a:lnSpc>
                  <a:spcPct val="150000"/>
                </a:lnSpc>
                <a:defRPr/>
              </a:pPr>
              <a:r>
                <a:rPr lang="en-US" sz="1122" kern="0" dirty="0">
                  <a:solidFill>
                    <a:srgbClr val="FFFFFF"/>
                  </a:solidFill>
                  <a:latin typeface="Segoe UI Semibold" panose="020B0702040204020203" pitchFamily="34" charset="0"/>
                  <a:cs typeface="Segoe UI Semibold" panose="020B0702040204020203" pitchFamily="34" charset="0"/>
                </a:rPr>
                <a:t>AAD Connect</a:t>
              </a:r>
            </a:p>
            <a:p>
              <a:pPr defTabSz="932441">
                <a:lnSpc>
                  <a:spcPct val="150000"/>
                </a:lnSpc>
                <a:defRPr/>
              </a:pPr>
              <a:r>
                <a:rPr lang="en-US" sz="1122" kern="0" dirty="0">
                  <a:solidFill>
                    <a:srgbClr val="FFFFFF"/>
                  </a:solidFill>
                  <a:latin typeface="Segoe UI Semibold" panose="020B0702040204020203" pitchFamily="34" charset="0"/>
                  <a:cs typeface="Segoe UI Semibold" panose="020B0702040204020203" pitchFamily="34" charset="0"/>
                </a:rPr>
                <a:t>SSO</a:t>
              </a:r>
            </a:p>
          </p:txBody>
        </p:sp>
        <p:grpSp>
          <p:nvGrpSpPr>
            <p:cNvPr id="355" name="Group 354"/>
            <p:cNvGrpSpPr/>
            <p:nvPr/>
          </p:nvGrpSpPr>
          <p:grpSpPr>
            <a:xfrm>
              <a:off x="3625365" y="1211578"/>
              <a:ext cx="210403" cy="1097124"/>
              <a:chOff x="8595360" y="1347321"/>
              <a:chExt cx="210433" cy="1097280"/>
            </a:xfrm>
            <a:solidFill>
              <a:srgbClr val="002050"/>
            </a:solidFill>
          </p:grpSpPr>
          <p:sp>
            <p:nvSpPr>
              <p:cNvPr id="357" name="Rectangle 356"/>
              <p:cNvSpPr/>
              <p:nvPr/>
            </p:nvSpPr>
            <p:spPr bwMode="auto">
              <a:xfrm>
                <a:off x="8595360" y="1347321"/>
                <a:ext cx="210433" cy="10972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869"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8" name="Rounded Rectangle 357"/>
              <p:cNvSpPr/>
              <p:nvPr/>
            </p:nvSpPr>
            <p:spPr bwMode="auto">
              <a:xfrm>
                <a:off x="8636568" y="1438761"/>
                <a:ext cx="128016" cy="9144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869"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356" name="Straight Connector 355"/>
            <p:cNvCxnSpPr>
              <a:stCxn id="357" idx="0"/>
              <a:endCxn id="357" idx="2"/>
            </p:cNvCxnSpPr>
            <p:nvPr/>
          </p:nvCxnSpPr>
          <p:spPr>
            <a:xfrm>
              <a:off x="3730567" y="1211578"/>
              <a:ext cx="0" cy="1097124"/>
            </a:xfrm>
            <a:prstGeom prst="line">
              <a:avLst/>
            </a:prstGeom>
            <a:ln w="28575" cap="flat">
              <a:solidFill>
                <a:schemeClr val="bg1">
                  <a:alpha val="4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3276423" y="2691925"/>
            <a:ext cx="1007704" cy="2730062"/>
            <a:chOff x="4484984" y="2639381"/>
            <a:chExt cx="988034" cy="2676775"/>
          </a:xfrm>
        </p:grpSpPr>
        <p:pic>
          <p:nvPicPr>
            <p:cNvPr id="113" name="Picture 112"/>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4789" r="4939"/>
            <a:stretch/>
          </p:blipFill>
          <p:spPr>
            <a:xfrm>
              <a:off x="4814402" y="2639381"/>
              <a:ext cx="329198" cy="364772"/>
            </a:xfrm>
            <a:prstGeom prst="rect">
              <a:avLst/>
            </a:prstGeom>
          </p:spPr>
        </p:pic>
        <p:sp>
          <p:nvSpPr>
            <p:cNvPr id="114" name="Rectangle 113">
              <a:hlinkClick r:id="" action="ppaction://noaction"/>
            </p:cNvPr>
            <p:cNvSpPr/>
            <p:nvPr/>
          </p:nvSpPr>
          <p:spPr>
            <a:xfrm>
              <a:off x="4484984" y="3061335"/>
              <a:ext cx="988034" cy="224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oAutofit/>
            </a:bodyPr>
            <a:lstStyle/>
            <a:p>
              <a:pPr algn="ctr" defTabSz="932441">
                <a:defRPr/>
              </a:pPr>
              <a:r>
                <a:rPr lang="en-US" sz="1122" kern="0" dirty="0">
                  <a:gradFill>
                    <a:gsLst>
                      <a:gs pos="1250">
                        <a:srgbClr val="505050">
                          <a:lumMod val="75000"/>
                        </a:srgbClr>
                      </a:gs>
                      <a:gs pos="100000">
                        <a:srgbClr val="505050">
                          <a:lumMod val="75000"/>
                        </a:srgbClr>
                      </a:gs>
                    </a:gsLst>
                    <a:lin ang="5400000" scaled="0"/>
                  </a:gradFill>
                  <a:latin typeface="Segoe UI Semibold" panose="020B0702040204020203" pitchFamily="34" charset="0"/>
                  <a:cs typeface="Segoe UI Semibold" panose="020B0702040204020203" pitchFamily="34" charset="0"/>
                </a:rPr>
                <a:t>Minecraft</a:t>
              </a:r>
            </a:p>
          </p:txBody>
        </p:sp>
        <p:pic>
          <p:nvPicPr>
            <p:cNvPr id="115" name="Picture 114"/>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t="2847" b="4268"/>
            <a:stretch/>
          </p:blipFill>
          <p:spPr>
            <a:xfrm>
              <a:off x="4814402" y="3631519"/>
              <a:ext cx="329198" cy="367019"/>
            </a:xfrm>
            <a:prstGeom prst="rect">
              <a:avLst/>
            </a:prstGeom>
          </p:spPr>
        </p:pic>
        <p:sp>
          <p:nvSpPr>
            <p:cNvPr id="116" name="Rectangle 115"/>
            <p:cNvSpPr/>
            <p:nvPr/>
          </p:nvSpPr>
          <p:spPr>
            <a:xfrm>
              <a:off x="4484984" y="4075452"/>
              <a:ext cx="988034" cy="224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oAutofit/>
            </a:bodyPr>
            <a:lstStyle/>
            <a:p>
              <a:pPr algn="ctr" defTabSz="932441">
                <a:defRPr/>
              </a:pPr>
              <a:r>
                <a:rPr lang="en-US" sz="1122" kern="0" dirty="0">
                  <a:gradFill>
                    <a:gsLst>
                      <a:gs pos="1250">
                        <a:srgbClr val="505050">
                          <a:lumMod val="75000"/>
                        </a:srgbClr>
                      </a:gs>
                      <a:gs pos="100000">
                        <a:srgbClr val="505050">
                          <a:lumMod val="75000"/>
                        </a:srgbClr>
                      </a:gs>
                    </a:gsLst>
                    <a:lin ang="5400000" scaled="0"/>
                  </a:gradFill>
                  <a:latin typeface="Segoe UI Semibold" panose="020B0702040204020203" pitchFamily="34" charset="0"/>
                  <a:cs typeface="Segoe UI Semibold" panose="020B0702040204020203" pitchFamily="34" charset="0"/>
                </a:rPr>
                <a:t>Kodu</a:t>
              </a:r>
            </a:p>
          </p:txBody>
        </p:sp>
        <p:sp>
          <p:nvSpPr>
            <p:cNvPr id="119" name="Rectangle 118"/>
            <p:cNvSpPr/>
            <p:nvPr/>
          </p:nvSpPr>
          <p:spPr>
            <a:xfrm>
              <a:off x="4484984" y="5091603"/>
              <a:ext cx="988034" cy="224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oAutofit/>
            </a:bodyPr>
            <a:lstStyle/>
            <a:p>
              <a:pPr algn="ctr" defTabSz="932441">
                <a:defRPr/>
              </a:pPr>
              <a:r>
                <a:rPr lang="en-US" sz="1122" kern="0" dirty="0">
                  <a:gradFill>
                    <a:gsLst>
                      <a:gs pos="1250">
                        <a:srgbClr val="505050">
                          <a:lumMod val="75000"/>
                        </a:srgbClr>
                      </a:gs>
                      <a:gs pos="100000">
                        <a:srgbClr val="505050">
                          <a:lumMod val="75000"/>
                        </a:srgbClr>
                      </a:gs>
                    </a:gsLst>
                    <a:lin ang="5400000" scaled="0"/>
                  </a:gradFill>
                  <a:latin typeface="Segoe UI Semibold" panose="020B0702040204020203" pitchFamily="34" charset="0"/>
                  <a:cs typeface="Segoe UI Semibold" panose="020B0702040204020203" pitchFamily="34" charset="0"/>
                </a:rPr>
                <a:t>Visual </a:t>
              </a:r>
              <a:br>
                <a:rPr lang="en-US" sz="1122" kern="0" dirty="0">
                  <a:gradFill>
                    <a:gsLst>
                      <a:gs pos="1250">
                        <a:srgbClr val="505050">
                          <a:lumMod val="75000"/>
                        </a:srgbClr>
                      </a:gs>
                      <a:gs pos="100000">
                        <a:srgbClr val="505050">
                          <a:lumMod val="75000"/>
                        </a:srgbClr>
                      </a:gs>
                    </a:gsLst>
                    <a:lin ang="5400000" scaled="0"/>
                  </a:gradFill>
                  <a:latin typeface="Segoe UI Semibold" panose="020B0702040204020203" pitchFamily="34" charset="0"/>
                  <a:cs typeface="Segoe UI Semibold" panose="020B0702040204020203" pitchFamily="34" charset="0"/>
                </a:rPr>
              </a:br>
              <a:r>
                <a:rPr lang="en-US" sz="1122" kern="0" dirty="0">
                  <a:gradFill>
                    <a:gsLst>
                      <a:gs pos="1250">
                        <a:srgbClr val="505050">
                          <a:lumMod val="75000"/>
                        </a:srgbClr>
                      </a:gs>
                      <a:gs pos="100000">
                        <a:srgbClr val="505050">
                          <a:lumMod val="75000"/>
                        </a:srgbClr>
                      </a:gs>
                    </a:gsLst>
                    <a:lin ang="5400000" scaled="0"/>
                  </a:gradFill>
                  <a:latin typeface="Segoe UI Semibold" panose="020B0702040204020203" pitchFamily="34" charset="0"/>
                  <a:cs typeface="Segoe UI Semibold" panose="020B0702040204020203" pitchFamily="34" charset="0"/>
                </a:rPr>
                <a:t>Studio</a:t>
              </a:r>
            </a:p>
          </p:txBody>
        </p:sp>
        <p:sp>
          <p:nvSpPr>
            <p:cNvPr id="120" name="Freeform 13"/>
            <p:cNvSpPr>
              <a:spLocks noChangeAspect="1" noEditPoints="1"/>
            </p:cNvSpPr>
            <p:nvPr/>
          </p:nvSpPr>
          <p:spPr bwMode="black">
            <a:xfrm>
              <a:off x="4814402" y="4713746"/>
              <a:ext cx="329198" cy="329697"/>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rgbClr val="5C2D91"/>
            </a:solidFill>
            <a:ln>
              <a:noFill/>
            </a:ln>
          </p:spPr>
          <p:txBody>
            <a:bodyPr vert="horz" wrap="square" lIns="93247" tIns="46623" rIns="93247" bIns="46623" numCol="1" anchor="t" anchorCtr="0" compatLnSpc="1">
              <a:prstTxWarp prst="textNoShape">
                <a:avLst/>
              </a:prstTxWarp>
            </a:bodyPr>
            <a:lstStyle/>
            <a:p>
              <a:pPr defTabSz="932441">
                <a:defRPr/>
              </a:pPr>
              <a:endParaRPr lang="en-US" sz="1122" kern="0" dirty="0">
                <a:solidFill>
                  <a:sysClr val="windowText" lastClr="000000"/>
                </a:solidFill>
                <a:latin typeface="Segoe UI"/>
              </a:endParaRPr>
            </a:p>
          </p:txBody>
        </p:sp>
      </p:grpSp>
      <p:grpSp>
        <p:nvGrpSpPr>
          <p:cNvPr id="5" name="Group 4"/>
          <p:cNvGrpSpPr/>
          <p:nvPr/>
        </p:nvGrpSpPr>
        <p:grpSpPr>
          <a:xfrm>
            <a:off x="576572" y="2701244"/>
            <a:ext cx="1007704" cy="2701551"/>
            <a:chOff x="704065" y="2648519"/>
            <a:chExt cx="988034" cy="2648820"/>
          </a:xfrm>
        </p:grpSpPr>
        <p:pic>
          <p:nvPicPr>
            <p:cNvPr id="111" name="Picture 1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4593" y="4722819"/>
              <a:ext cx="286978" cy="311550"/>
            </a:xfrm>
            <a:prstGeom prst="rect">
              <a:avLst/>
            </a:prstGeom>
            <a:noFill/>
            <a:ln>
              <a:noFill/>
            </a:ln>
          </p:spPr>
        </p:pic>
        <p:sp>
          <p:nvSpPr>
            <p:cNvPr id="112" name="Rectangle 111"/>
            <p:cNvSpPr/>
            <p:nvPr/>
          </p:nvSpPr>
          <p:spPr>
            <a:xfrm>
              <a:off x="704065" y="3061335"/>
              <a:ext cx="988034" cy="224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oAutofit/>
            </a:bodyPr>
            <a:lstStyle/>
            <a:p>
              <a:pPr algn="ctr" defTabSz="932441">
                <a:defRPr/>
              </a:pPr>
              <a:r>
                <a:rPr lang="en-US" sz="1122" kern="0" dirty="0">
                  <a:gradFill>
                    <a:gsLst>
                      <a:gs pos="1250">
                        <a:srgbClr val="505050">
                          <a:lumMod val="75000"/>
                        </a:srgbClr>
                      </a:gs>
                      <a:gs pos="100000">
                        <a:srgbClr val="505050">
                          <a:lumMod val="75000"/>
                        </a:srgbClr>
                      </a:gs>
                    </a:gsLst>
                    <a:lin ang="5400000" scaled="0"/>
                  </a:gradFill>
                  <a:latin typeface="Segoe UI Semibold" panose="020B0702040204020203" pitchFamily="34" charset="0"/>
                  <a:cs typeface="Segoe UI Semibold" panose="020B0702040204020203" pitchFamily="34" charset="0"/>
                </a:rPr>
                <a:t>OneNote</a:t>
              </a:r>
              <a:br>
                <a:rPr lang="en-US" sz="1122" kern="0" dirty="0">
                  <a:gradFill>
                    <a:gsLst>
                      <a:gs pos="1250">
                        <a:srgbClr val="505050">
                          <a:lumMod val="75000"/>
                        </a:srgbClr>
                      </a:gs>
                      <a:gs pos="100000">
                        <a:srgbClr val="505050">
                          <a:lumMod val="75000"/>
                        </a:srgbClr>
                      </a:gs>
                    </a:gsLst>
                    <a:lin ang="5400000" scaled="0"/>
                  </a:gradFill>
                  <a:latin typeface="Segoe UI Semibold" panose="020B0702040204020203" pitchFamily="34" charset="0"/>
                  <a:cs typeface="Segoe UI Semibold" panose="020B0702040204020203" pitchFamily="34" charset="0"/>
                </a:rPr>
              </a:br>
              <a:r>
                <a:rPr lang="en-US" sz="1122" kern="0" dirty="0">
                  <a:gradFill>
                    <a:gsLst>
                      <a:gs pos="1250">
                        <a:srgbClr val="505050">
                          <a:lumMod val="75000"/>
                        </a:srgbClr>
                      </a:gs>
                      <a:gs pos="100000">
                        <a:srgbClr val="505050">
                          <a:lumMod val="75000"/>
                        </a:srgbClr>
                      </a:gs>
                    </a:gsLst>
                    <a:lin ang="5400000" scaled="0"/>
                  </a:gradFill>
                  <a:latin typeface="Segoe UI Semibold" panose="020B0702040204020203" pitchFamily="34" charset="0"/>
                  <a:cs typeface="Segoe UI Semibold" panose="020B0702040204020203" pitchFamily="34" charset="0"/>
                </a:rPr>
                <a:t>Class Notebook</a:t>
              </a:r>
            </a:p>
          </p:txBody>
        </p:sp>
        <p:sp>
          <p:nvSpPr>
            <p:cNvPr id="126" name="Rectangle 125"/>
            <p:cNvSpPr/>
            <p:nvPr/>
          </p:nvSpPr>
          <p:spPr>
            <a:xfrm>
              <a:off x="704065" y="4075452"/>
              <a:ext cx="988034" cy="224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oAutofit/>
            </a:bodyPr>
            <a:lstStyle/>
            <a:p>
              <a:pPr algn="ctr" defTabSz="932441">
                <a:defRPr/>
              </a:pPr>
              <a:r>
                <a:rPr lang="en-US" sz="1122" kern="0" dirty="0">
                  <a:gradFill>
                    <a:gsLst>
                      <a:gs pos="1250">
                        <a:srgbClr val="505050">
                          <a:lumMod val="75000"/>
                        </a:srgbClr>
                      </a:gs>
                      <a:gs pos="100000">
                        <a:srgbClr val="505050">
                          <a:lumMod val="75000"/>
                        </a:srgbClr>
                      </a:gs>
                    </a:gsLst>
                    <a:lin ang="5400000" scaled="0"/>
                  </a:gradFill>
                  <a:latin typeface="Segoe UI Semibold" panose="020B0702040204020203" pitchFamily="34" charset="0"/>
                  <a:cs typeface="Segoe UI Semibold" panose="020B0702040204020203" pitchFamily="34" charset="0"/>
                </a:rPr>
                <a:t>Classroom</a:t>
              </a:r>
            </a:p>
          </p:txBody>
        </p:sp>
        <p:sp>
          <p:nvSpPr>
            <p:cNvPr id="131" name="Rectangle 130">
              <a:hlinkClick r:id="" action="ppaction://noaction"/>
            </p:cNvPr>
            <p:cNvSpPr/>
            <p:nvPr/>
          </p:nvSpPr>
          <p:spPr>
            <a:xfrm>
              <a:off x="704065" y="5072786"/>
              <a:ext cx="988034" cy="224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oAutofit/>
            </a:bodyPr>
            <a:lstStyle/>
            <a:p>
              <a:pPr algn="ctr" defTabSz="932441">
                <a:defRPr/>
              </a:pPr>
              <a:r>
                <a:rPr lang="en-US" sz="1122" kern="0" dirty="0">
                  <a:gradFill>
                    <a:gsLst>
                      <a:gs pos="1250">
                        <a:srgbClr val="505050">
                          <a:lumMod val="75000"/>
                        </a:srgbClr>
                      </a:gs>
                      <a:gs pos="100000">
                        <a:srgbClr val="505050">
                          <a:lumMod val="75000"/>
                        </a:srgbClr>
                      </a:gs>
                    </a:gsLst>
                    <a:lin ang="5400000" scaled="0"/>
                  </a:gradFill>
                  <a:latin typeface="Segoe UI Semibold" panose="020B0702040204020203" pitchFamily="34" charset="0"/>
                  <a:cs typeface="Segoe UI Semibold" panose="020B0702040204020203" pitchFamily="34" charset="0"/>
                </a:rPr>
                <a:t>Edge</a:t>
              </a:r>
            </a:p>
          </p:txBody>
        </p:sp>
        <p:pic>
          <p:nvPicPr>
            <p:cNvPr id="132" name="Picture 68">
              <a:hlinkClick r:id="" action="ppaction://noaction"/>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24834" y="2648519"/>
              <a:ext cx="346496" cy="346496"/>
            </a:xfrm>
            <a:prstGeom prst="rect">
              <a:avLst/>
            </a:prstGeom>
          </p:spPr>
        </p:pic>
      </p:grpSp>
      <p:grpSp>
        <p:nvGrpSpPr>
          <p:cNvPr id="6" name="Group 5"/>
          <p:cNvGrpSpPr/>
          <p:nvPr/>
        </p:nvGrpSpPr>
        <p:grpSpPr>
          <a:xfrm>
            <a:off x="1476521" y="2735535"/>
            <a:ext cx="1007704" cy="2682952"/>
            <a:chOff x="1932212" y="2682141"/>
            <a:chExt cx="988034" cy="2630584"/>
          </a:xfrm>
        </p:grpSpPr>
        <p:sp>
          <p:nvSpPr>
            <p:cNvPr id="117" name="Rectangle 116">
              <a:hlinkClick r:id="" action="ppaction://noaction"/>
            </p:cNvPr>
            <p:cNvSpPr/>
            <p:nvPr/>
          </p:nvSpPr>
          <p:spPr>
            <a:xfrm>
              <a:off x="1932212" y="4075452"/>
              <a:ext cx="988034" cy="224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oAutofit/>
            </a:bodyPr>
            <a:lstStyle/>
            <a:p>
              <a:pPr algn="ctr" defTabSz="932441">
                <a:defRPr/>
              </a:pPr>
              <a:r>
                <a:rPr lang="en-US" sz="1122" kern="0" dirty="0">
                  <a:gradFill>
                    <a:gsLst>
                      <a:gs pos="1250">
                        <a:srgbClr val="505050">
                          <a:lumMod val="75000"/>
                        </a:srgbClr>
                      </a:gs>
                      <a:gs pos="100000">
                        <a:srgbClr val="505050">
                          <a:lumMod val="75000"/>
                        </a:srgbClr>
                      </a:gs>
                    </a:gsLst>
                    <a:lin ang="5400000" scaled="0"/>
                  </a:gradFill>
                  <a:latin typeface="Segoe UI Semibold" panose="020B0702040204020203" pitchFamily="34" charset="0"/>
                  <a:cs typeface="Segoe UI Semibold" panose="020B0702040204020203" pitchFamily="34" charset="0"/>
                </a:rPr>
                <a:t>Sway</a:t>
              </a:r>
            </a:p>
          </p:txBody>
        </p:sp>
        <p:sp>
          <p:nvSpPr>
            <p:cNvPr id="123" name="Rectangle 122"/>
            <p:cNvSpPr/>
            <p:nvPr/>
          </p:nvSpPr>
          <p:spPr>
            <a:xfrm>
              <a:off x="1932212" y="5088172"/>
              <a:ext cx="988034" cy="224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oAutofit/>
            </a:bodyPr>
            <a:lstStyle/>
            <a:p>
              <a:pPr algn="ctr" defTabSz="932441">
                <a:defRPr/>
              </a:pPr>
              <a:r>
                <a:rPr lang="en-US" sz="1122" kern="0" dirty="0">
                  <a:gradFill>
                    <a:gsLst>
                      <a:gs pos="1250">
                        <a:srgbClr val="505050">
                          <a:lumMod val="75000"/>
                        </a:srgbClr>
                      </a:gs>
                      <a:gs pos="100000">
                        <a:srgbClr val="505050">
                          <a:lumMod val="75000"/>
                        </a:srgbClr>
                      </a:gs>
                    </a:gsLst>
                    <a:lin ang="5400000" scaled="0"/>
                  </a:gradFill>
                  <a:latin typeface="Segoe UI Semibold" panose="020B0702040204020203" pitchFamily="34" charset="0"/>
                  <a:cs typeface="Segoe UI Semibold" panose="020B0702040204020203" pitchFamily="34" charset="0"/>
                </a:rPr>
                <a:t>Touch </a:t>
              </a:r>
              <a:br>
                <a:rPr lang="en-US" sz="1122" kern="0" dirty="0">
                  <a:gradFill>
                    <a:gsLst>
                      <a:gs pos="1250">
                        <a:srgbClr val="505050">
                          <a:lumMod val="75000"/>
                        </a:srgbClr>
                      </a:gs>
                      <a:gs pos="100000">
                        <a:srgbClr val="505050">
                          <a:lumMod val="75000"/>
                        </a:srgbClr>
                      </a:gs>
                    </a:gsLst>
                    <a:lin ang="5400000" scaled="0"/>
                  </a:gradFill>
                  <a:latin typeface="Segoe UI Semibold" panose="020B0702040204020203" pitchFamily="34" charset="0"/>
                  <a:cs typeface="Segoe UI Semibold" panose="020B0702040204020203" pitchFamily="34" charset="0"/>
                </a:rPr>
              </a:br>
              <a:r>
                <a:rPr lang="en-US" sz="1122" kern="0" dirty="0">
                  <a:gradFill>
                    <a:gsLst>
                      <a:gs pos="1250">
                        <a:srgbClr val="505050">
                          <a:lumMod val="75000"/>
                        </a:srgbClr>
                      </a:gs>
                      <a:gs pos="100000">
                        <a:srgbClr val="505050">
                          <a:lumMod val="75000"/>
                        </a:srgbClr>
                      </a:gs>
                    </a:gsLst>
                    <a:lin ang="5400000" scaled="0"/>
                  </a:gradFill>
                  <a:latin typeface="Segoe UI Semibold" panose="020B0702040204020203" pitchFamily="34" charset="0"/>
                  <a:cs typeface="Segoe UI Semibold" panose="020B0702040204020203" pitchFamily="34" charset="0"/>
                </a:rPr>
                <a:t>Develop</a:t>
              </a:r>
            </a:p>
          </p:txBody>
        </p:sp>
        <p:pic>
          <p:nvPicPr>
            <p:cNvPr id="125" name="Picture 124"/>
            <p:cNvPicPr>
              <a:picLocks noChangeAspect="1"/>
            </p:cNvPicPr>
            <p:nvPr/>
          </p:nvPicPr>
          <p:blipFill rotWithShape="1">
            <a:blip r:embed="rId13" cstate="print">
              <a:extLst>
                <a:ext uri="{28A0092B-C50C-407E-A947-70E740481C1C}">
                  <a14:useLocalDpi xmlns:a14="http://schemas.microsoft.com/office/drawing/2010/main" val="0"/>
                </a:ext>
              </a:extLst>
            </a:blip>
            <a:srcRect r="75803"/>
            <a:stretch/>
          </p:blipFill>
          <p:spPr>
            <a:xfrm>
              <a:off x="2261631" y="4749970"/>
              <a:ext cx="329198" cy="257250"/>
            </a:xfrm>
            <a:prstGeom prst="rect">
              <a:avLst/>
            </a:prstGeom>
          </p:spPr>
        </p:pic>
        <p:sp>
          <p:nvSpPr>
            <p:cNvPr id="128" name="Rectangle 127"/>
            <p:cNvSpPr/>
            <p:nvPr/>
          </p:nvSpPr>
          <p:spPr>
            <a:xfrm>
              <a:off x="1932212" y="3061335"/>
              <a:ext cx="988034" cy="224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oAutofit/>
            </a:bodyPr>
            <a:lstStyle/>
            <a:p>
              <a:pPr algn="ctr" defTabSz="932441">
                <a:defRPr/>
              </a:pPr>
              <a:r>
                <a:rPr lang="en-US" sz="1122" kern="0" dirty="0">
                  <a:gradFill>
                    <a:gsLst>
                      <a:gs pos="1250">
                        <a:srgbClr val="505050">
                          <a:lumMod val="75000"/>
                        </a:srgbClr>
                      </a:gs>
                      <a:gs pos="100000">
                        <a:srgbClr val="505050">
                          <a:lumMod val="75000"/>
                        </a:srgbClr>
                      </a:gs>
                    </a:gsLst>
                    <a:lin ang="5400000" scaled="0"/>
                  </a:gradFill>
                  <a:latin typeface="Segoe UI Semibold" panose="020B0702040204020203" pitchFamily="34" charset="0"/>
                  <a:cs typeface="Segoe UI Semibold" panose="020B0702040204020203" pitchFamily="34" charset="0"/>
                </a:rPr>
                <a:t>Learning </a:t>
              </a:r>
              <a:br>
                <a:rPr lang="en-US" sz="1122" kern="0" dirty="0">
                  <a:gradFill>
                    <a:gsLst>
                      <a:gs pos="1250">
                        <a:srgbClr val="505050">
                          <a:lumMod val="75000"/>
                        </a:srgbClr>
                      </a:gs>
                      <a:gs pos="100000">
                        <a:srgbClr val="505050">
                          <a:lumMod val="75000"/>
                        </a:srgbClr>
                      </a:gs>
                    </a:gsLst>
                    <a:lin ang="5400000" scaled="0"/>
                  </a:gradFill>
                  <a:latin typeface="Segoe UI Semibold" panose="020B0702040204020203" pitchFamily="34" charset="0"/>
                  <a:cs typeface="Segoe UI Semibold" panose="020B0702040204020203" pitchFamily="34" charset="0"/>
                </a:rPr>
              </a:br>
              <a:r>
                <a:rPr lang="en-US" sz="1122" kern="0" dirty="0">
                  <a:gradFill>
                    <a:gsLst>
                      <a:gs pos="1250">
                        <a:srgbClr val="505050">
                          <a:lumMod val="75000"/>
                        </a:srgbClr>
                      </a:gs>
                      <a:gs pos="100000">
                        <a:srgbClr val="505050">
                          <a:lumMod val="75000"/>
                        </a:srgbClr>
                      </a:gs>
                    </a:gsLst>
                    <a:lin ang="5400000" scaled="0"/>
                  </a:gradFill>
                  <a:latin typeface="Segoe UI Semibold" panose="020B0702040204020203" pitchFamily="34" charset="0"/>
                  <a:cs typeface="Segoe UI Semibold" panose="020B0702040204020203" pitchFamily="34" charset="0"/>
                </a:rPr>
                <a:t>Tools</a:t>
              </a:r>
            </a:p>
          </p:txBody>
        </p:sp>
        <p:grpSp>
          <p:nvGrpSpPr>
            <p:cNvPr id="134" name="Group 133"/>
            <p:cNvGrpSpPr>
              <a:grpSpLocks noChangeAspect="1"/>
            </p:cNvGrpSpPr>
            <p:nvPr/>
          </p:nvGrpSpPr>
          <p:grpSpPr>
            <a:xfrm>
              <a:off x="2288955" y="2682141"/>
              <a:ext cx="274548" cy="276734"/>
              <a:chOff x="8141285" y="-769697"/>
              <a:chExt cx="358552" cy="361309"/>
            </a:xfrm>
          </p:grpSpPr>
          <p:pic>
            <p:nvPicPr>
              <p:cNvPr id="135" name="Picture 134"/>
              <p:cNvPicPr>
                <a:picLocks noChangeAspect="1"/>
              </p:cNvPicPr>
              <p:nvPr/>
            </p:nvPicPr>
            <p:blipFill rotWithShape="1">
              <a:blip r:embed="rId14" cstate="print">
                <a:extLst>
                  <a:ext uri="{28A0092B-C50C-407E-A947-70E740481C1C}">
                    <a14:useLocalDpi xmlns:a14="http://schemas.microsoft.com/office/drawing/2010/main" val="0"/>
                  </a:ext>
                </a:extLst>
              </a:blip>
              <a:srcRect l="9577" t="27811" r="68509" b="29092"/>
              <a:stretch/>
            </p:blipFill>
            <p:spPr>
              <a:xfrm>
                <a:off x="8316382" y="-586817"/>
                <a:ext cx="182880" cy="178429"/>
              </a:xfrm>
              <a:prstGeom prst="rect">
                <a:avLst/>
              </a:prstGeom>
            </p:spPr>
          </p:pic>
          <p:pic>
            <p:nvPicPr>
              <p:cNvPr id="136" name="Picture 135"/>
              <p:cNvPicPr>
                <a:picLocks noChangeAspect="1"/>
              </p:cNvPicPr>
              <p:nvPr/>
            </p:nvPicPr>
            <p:blipFill rotWithShape="1">
              <a:blip r:embed="rId15" cstate="print">
                <a:extLst>
                  <a:ext uri="{28A0092B-C50C-407E-A947-70E740481C1C}">
                    <a14:useLocalDpi xmlns:a14="http://schemas.microsoft.com/office/drawing/2010/main" val="0"/>
                  </a:ext>
                </a:extLst>
              </a:blip>
              <a:srcRect l="10182" t="26836" r="65900" b="26126"/>
              <a:stretch/>
            </p:blipFill>
            <p:spPr>
              <a:xfrm>
                <a:off x="8142435" y="-769697"/>
                <a:ext cx="182880" cy="182880"/>
              </a:xfrm>
              <a:prstGeom prst="rect">
                <a:avLst/>
              </a:prstGeom>
            </p:spPr>
          </p:pic>
          <p:pic>
            <p:nvPicPr>
              <p:cNvPr id="137" name="Picture 136"/>
              <p:cNvPicPr>
                <a:picLocks noChangeAspect="1"/>
              </p:cNvPicPr>
              <p:nvPr/>
            </p:nvPicPr>
            <p:blipFill rotWithShape="1">
              <a:blip r:embed="rId16">
                <a:extLst>
                  <a:ext uri="{28A0092B-C50C-407E-A947-70E740481C1C}">
                    <a14:useLocalDpi xmlns:a14="http://schemas.microsoft.com/office/drawing/2010/main" val="0"/>
                  </a:ext>
                </a:extLst>
              </a:blip>
              <a:srcRect l="17160" t="34659" r="67434" b="35873"/>
              <a:stretch/>
            </p:blipFill>
            <p:spPr>
              <a:xfrm>
                <a:off x="8141285" y="-586817"/>
                <a:ext cx="183455" cy="178429"/>
              </a:xfrm>
              <a:prstGeom prst="rect">
                <a:avLst/>
              </a:prstGeom>
            </p:spPr>
          </p:pic>
          <p:pic>
            <p:nvPicPr>
              <p:cNvPr id="138" name="Picture 137"/>
              <p:cNvPicPr>
                <a:picLocks noChangeAspect="1"/>
              </p:cNvPicPr>
              <p:nvPr/>
            </p:nvPicPr>
            <p:blipFill rotWithShape="1">
              <a:blip r:embed="rId17" cstate="print">
                <a:extLst>
                  <a:ext uri="{28A0092B-C50C-407E-A947-70E740481C1C}">
                    <a14:useLocalDpi xmlns:a14="http://schemas.microsoft.com/office/drawing/2010/main" val="0"/>
                  </a:ext>
                </a:extLst>
              </a:blip>
              <a:srcRect l="4463" t="22540" r="66318" b="20356"/>
              <a:stretch/>
            </p:blipFill>
            <p:spPr>
              <a:xfrm>
                <a:off x="8315807" y="-769697"/>
                <a:ext cx="184030" cy="182880"/>
              </a:xfrm>
              <a:prstGeom prst="rect">
                <a:avLst/>
              </a:prstGeom>
            </p:spPr>
          </p:pic>
        </p:grpSp>
      </p:grpSp>
      <p:grpSp>
        <p:nvGrpSpPr>
          <p:cNvPr id="7" name="Group 6"/>
          <p:cNvGrpSpPr/>
          <p:nvPr/>
        </p:nvGrpSpPr>
        <p:grpSpPr>
          <a:xfrm>
            <a:off x="2376471" y="2709991"/>
            <a:ext cx="1007704" cy="2714435"/>
            <a:chOff x="3218998" y="2657094"/>
            <a:chExt cx="988034" cy="2661452"/>
          </a:xfrm>
        </p:grpSpPr>
        <p:sp>
          <p:nvSpPr>
            <p:cNvPr id="121" name="Rectangle 120">
              <a:hlinkClick r:id="" action="ppaction://noaction"/>
            </p:cNvPr>
            <p:cNvSpPr/>
            <p:nvPr/>
          </p:nvSpPr>
          <p:spPr>
            <a:xfrm>
              <a:off x="3218998" y="3061335"/>
              <a:ext cx="988034" cy="224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oAutofit/>
            </a:bodyPr>
            <a:lstStyle/>
            <a:p>
              <a:pPr algn="ctr" defTabSz="932441">
                <a:defRPr/>
              </a:pPr>
              <a:r>
                <a:rPr lang="en-US" sz="1122" kern="0" dirty="0">
                  <a:gradFill>
                    <a:gsLst>
                      <a:gs pos="1250">
                        <a:srgbClr val="505050">
                          <a:lumMod val="75000"/>
                        </a:srgbClr>
                      </a:gs>
                      <a:gs pos="100000">
                        <a:srgbClr val="505050">
                          <a:lumMod val="75000"/>
                        </a:srgbClr>
                      </a:gs>
                    </a:gsLst>
                    <a:lin ang="5400000" scaled="0"/>
                  </a:gradFill>
                  <a:latin typeface="Segoe UI Semibold" panose="020B0702040204020203" pitchFamily="34" charset="0"/>
                  <a:cs typeface="Segoe UI Semibold" panose="020B0702040204020203" pitchFamily="34" charset="0"/>
                </a:rPr>
                <a:t>Skype </a:t>
              </a:r>
              <a:br>
                <a:rPr lang="en-US" sz="1122" kern="0" dirty="0">
                  <a:gradFill>
                    <a:gsLst>
                      <a:gs pos="1250">
                        <a:srgbClr val="505050">
                          <a:lumMod val="75000"/>
                        </a:srgbClr>
                      </a:gs>
                      <a:gs pos="100000">
                        <a:srgbClr val="505050">
                          <a:lumMod val="75000"/>
                        </a:srgbClr>
                      </a:gs>
                    </a:gsLst>
                    <a:lin ang="5400000" scaled="0"/>
                  </a:gradFill>
                  <a:latin typeface="Segoe UI Semibold" panose="020B0702040204020203" pitchFamily="34" charset="0"/>
                  <a:cs typeface="Segoe UI Semibold" panose="020B0702040204020203" pitchFamily="34" charset="0"/>
                </a:rPr>
              </a:br>
              <a:endParaRPr lang="en-US" sz="1122" kern="0" dirty="0">
                <a:gradFill>
                  <a:gsLst>
                    <a:gs pos="1250">
                      <a:srgbClr val="505050">
                        <a:lumMod val="75000"/>
                      </a:srgbClr>
                    </a:gs>
                    <a:gs pos="100000">
                      <a:srgbClr val="505050">
                        <a:lumMod val="75000"/>
                      </a:srgbClr>
                    </a:gs>
                  </a:gsLst>
                  <a:lin ang="5400000" scaled="0"/>
                </a:gradFill>
                <a:latin typeface="Segoe UI Semibold" panose="020B0702040204020203" pitchFamily="34" charset="0"/>
                <a:cs typeface="Segoe UI Semibold" panose="020B0702040204020203" pitchFamily="34" charset="0"/>
              </a:endParaRPr>
            </a:p>
          </p:txBody>
        </p:sp>
        <p:sp>
          <p:nvSpPr>
            <p:cNvPr id="122" name="Rectangle 121"/>
            <p:cNvSpPr/>
            <p:nvPr/>
          </p:nvSpPr>
          <p:spPr>
            <a:xfrm>
              <a:off x="3218998" y="4075452"/>
              <a:ext cx="988034" cy="224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oAutofit/>
            </a:bodyPr>
            <a:lstStyle/>
            <a:p>
              <a:pPr algn="ctr" defTabSz="932441">
                <a:defRPr/>
              </a:pPr>
              <a:r>
                <a:rPr lang="en-US" sz="1122" kern="0" dirty="0">
                  <a:gradFill>
                    <a:gsLst>
                      <a:gs pos="1250">
                        <a:srgbClr val="505050">
                          <a:lumMod val="75000"/>
                        </a:srgbClr>
                      </a:gs>
                      <a:gs pos="100000">
                        <a:srgbClr val="505050">
                          <a:lumMod val="75000"/>
                        </a:srgbClr>
                      </a:gs>
                    </a:gsLst>
                    <a:lin ang="5400000" scaled="0"/>
                  </a:gradFill>
                  <a:latin typeface="Segoe UI Semibold" panose="020B0702040204020203" pitchFamily="34" charset="0"/>
                  <a:cs typeface="Segoe UI Semibold" panose="020B0702040204020203" pitchFamily="34" charset="0"/>
                </a:rPr>
                <a:t>Bing</a:t>
              </a:r>
            </a:p>
          </p:txBody>
        </p:sp>
        <p:sp>
          <p:nvSpPr>
            <p:cNvPr id="129" name="Rectangle 128"/>
            <p:cNvSpPr/>
            <p:nvPr/>
          </p:nvSpPr>
          <p:spPr>
            <a:xfrm>
              <a:off x="3218998" y="5093993"/>
              <a:ext cx="988034" cy="224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oAutofit/>
            </a:bodyPr>
            <a:lstStyle/>
            <a:p>
              <a:pPr algn="ctr" defTabSz="932441">
                <a:defRPr/>
              </a:pPr>
              <a:r>
                <a:rPr lang="en-US" sz="1122" kern="0" dirty="0">
                  <a:gradFill>
                    <a:gsLst>
                      <a:gs pos="1250">
                        <a:srgbClr val="505050">
                          <a:lumMod val="75000"/>
                        </a:srgbClr>
                      </a:gs>
                      <a:gs pos="100000">
                        <a:srgbClr val="505050">
                          <a:lumMod val="75000"/>
                        </a:srgbClr>
                      </a:gs>
                    </a:gsLst>
                    <a:lin ang="5400000" scaled="0"/>
                  </a:gradFill>
                  <a:latin typeface="Segoe UI Semibold" panose="020B0702040204020203" pitchFamily="34" charset="0"/>
                  <a:cs typeface="Segoe UI Semibold" panose="020B0702040204020203" pitchFamily="34" charset="0"/>
                </a:rPr>
                <a:t>HoloLens</a:t>
              </a:r>
            </a:p>
          </p:txBody>
        </p:sp>
        <p:pic>
          <p:nvPicPr>
            <p:cNvPr id="130" name="Picture 129"/>
            <p:cNvPicPr>
              <a:picLocks noChangeAspect="1"/>
            </p:cNvPicPr>
            <p:nvPr/>
          </p:nvPicPr>
          <p:blipFill>
            <a:blip r:embed="rId18"/>
            <a:stretch>
              <a:fillRect/>
            </a:stretch>
          </p:blipFill>
          <p:spPr>
            <a:xfrm>
              <a:off x="3457114" y="4759203"/>
              <a:ext cx="511804" cy="238784"/>
            </a:xfrm>
            <a:prstGeom prst="rect">
              <a:avLst/>
            </a:prstGeom>
          </p:spPr>
        </p:pic>
        <p:pic>
          <p:nvPicPr>
            <p:cNvPr id="133" name="Picture 132"/>
            <p:cNvPicPr>
              <a:picLocks noChangeAspect="1"/>
            </p:cNvPicPr>
            <p:nvPr/>
          </p:nvPicPr>
          <p:blipFill rotWithShape="1">
            <a:blip r:embed="rId19" cstate="print">
              <a:extLst>
                <a:ext uri="{28A0092B-C50C-407E-A947-70E740481C1C}">
                  <a14:useLocalDpi xmlns:a14="http://schemas.microsoft.com/office/drawing/2010/main" val="0"/>
                </a:ext>
              </a:extLst>
            </a:blip>
            <a:srcRect l="33214" t="18884" r="33022" b="47435"/>
            <a:stretch/>
          </p:blipFill>
          <p:spPr>
            <a:xfrm>
              <a:off x="3546834" y="2657094"/>
              <a:ext cx="332364" cy="329345"/>
            </a:xfrm>
            <a:prstGeom prst="rect">
              <a:avLst/>
            </a:prstGeom>
          </p:spPr>
        </p:pic>
        <p:sp>
          <p:nvSpPr>
            <p:cNvPr id="139" name="Freeform 17"/>
            <p:cNvSpPr>
              <a:spLocks noChangeAspect="1" noEditPoints="1"/>
            </p:cNvSpPr>
            <p:nvPr/>
          </p:nvSpPr>
          <p:spPr bwMode="black">
            <a:xfrm>
              <a:off x="3558802" y="3616289"/>
              <a:ext cx="318812" cy="397479"/>
            </a:xfrm>
            <a:custGeom>
              <a:avLst/>
              <a:gdLst>
                <a:gd name="T0" fmla="*/ 616 w 616"/>
                <a:gd name="T1" fmla="*/ 320 h 768"/>
                <a:gd name="T2" fmla="*/ 616 w 616"/>
                <a:gd name="T3" fmla="*/ 505 h 768"/>
                <a:gd name="T4" fmla="*/ 177 w 616"/>
                <a:gd name="T5" fmla="*/ 768 h 768"/>
                <a:gd name="T6" fmla="*/ 0 w 616"/>
                <a:gd name="T7" fmla="*/ 646 h 768"/>
                <a:gd name="T8" fmla="*/ 425 w 616"/>
                <a:gd name="T9" fmla="*/ 422 h 768"/>
                <a:gd name="T10" fmla="*/ 308 w 616"/>
                <a:gd name="T11" fmla="*/ 367 h 768"/>
                <a:gd name="T12" fmla="*/ 232 w 616"/>
                <a:gd name="T13" fmla="*/ 200 h 768"/>
                <a:gd name="T14" fmla="*/ 616 w 616"/>
                <a:gd name="T15" fmla="*/ 320 h 768"/>
                <a:gd name="T16" fmla="*/ 177 w 616"/>
                <a:gd name="T17" fmla="*/ 55 h 768"/>
                <a:gd name="T18" fmla="*/ 0 w 616"/>
                <a:gd name="T19" fmla="*/ 0 h 768"/>
                <a:gd name="T20" fmla="*/ 0 w 616"/>
                <a:gd name="T21" fmla="*/ 646 h 768"/>
                <a:gd name="T22" fmla="*/ 177 w 616"/>
                <a:gd name="T23" fmla="*/ 486 h 768"/>
                <a:gd name="T24" fmla="*/ 177 w 616"/>
                <a:gd name="T25" fmla="*/ 55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6" h="768">
                  <a:moveTo>
                    <a:pt x="616" y="320"/>
                  </a:moveTo>
                  <a:lnTo>
                    <a:pt x="616" y="505"/>
                  </a:lnTo>
                  <a:lnTo>
                    <a:pt x="177" y="768"/>
                  </a:lnTo>
                  <a:lnTo>
                    <a:pt x="0" y="646"/>
                  </a:lnTo>
                  <a:lnTo>
                    <a:pt x="425" y="422"/>
                  </a:lnTo>
                  <a:lnTo>
                    <a:pt x="308" y="367"/>
                  </a:lnTo>
                  <a:lnTo>
                    <a:pt x="232" y="200"/>
                  </a:lnTo>
                  <a:lnTo>
                    <a:pt x="616" y="320"/>
                  </a:lnTo>
                  <a:close/>
                  <a:moveTo>
                    <a:pt x="177" y="55"/>
                  </a:moveTo>
                  <a:lnTo>
                    <a:pt x="0" y="0"/>
                  </a:lnTo>
                  <a:lnTo>
                    <a:pt x="0" y="646"/>
                  </a:lnTo>
                  <a:lnTo>
                    <a:pt x="177" y="486"/>
                  </a:lnTo>
                  <a:lnTo>
                    <a:pt x="177" y="55"/>
                  </a:lnTo>
                  <a:close/>
                </a:path>
              </a:pathLst>
            </a:custGeom>
            <a:solidFill>
              <a:srgbClr val="008272"/>
            </a:solidFill>
            <a:ln>
              <a:noFill/>
            </a:ln>
          </p:spPr>
          <p:txBody>
            <a:bodyPr vert="horz" wrap="square" lIns="69940" tIns="34969" rIns="69940" bIns="34969" numCol="1" anchor="t" anchorCtr="0" compatLnSpc="1">
              <a:prstTxWarp prst="textNoShape">
                <a:avLst/>
              </a:prstTxWarp>
            </a:bodyPr>
            <a:lstStyle/>
            <a:p>
              <a:pPr defTabSz="932619"/>
              <a:endParaRPr lang="en-US" sz="1122" kern="0" dirty="0">
                <a:solidFill>
                  <a:sysClr val="windowText" lastClr="000000"/>
                </a:solidFill>
              </a:endParaRPr>
            </a:p>
          </p:txBody>
        </p:sp>
      </p:grpSp>
      <p:pic>
        <p:nvPicPr>
          <p:cNvPr id="143" name="Picture 14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548193" y="6144187"/>
            <a:ext cx="1589394" cy="308534"/>
          </a:xfrm>
          <a:prstGeom prst="rect">
            <a:avLst/>
          </a:prstGeom>
          <a:noFill/>
          <a:ln>
            <a:noFill/>
          </a:ln>
        </p:spPr>
      </p:pic>
      <p:pic>
        <p:nvPicPr>
          <p:cNvPr id="103" name="Picture 102"/>
          <p:cNvPicPr>
            <a:picLocks noChangeAspect="1"/>
          </p:cNvPicPr>
          <p:nvPr/>
        </p:nvPicPr>
        <p:blipFill rotWithShape="1">
          <a:blip r:embed="rId21" cstate="print">
            <a:extLst>
              <a:ext uri="{28A0092B-C50C-407E-A947-70E740481C1C}">
                <a14:useLocalDpi xmlns:a14="http://schemas.microsoft.com/office/drawing/2010/main" val="0"/>
              </a:ext>
            </a:extLst>
          </a:blip>
          <a:srcRect r="50485"/>
          <a:stretch/>
        </p:blipFill>
        <p:spPr>
          <a:xfrm>
            <a:off x="1747282" y="3621807"/>
            <a:ext cx="458761" cy="487245"/>
          </a:xfrm>
          <a:prstGeom prst="rect">
            <a:avLst/>
          </a:prstGeom>
        </p:spPr>
      </p:pic>
      <p:pic>
        <p:nvPicPr>
          <p:cNvPr id="3" name="Picture 2"/>
          <p:cNvPicPr>
            <a:picLocks noChangeAspect="1"/>
          </p:cNvPicPr>
          <p:nvPr/>
        </p:nvPicPr>
        <p:blipFill>
          <a:blip r:embed="rId22"/>
          <a:stretch>
            <a:fillRect/>
          </a:stretch>
        </p:blipFill>
        <p:spPr>
          <a:xfrm>
            <a:off x="903727" y="3677684"/>
            <a:ext cx="427443" cy="369156"/>
          </a:xfrm>
          <a:prstGeom prst="rect">
            <a:avLst/>
          </a:prstGeom>
        </p:spPr>
      </p:pic>
    </p:spTree>
    <p:extLst>
      <p:ext uri="{BB962C8B-B14F-4D97-AF65-F5344CB8AC3E}">
        <p14:creationId xmlns:p14="http://schemas.microsoft.com/office/powerpoint/2010/main" val="39374987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Rectangle 156"/>
          <p:cNvSpPr/>
          <p:nvPr/>
        </p:nvSpPr>
        <p:spPr>
          <a:xfrm>
            <a:off x="274638" y="2217076"/>
            <a:ext cx="3154680" cy="3657600"/>
          </a:xfrm>
          <a:prstGeom prst="rect">
            <a:avLst/>
          </a:prstGeom>
          <a:solidFill>
            <a:srgbClr val="6DC2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400" dirty="0">
              <a:gradFill>
                <a:gsLst>
                  <a:gs pos="0">
                    <a:srgbClr val="FFFFFF"/>
                  </a:gs>
                  <a:gs pos="100000">
                    <a:srgbClr val="FFFFFF"/>
                  </a:gs>
                </a:gsLst>
                <a:lin ang="16200000" scaled="1"/>
              </a:gradFill>
              <a:latin typeface="Segoe UI" panose="020B0502040204020203" pitchFamily="34" charset="0"/>
              <a:cs typeface="Segoe UI" panose="020B0502040204020203" pitchFamily="34" charset="0"/>
            </a:endParaRPr>
          </a:p>
        </p:txBody>
      </p:sp>
      <p:sp>
        <p:nvSpPr>
          <p:cNvPr id="4" name="Title 3"/>
          <p:cNvSpPr>
            <a:spLocks noGrp="1"/>
          </p:cNvSpPr>
          <p:nvPr>
            <p:ph type="title"/>
          </p:nvPr>
        </p:nvSpPr>
        <p:spPr/>
        <p:txBody>
          <a:bodyPr/>
          <a:lstStyle/>
          <a:p>
            <a:r>
              <a:rPr lang="en-US" dirty="0"/>
              <a:t>Partner opportunities with Azure</a:t>
            </a:r>
          </a:p>
        </p:txBody>
      </p:sp>
      <p:sp>
        <p:nvSpPr>
          <p:cNvPr id="11" name="Rectangle 10"/>
          <p:cNvSpPr/>
          <p:nvPr/>
        </p:nvSpPr>
        <p:spPr bwMode="auto">
          <a:xfrm>
            <a:off x="3475067" y="2217076"/>
            <a:ext cx="1920240" cy="105156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100000">
                      <a:srgbClr val="FFFFFF"/>
                    </a:gs>
                    <a:gs pos="0">
                      <a:srgbClr val="FFFFFF"/>
                    </a:gs>
                  </a:gsLst>
                  <a:lin ang="5400000" scaled="0"/>
                </a:gradFill>
              </a:rPr>
              <a:t>Resellers</a:t>
            </a:r>
            <a:endParaRPr lang="en-US" sz="1200" dirty="0">
              <a:gradFill>
                <a:gsLst>
                  <a:gs pos="100000">
                    <a:srgbClr val="FFFFFF"/>
                  </a:gs>
                  <a:gs pos="0">
                    <a:srgbClr val="FFFFFF"/>
                  </a:gs>
                </a:gsLst>
                <a:lin ang="5400000" scaled="0"/>
              </a:gradFill>
              <a:latin typeface="Segoe UI" panose="020B0502040204020203" pitchFamily="34" charset="0"/>
              <a:cs typeface="Segoe UI" panose="020B0502040204020203" pitchFamily="34" charset="0"/>
            </a:endParaRPr>
          </a:p>
        </p:txBody>
      </p:sp>
      <p:sp>
        <p:nvSpPr>
          <p:cNvPr id="29" name="Rectangle 28"/>
          <p:cNvSpPr/>
          <p:nvPr/>
        </p:nvSpPr>
        <p:spPr bwMode="auto">
          <a:xfrm>
            <a:off x="3475067" y="3314344"/>
            <a:ext cx="1920240" cy="105156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100000">
                      <a:srgbClr val="FFFFFF"/>
                    </a:gs>
                    <a:gs pos="0">
                      <a:srgbClr val="FFFFFF"/>
                    </a:gs>
                  </a:gsLst>
                  <a:lin ang="5400000" scaled="0"/>
                </a:gradFill>
              </a:rPr>
              <a:t>SIs</a:t>
            </a:r>
            <a:endParaRPr lang="en-US" sz="1200" dirty="0">
              <a:gradFill>
                <a:gsLst>
                  <a:gs pos="100000">
                    <a:srgbClr val="FFFFFF"/>
                  </a:gs>
                  <a:gs pos="0">
                    <a:srgbClr val="FFFFFF"/>
                  </a:gs>
                </a:gsLst>
                <a:lin ang="5400000" scaled="0"/>
              </a:gradFill>
              <a:latin typeface="Segoe UI" panose="020B0502040204020203" pitchFamily="34" charset="0"/>
              <a:cs typeface="Segoe UI" panose="020B0502040204020203" pitchFamily="34" charset="0"/>
            </a:endParaRPr>
          </a:p>
        </p:txBody>
      </p:sp>
      <p:sp>
        <p:nvSpPr>
          <p:cNvPr id="30" name="Rectangle 29"/>
          <p:cNvSpPr/>
          <p:nvPr/>
        </p:nvSpPr>
        <p:spPr bwMode="auto">
          <a:xfrm>
            <a:off x="3475067" y="4411612"/>
            <a:ext cx="1920240" cy="146304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100000">
                      <a:srgbClr val="FFFFFF"/>
                    </a:gs>
                    <a:gs pos="0">
                      <a:srgbClr val="FFFFFF"/>
                    </a:gs>
                  </a:gsLst>
                  <a:lin ang="5400000" scaled="0"/>
                </a:gradFill>
              </a:rPr>
              <a:t>ISVs, Content Producers</a:t>
            </a:r>
          </a:p>
        </p:txBody>
      </p:sp>
      <p:grpSp>
        <p:nvGrpSpPr>
          <p:cNvPr id="153" name="Group 152"/>
          <p:cNvGrpSpPr>
            <a:grpSpLocks noChangeAspect="1"/>
          </p:cNvGrpSpPr>
          <p:nvPr/>
        </p:nvGrpSpPr>
        <p:grpSpPr>
          <a:xfrm>
            <a:off x="708978" y="2948589"/>
            <a:ext cx="2286000" cy="2510747"/>
            <a:chOff x="7315505" y="2605739"/>
            <a:chExt cx="3581803" cy="3933946"/>
          </a:xfrm>
        </p:grpSpPr>
        <p:sp>
          <p:nvSpPr>
            <p:cNvPr id="24" name="Freeform 8"/>
            <p:cNvSpPr>
              <a:spLocks/>
            </p:cNvSpPr>
            <p:nvPr/>
          </p:nvSpPr>
          <p:spPr bwMode="auto">
            <a:xfrm>
              <a:off x="7315505" y="4181893"/>
              <a:ext cx="3581803" cy="2357792"/>
            </a:xfrm>
            <a:custGeom>
              <a:avLst/>
              <a:gdLst>
                <a:gd name="T0" fmla="*/ 293 w 348"/>
                <a:gd name="T1" fmla="*/ 100 h 229"/>
                <a:gd name="T2" fmla="*/ 293 w 348"/>
                <a:gd name="T3" fmla="*/ 96 h 229"/>
                <a:gd name="T4" fmla="*/ 197 w 348"/>
                <a:gd name="T5" fmla="*/ 0 h 229"/>
                <a:gd name="T6" fmla="*/ 117 w 348"/>
                <a:gd name="T7" fmla="*/ 43 h 229"/>
                <a:gd name="T8" fmla="*/ 91 w 348"/>
                <a:gd name="T9" fmla="*/ 36 h 229"/>
                <a:gd name="T10" fmla="*/ 60 w 348"/>
                <a:gd name="T11" fmla="*/ 45 h 229"/>
                <a:gd name="T12" fmla="*/ 35 w 348"/>
                <a:gd name="T13" fmla="*/ 90 h 229"/>
                <a:gd name="T14" fmla="*/ 0 w 348"/>
                <a:gd name="T15" fmla="*/ 153 h 229"/>
                <a:gd name="T16" fmla="*/ 68 w 348"/>
                <a:gd name="T17" fmla="*/ 229 h 229"/>
                <a:gd name="T18" fmla="*/ 76 w 348"/>
                <a:gd name="T19" fmla="*/ 229 h 229"/>
                <a:gd name="T20" fmla="*/ 84 w 348"/>
                <a:gd name="T21" fmla="*/ 229 h 229"/>
                <a:gd name="T22" fmla="*/ 240 w 348"/>
                <a:gd name="T23" fmla="*/ 229 h 229"/>
                <a:gd name="T24" fmla="*/ 243 w 348"/>
                <a:gd name="T25" fmla="*/ 229 h 229"/>
                <a:gd name="T26" fmla="*/ 247 w 348"/>
                <a:gd name="T27" fmla="*/ 229 h 229"/>
                <a:gd name="T28" fmla="*/ 259 w 348"/>
                <a:gd name="T29" fmla="*/ 229 h 229"/>
                <a:gd name="T30" fmla="*/ 284 w 348"/>
                <a:gd name="T31" fmla="*/ 229 h 229"/>
                <a:gd name="T32" fmla="*/ 348 w 348"/>
                <a:gd name="T33" fmla="*/ 164 h 229"/>
                <a:gd name="T34" fmla="*/ 293 w 348"/>
                <a:gd name="T35" fmla="*/ 10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8" h="229">
                  <a:moveTo>
                    <a:pt x="293" y="100"/>
                  </a:moveTo>
                  <a:cubicBezTo>
                    <a:pt x="293" y="99"/>
                    <a:pt x="293" y="97"/>
                    <a:pt x="293" y="96"/>
                  </a:cubicBezTo>
                  <a:cubicBezTo>
                    <a:pt x="293" y="43"/>
                    <a:pt x="250" y="0"/>
                    <a:pt x="197" y="0"/>
                  </a:cubicBezTo>
                  <a:cubicBezTo>
                    <a:pt x="164" y="0"/>
                    <a:pt x="134" y="17"/>
                    <a:pt x="117" y="43"/>
                  </a:cubicBezTo>
                  <a:cubicBezTo>
                    <a:pt x="109" y="38"/>
                    <a:pt x="100" y="36"/>
                    <a:pt x="91" y="36"/>
                  </a:cubicBezTo>
                  <a:cubicBezTo>
                    <a:pt x="79" y="36"/>
                    <a:pt x="68" y="39"/>
                    <a:pt x="60" y="45"/>
                  </a:cubicBezTo>
                  <a:cubicBezTo>
                    <a:pt x="45" y="55"/>
                    <a:pt x="35" y="71"/>
                    <a:pt x="35" y="90"/>
                  </a:cubicBezTo>
                  <a:cubicBezTo>
                    <a:pt x="15" y="103"/>
                    <a:pt x="0" y="127"/>
                    <a:pt x="0" y="153"/>
                  </a:cubicBezTo>
                  <a:cubicBezTo>
                    <a:pt x="0" y="192"/>
                    <a:pt x="30" y="224"/>
                    <a:pt x="68" y="229"/>
                  </a:cubicBezTo>
                  <a:cubicBezTo>
                    <a:pt x="70" y="229"/>
                    <a:pt x="73" y="229"/>
                    <a:pt x="76" y="229"/>
                  </a:cubicBezTo>
                  <a:cubicBezTo>
                    <a:pt x="78" y="229"/>
                    <a:pt x="81" y="229"/>
                    <a:pt x="84" y="229"/>
                  </a:cubicBezTo>
                  <a:cubicBezTo>
                    <a:pt x="119" y="229"/>
                    <a:pt x="201" y="229"/>
                    <a:pt x="240" y="229"/>
                  </a:cubicBezTo>
                  <a:cubicBezTo>
                    <a:pt x="241" y="229"/>
                    <a:pt x="242" y="229"/>
                    <a:pt x="243" y="229"/>
                  </a:cubicBezTo>
                  <a:cubicBezTo>
                    <a:pt x="247" y="229"/>
                    <a:pt x="247" y="229"/>
                    <a:pt x="247" y="229"/>
                  </a:cubicBezTo>
                  <a:cubicBezTo>
                    <a:pt x="249" y="229"/>
                    <a:pt x="255" y="229"/>
                    <a:pt x="259" y="229"/>
                  </a:cubicBezTo>
                  <a:cubicBezTo>
                    <a:pt x="284" y="229"/>
                    <a:pt x="284" y="229"/>
                    <a:pt x="284" y="229"/>
                  </a:cubicBezTo>
                  <a:cubicBezTo>
                    <a:pt x="319" y="228"/>
                    <a:pt x="348" y="199"/>
                    <a:pt x="348" y="164"/>
                  </a:cubicBezTo>
                  <a:cubicBezTo>
                    <a:pt x="348" y="132"/>
                    <a:pt x="324" y="105"/>
                    <a:pt x="293" y="10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7" name="Group 75"/>
            <p:cNvGrpSpPr>
              <a:grpSpLocks noChangeAspect="1"/>
            </p:cNvGrpSpPr>
            <p:nvPr/>
          </p:nvGrpSpPr>
          <p:grpSpPr bwMode="auto">
            <a:xfrm>
              <a:off x="7819737" y="2605739"/>
              <a:ext cx="2573338" cy="3036888"/>
              <a:chOff x="4971" y="2044"/>
              <a:chExt cx="1621" cy="1913"/>
            </a:xfrm>
          </p:grpSpPr>
          <p:sp>
            <p:nvSpPr>
              <p:cNvPr id="114" name="Freeform 101"/>
              <p:cNvSpPr>
                <a:spLocks/>
              </p:cNvSpPr>
              <p:nvPr/>
            </p:nvSpPr>
            <p:spPr bwMode="auto">
              <a:xfrm>
                <a:off x="6092" y="2315"/>
                <a:ext cx="164" cy="164"/>
              </a:xfrm>
              <a:custGeom>
                <a:avLst/>
                <a:gdLst>
                  <a:gd name="T0" fmla="*/ 12 w 137"/>
                  <a:gd name="T1" fmla="*/ 137 h 137"/>
                  <a:gd name="T2" fmla="*/ 126 w 137"/>
                  <a:gd name="T3" fmla="*/ 0 h 137"/>
                  <a:gd name="T4" fmla="*/ 12 w 137"/>
                  <a:gd name="T5" fmla="*/ 137 h 137"/>
                </a:gdLst>
                <a:ahLst/>
                <a:cxnLst>
                  <a:cxn ang="0">
                    <a:pos x="T0" y="T1"/>
                  </a:cxn>
                  <a:cxn ang="0">
                    <a:pos x="T2" y="T3"/>
                  </a:cxn>
                  <a:cxn ang="0">
                    <a:pos x="T4" y="T5"/>
                  </a:cxn>
                </a:cxnLst>
                <a:rect l="0" t="0" r="r" b="b"/>
                <a:pathLst>
                  <a:path w="137" h="137">
                    <a:moveTo>
                      <a:pt x="12" y="137"/>
                    </a:moveTo>
                    <a:cubicBezTo>
                      <a:pt x="12" y="137"/>
                      <a:pt x="137" y="126"/>
                      <a:pt x="126" y="0"/>
                    </a:cubicBezTo>
                    <a:cubicBezTo>
                      <a:pt x="126" y="0"/>
                      <a:pt x="0" y="12"/>
                      <a:pt x="12" y="137"/>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102"/>
              <p:cNvSpPr>
                <a:spLocks/>
              </p:cNvSpPr>
              <p:nvPr/>
            </p:nvSpPr>
            <p:spPr bwMode="auto">
              <a:xfrm>
                <a:off x="5045" y="2044"/>
                <a:ext cx="230" cy="263"/>
              </a:xfrm>
              <a:custGeom>
                <a:avLst/>
                <a:gdLst>
                  <a:gd name="T0" fmla="*/ 192 w 192"/>
                  <a:gd name="T1" fmla="*/ 172 h 220"/>
                  <a:gd name="T2" fmla="*/ 144 w 192"/>
                  <a:gd name="T3" fmla="*/ 220 h 220"/>
                  <a:gd name="T4" fmla="*/ 52 w 192"/>
                  <a:gd name="T5" fmla="*/ 220 h 220"/>
                  <a:gd name="T6" fmla="*/ 0 w 192"/>
                  <a:gd name="T7" fmla="*/ 172 h 220"/>
                  <a:gd name="T8" fmla="*/ 0 w 192"/>
                  <a:gd name="T9" fmla="*/ 60 h 220"/>
                  <a:gd name="T10" fmla="*/ 48 w 192"/>
                  <a:gd name="T11" fmla="*/ 0 h 220"/>
                  <a:gd name="T12" fmla="*/ 144 w 192"/>
                  <a:gd name="T13" fmla="*/ 0 h 220"/>
                  <a:gd name="T14" fmla="*/ 192 w 192"/>
                  <a:gd name="T15" fmla="*/ 60 h 220"/>
                  <a:gd name="T16" fmla="*/ 192 w 192"/>
                  <a:gd name="T17" fmla="*/ 17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220">
                    <a:moveTo>
                      <a:pt x="192" y="172"/>
                    </a:moveTo>
                    <a:cubicBezTo>
                      <a:pt x="192" y="198"/>
                      <a:pt x="170" y="220"/>
                      <a:pt x="144" y="220"/>
                    </a:cubicBezTo>
                    <a:cubicBezTo>
                      <a:pt x="52" y="220"/>
                      <a:pt x="52" y="220"/>
                      <a:pt x="52" y="220"/>
                    </a:cubicBezTo>
                    <a:cubicBezTo>
                      <a:pt x="25" y="220"/>
                      <a:pt x="0" y="198"/>
                      <a:pt x="0" y="172"/>
                    </a:cubicBezTo>
                    <a:cubicBezTo>
                      <a:pt x="0" y="60"/>
                      <a:pt x="0" y="60"/>
                      <a:pt x="0" y="60"/>
                    </a:cubicBezTo>
                    <a:cubicBezTo>
                      <a:pt x="0" y="33"/>
                      <a:pt x="21" y="0"/>
                      <a:pt x="48" y="0"/>
                    </a:cubicBezTo>
                    <a:cubicBezTo>
                      <a:pt x="144" y="0"/>
                      <a:pt x="144" y="0"/>
                      <a:pt x="144" y="0"/>
                    </a:cubicBezTo>
                    <a:cubicBezTo>
                      <a:pt x="170" y="0"/>
                      <a:pt x="192" y="33"/>
                      <a:pt x="192" y="60"/>
                    </a:cubicBezTo>
                    <a:lnTo>
                      <a:pt x="192" y="17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103"/>
              <p:cNvSpPr>
                <a:spLocks/>
              </p:cNvSpPr>
              <p:nvPr/>
            </p:nvSpPr>
            <p:spPr bwMode="auto">
              <a:xfrm>
                <a:off x="5117" y="2111"/>
                <a:ext cx="187" cy="322"/>
              </a:xfrm>
              <a:custGeom>
                <a:avLst/>
                <a:gdLst>
                  <a:gd name="T0" fmla="*/ 116 w 157"/>
                  <a:gd name="T1" fmla="*/ 0 h 270"/>
                  <a:gd name="T2" fmla="*/ 69 w 157"/>
                  <a:gd name="T3" fmla="*/ 27 h 270"/>
                  <a:gd name="T4" fmla="*/ 52 w 157"/>
                  <a:gd name="T5" fmla="*/ 25 h 270"/>
                  <a:gd name="T6" fmla="*/ 63 w 157"/>
                  <a:gd name="T7" fmla="*/ 92 h 270"/>
                  <a:gd name="T8" fmla="*/ 63 w 157"/>
                  <a:gd name="T9" fmla="*/ 98 h 270"/>
                  <a:gd name="T10" fmla="*/ 60 w 157"/>
                  <a:gd name="T11" fmla="*/ 117 h 270"/>
                  <a:gd name="T12" fmla="*/ 46 w 157"/>
                  <a:gd name="T13" fmla="*/ 118 h 270"/>
                  <a:gd name="T14" fmla="*/ 46 w 157"/>
                  <a:gd name="T15" fmla="*/ 107 h 270"/>
                  <a:gd name="T16" fmla="*/ 31 w 157"/>
                  <a:gd name="T17" fmla="*/ 92 h 270"/>
                  <a:gd name="T18" fmla="*/ 16 w 157"/>
                  <a:gd name="T19" fmla="*/ 107 h 270"/>
                  <a:gd name="T20" fmla="*/ 16 w 157"/>
                  <a:gd name="T21" fmla="*/ 127 h 270"/>
                  <a:gd name="T22" fmla="*/ 16 w 157"/>
                  <a:gd name="T23" fmla="*/ 156 h 270"/>
                  <a:gd name="T24" fmla="*/ 0 w 157"/>
                  <a:gd name="T25" fmla="*/ 164 h 270"/>
                  <a:gd name="T26" fmla="*/ 0 w 157"/>
                  <a:gd name="T27" fmla="*/ 270 h 270"/>
                  <a:gd name="T28" fmla="*/ 77 w 157"/>
                  <a:gd name="T29" fmla="*/ 270 h 270"/>
                  <a:gd name="T30" fmla="*/ 77 w 157"/>
                  <a:gd name="T31" fmla="*/ 233 h 270"/>
                  <a:gd name="T32" fmla="*/ 114 w 157"/>
                  <a:gd name="T33" fmla="*/ 238 h 270"/>
                  <a:gd name="T34" fmla="*/ 136 w 157"/>
                  <a:gd name="T35" fmla="*/ 237 h 270"/>
                  <a:gd name="T36" fmla="*/ 136 w 157"/>
                  <a:gd name="T37" fmla="*/ 157 h 270"/>
                  <a:gd name="T38" fmla="*/ 157 w 157"/>
                  <a:gd name="T39" fmla="*/ 157 h 270"/>
                  <a:gd name="T40" fmla="*/ 116 w 157"/>
                  <a:gd name="T41"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270">
                    <a:moveTo>
                      <a:pt x="116" y="0"/>
                    </a:moveTo>
                    <a:cubicBezTo>
                      <a:pt x="109" y="16"/>
                      <a:pt x="90" y="27"/>
                      <a:pt x="69" y="27"/>
                    </a:cubicBezTo>
                    <a:cubicBezTo>
                      <a:pt x="63" y="27"/>
                      <a:pt x="58" y="26"/>
                      <a:pt x="52" y="25"/>
                    </a:cubicBezTo>
                    <a:cubicBezTo>
                      <a:pt x="59" y="44"/>
                      <a:pt x="63" y="67"/>
                      <a:pt x="63" y="92"/>
                    </a:cubicBezTo>
                    <a:cubicBezTo>
                      <a:pt x="63" y="94"/>
                      <a:pt x="63" y="96"/>
                      <a:pt x="63" y="98"/>
                    </a:cubicBezTo>
                    <a:cubicBezTo>
                      <a:pt x="61" y="109"/>
                      <a:pt x="60" y="117"/>
                      <a:pt x="60" y="117"/>
                    </a:cubicBezTo>
                    <a:cubicBezTo>
                      <a:pt x="55" y="117"/>
                      <a:pt x="50" y="118"/>
                      <a:pt x="46" y="118"/>
                    </a:cubicBezTo>
                    <a:cubicBezTo>
                      <a:pt x="46" y="114"/>
                      <a:pt x="46" y="109"/>
                      <a:pt x="46" y="107"/>
                    </a:cubicBezTo>
                    <a:cubicBezTo>
                      <a:pt x="46" y="99"/>
                      <a:pt x="39" y="92"/>
                      <a:pt x="31" y="92"/>
                    </a:cubicBezTo>
                    <a:cubicBezTo>
                      <a:pt x="23" y="92"/>
                      <a:pt x="16" y="99"/>
                      <a:pt x="16" y="107"/>
                    </a:cubicBezTo>
                    <a:cubicBezTo>
                      <a:pt x="16" y="111"/>
                      <a:pt x="16" y="123"/>
                      <a:pt x="16" y="127"/>
                    </a:cubicBezTo>
                    <a:cubicBezTo>
                      <a:pt x="16" y="127"/>
                      <a:pt x="16" y="155"/>
                      <a:pt x="16" y="156"/>
                    </a:cubicBezTo>
                    <a:cubicBezTo>
                      <a:pt x="6" y="162"/>
                      <a:pt x="0" y="164"/>
                      <a:pt x="0" y="164"/>
                    </a:cubicBezTo>
                    <a:cubicBezTo>
                      <a:pt x="0" y="270"/>
                      <a:pt x="0" y="270"/>
                      <a:pt x="0" y="270"/>
                    </a:cubicBezTo>
                    <a:cubicBezTo>
                      <a:pt x="77" y="270"/>
                      <a:pt x="77" y="270"/>
                      <a:pt x="77" y="270"/>
                    </a:cubicBezTo>
                    <a:cubicBezTo>
                      <a:pt x="77" y="233"/>
                      <a:pt x="77" y="233"/>
                      <a:pt x="77" y="233"/>
                    </a:cubicBezTo>
                    <a:cubicBezTo>
                      <a:pt x="89" y="236"/>
                      <a:pt x="101" y="238"/>
                      <a:pt x="114" y="238"/>
                    </a:cubicBezTo>
                    <a:cubicBezTo>
                      <a:pt x="121" y="238"/>
                      <a:pt x="129" y="238"/>
                      <a:pt x="136" y="237"/>
                    </a:cubicBezTo>
                    <a:cubicBezTo>
                      <a:pt x="136" y="157"/>
                      <a:pt x="136" y="157"/>
                      <a:pt x="136" y="157"/>
                    </a:cubicBezTo>
                    <a:cubicBezTo>
                      <a:pt x="157" y="157"/>
                      <a:pt x="157" y="157"/>
                      <a:pt x="157" y="157"/>
                    </a:cubicBezTo>
                    <a:lnTo>
                      <a:pt x="116"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104"/>
              <p:cNvSpPr>
                <a:spLocks/>
              </p:cNvSpPr>
              <p:nvPr/>
            </p:nvSpPr>
            <p:spPr bwMode="auto">
              <a:xfrm>
                <a:off x="5614" y="2459"/>
                <a:ext cx="510" cy="328"/>
              </a:xfrm>
              <a:custGeom>
                <a:avLst/>
                <a:gdLst>
                  <a:gd name="T0" fmla="*/ 0 w 427"/>
                  <a:gd name="T1" fmla="*/ 274 h 274"/>
                  <a:gd name="T2" fmla="*/ 0 w 427"/>
                  <a:gd name="T3" fmla="*/ 186 h 274"/>
                  <a:gd name="T4" fmla="*/ 290 w 427"/>
                  <a:gd name="T5" fmla="*/ 68 h 274"/>
                  <a:gd name="T6" fmla="*/ 427 w 427"/>
                  <a:gd name="T7" fmla="*/ 0 h 274"/>
                  <a:gd name="T8" fmla="*/ 427 w 427"/>
                  <a:gd name="T9" fmla="*/ 88 h 274"/>
                  <a:gd name="T10" fmla="*/ 343 w 427"/>
                  <a:gd name="T11" fmla="*/ 138 h 274"/>
                  <a:gd name="T12" fmla="*/ 0 w 427"/>
                  <a:gd name="T13" fmla="*/ 274 h 274"/>
                </a:gdLst>
                <a:ahLst/>
                <a:cxnLst>
                  <a:cxn ang="0">
                    <a:pos x="T0" y="T1"/>
                  </a:cxn>
                  <a:cxn ang="0">
                    <a:pos x="T2" y="T3"/>
                  </a:cxn>
                  <a:cxn ang="0">
                    <a:pos x="T4" y="T5"/>
                  </a:cxn>
                  <a:cxn ang="0">
                    <a:pos x="T6" y="T7"/>
                  </a:cxn>
                  <a:cxn ang="0">
                    <a:pos x="T8" y="T9"/>
                  </a:cxn>
                  <a:cxn ang="0">
                    <a:pos x="T10" y="T11"/>
                  </a:cxn>
                  <a:cxn ang="0">
                    <a:pos x="T12" y="T13"/>
                  </a:cxn>
                </a:cxnLst>
                <a:rect l="0" t="0" r="r" b="b"/>
                <a:pathLst>
                  <a:path w="427" h="274">
                    <a:moveTo>
                      <a:pt x="0" y="274"/>
                    </a:moveTo>
                    <a:cubicBezTo>
                      <a:pt x="0" y="186"/>
                      <a:pt x="0" y="186"/>
                      <a:pt x="0" y="186"/>
                    </a:cubicBezTo>
                    <a:cubicBezTo>
                      <a:pt x="136" y="186"/>
                      <a:pt x="221" y="121"/>
                      <a:pt x="290" y="68"/>
                    </a:cubicBezTo>
                    <a:cubicBezTo>
                      <a:pt x="338" y="31"/>
                      <a:pt x="379" y="0"/>
                      <a:pt x="427" y="0"/>
                    </a:cubicBezTo>
                    <a:cubicBezTo>
                      <a:pt x="427" y="88"/>
                      <a:pt x="427" y="88"/>
                      <a:pt x="427" y="88"/>
                    </a:cubicBezTo>
                    <a:cubicBezTo>
                      <a:pt x="409" y="88"/>
                      <a:pt x="377" y="112"/>
                      <a:pt x="343" y="138"/>
                    </a:cubicBezTo>
                    <a:cubicBezTo>
                      <a:pt x="268" y="195"/>
                      <a:pt x="165" y="274"/>
                      <a:pt x="0" y="274"/>
                    </a:cubicBez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105"/>
              <p:cNvSpPr>
                <a:spLocks/>
              </p:cNvSpPr>
              <p:nvPr/>
            </p:nvSpPr>
            <p:spPr bwMode="auto">
              <a:xfrm>
                <a:off x="5614" y="2531"/>
                <a:ext cx="510" cy="256"/>
              </a:xfrm>
              <a:custGeom>
                <a:avLst/>
                <a:gdLst>
                  <a:gd name="T0" fmla="*/ 427 w 427"/>
                  <a:gd name="T1" fmla="*/ 28 h 214"/>
                  <a:gd name="T2" fmla="*/ 427 w 427"/>
                  <a:gd name="T3" fmla="*/ 0 h 214"/>
                  <a:gd name="T4" fmla="*/ 323 w 427"/>
                  <a:gd name="T5" fmla="*/ 66 h 214"/>
                  <a:gd name="T6" fmla="*/ 0 w 427"/>
                  <a:gd name="T7" fmla="*/ 198 h 214"/>
                  <a:gd name="T8" fmla="*/ 0 w 427"/>
                  <a:gd name="T9" fmla="*/ 214 h 214"/>
                  <a:gd name="T10" fmla="*/ 343 w 427"/>
                  <a:gd name="T11" fmla="*/ 78 h 214"/>
                  <a:gd name="T12" fmla="*/ 427 w 427"/>
                  <a:gd name="T13" fmla="*/ 28 h 214"/>
                </a:gdLst>
                <a:ahLst/>
                <a:cxnLst>
                  <a:cxn ang="0">
                    <a:pos x="T0" y="T1"/>
                  </a:cxn>
                  <a:cxn ang="0">
                    <a:pos x="T2" y="T3"/>
                  </a:cxn>
                  <a:cxn ang="0">
                    <a:pos x="T4" y="T5"/>
                  </a:cxn>
                  <a:cxn ang="0">
                    <a:pos x="T6" y="T7"/>
                  </a:cxn>
                  <a:cxn ang="0">
                    <a:pos x="T8" y="T9"/>
                  </a:cxn>
                  <a:cxn ang="0">
                    <a:pos x="T10" y="T11"/>
                  </a:cxn>
                  <a:cxn ang="0">
                    <a:pos x="T12" y="T13"/>
                  </a:cxn>
                </a:cxnLst>
                <a:rect l="0" t="0" r="r" b="b"/>
                <a:pathLst>
                  <a:path w="427" h="214">
                    <a:moveTo>
                      <a:pt x="427" y="28"/>
                    </a:moveTo>
                    <a:cubicBezTo>
                      <a:pt x="427" y="0"/>
                      <a:pt x="427" y="0"/>
                      <a:pt x="427" y="0"/>
                    </a:cubicBezTo>
                    <a:cubicBezTo>
                      <a:pt x="393" y="13"/>
                      <a:pt x="360" y="38"/>
                      <a:pt x="323" y="66"/>
                    </a:cubicBezTo>
                    <a:cubicBezTo>
                      <a:pt x="247" y="125"/>
                      <a:pt x="151" y="198"/>
                      <a:pt x="0" y="198"/>
                    </a:cubicBezTo>
                    <a:cubicBezTo>
                      <a:pt x="0" y="214"/>
                      <a:pt x="0" y="214"/>
                      <a:pt x="0" y="214"/>
                    </a:cubicBezTo>
                    <a:cubicBezTo>
                      <a:pt x="165" y="214"/>
                      <a:pt x="268" y="135"/>
                      <a:pt x="343" y="78"/>
                    </a:cubicBezTo>
                    <a:cubicBezTo>
                      <a:pt x="377" y="52"/>
                      <a:pt x="409" y="28"/>
                      <a:pt x="427" y="2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106"/>
              <p:cNvSpPr>
                <a:spLocks noEditPoints="1"/>
              </p:cNvSpPr>
              <p:nvPr/>
            </p:nvSpPr>
            <p:spPr bwMode="auto">
              <a:xfrm>
                <a:off x="5940" y="2425"/>
                <a:ext cx="530" cy="1527"/>
              </a:xfrm>
              <a:custGeom>
                <a:avLst/>
                <a:gdLst>
                  <a:gd name="T0" fmla="*/ 495 w 530"/>
                  <a:gd name="T1" fmla="*/ 1411 h 1527"/>
                  <a:gd name="T2" fmla="*/ 470 w 530"/>
                  <a:gd name="T3" fmla="*/ 700 h 1527"/>
                  <a:gd name="T4" fmla="*/ 530 w 530"/>
                  <a:gd name="T5" fmla="*/ 700 h 1527"/>
                  <a:gd name="T6" fmla="*/ 530 w 530"/>
                  <a:gd name="T7" fmla="*/ 700 h 1527"/>
                  <a:gd name="T8" fmla="*/ 447 w 530"/>
                  <a:gd name="T9" fmla="*/ 376 h 1527"/>
                  <a:gd name="T10" fmla="*/ 482 w 530"/>
                  <a:gd name="T11" fmla="*/ 21 h 1527"/>
                  <a:gd name="T12" fmla="*/ 377 w 530"/>
                  <a:gd name="T13" fmla="*/ 0 h 1527"/>
                  <a:gd name="T14" fmla="*/ 262 w 530"/>
                  <a:gd name="T15" fmla="*/ 0 h 1527"/>
                  <a:gd name="T16" fmla="*/ 170 w 530"/>
                  <a:gd name="T17" fmla="*/ 23 h 1527"/>
                  <a:gd name="T18" fmla="*/ 135 w 530"/>
                  <a:gd name="T19" fmla="*/ 43 h 1527"/>
                  <a:gd name="T20" fmla="*/ 150 w 530"/>
                  <a:gd name="T21" fmla="*/ 138 h 1527"/>
                  <a:gd name="T22" fmla="*/ 201 w 530"/>
                  <a:gd name="T23" fmla="*/ 386 h 1527"/>
                  <a:gd name="T24" fmla="*/ 121 w 530"/>
                  <a:gd name="T25" fmla="*/ 700 h 1527"/>
                  <a:gd name="T26" fmla="*/ 172 w 530"/>
                  <a:gd name="T27" fmla="*/ 706 h 1527"/>
                  <a:gd name="T28" fmla="*/ 146 w 530"/>
                  <a:gd name="T29" fmla="*/ 1435 h 1527"/>
                  <a:gd name="T30" fmla="*/ 0 w 530"/>
                  <a:gd name="T31" fmla="*/ 1465 h 1527"/>
                  <a:gd name="T32" fmla="*/ 0 w 530"/>
                  <a:gd name="T33" fmla="*/ 1527 h 1527"/>
                  <a:gd name="T34" fmla="*/ 153 w 530"/>
                  <a:gd name="T35" fmla="*/ 1527 h 1527"/>
                  <a:gd name="T36" fmla="*/ 171 w 530"/>
                  <a:gd name="T37" fmla="*/ 1508 h 1527"/>
                  <a:gd name="T38" fmla="*/ 207 w 530"/>
                  <a:gd name="T39" fmla="*/ 1508 h 1527"/>
                  <a:gd name="T40" fmla="*/ 207 w 530"/>
                  <a:gd name="T41" fmla="*/ 1527 h 1527"/>
                  <a:gd name="T42" fmla="*/ 235 w 530"/>
                  <a:gd name="T43" fmla="*/ 1527 h 1527"/>
                  <a:gd name="T44" fmla="*/ 261 w 530"/>
                  <a:gd name="T45" fmla="*/ 1527 h 1527"/>
                  <a:gd name="T46" fmla="*/ 388 w 530"/>
                  <a:gd name="T47" fmla="*/ 1527 h 1527"/>
                  <a:gd name="T48" fmla="*/ 405 w 530"/>
                  <a:gd name="T49" fmla="*/ 1508 h 1527"/>
                  <a:gd name="T50" fmla="*/ 441 w 530"/>
                  <a:gd name="T51" fmla="*/ 1508 h 1527"/>
                  <a:gd name="T52" fmla="*/ 441 w 530"/>
                  <a:gd name="T53" fmla="*/ 1527 h 1527"/>
                  <a:gd name="T54" fmla="*/ 495 w 530"/>
                  <a:gd name="T55" fmla="*/ 1527 h 1527"/>
                  <a:gd name="T56" fmla="*/ 495 w 530"/>
                  <a:gd name="T57" fmla="*/ 1465 h 1527"/>
                  <a:gd name="T58" fmla="*/ 495 w 530"/>
                  <a:gd name="T59" fmla="*/ 1412 h 1527"/>
                  <a:gd name="T60" fmla="*/ 496 w 530"/>
                  <a:gd name="T61" fmla="*/ 1411 h 1527"/>
                  <a:gd name="T62" fmla="*/ 495 w 530"/>
                  <a:gd name="T63" fmla="*/ 1411 h 1527"/>
                  <a:gd name="T64" fmla="*/ 261 w 530"/>
                  <a:gd name="T65" fmla="*/ 1460 h 1527"/>
                  <a:gd name="T66" fmla="*/ 261 w 530"/>
                  <a:gd name="T67" fmla="*/ 1412 h 1527"/>
                  <a:gd name="T68" fmla="*/ 262 w 530"/>
                  <a:gd name="T69" fmla="*/ 1411 h 1527"/>
                  <a:gd name="T70" fmla="*/ 261 w 530"/>
                  <a:gd name="T71" fmla="*/ 1411 h 1527"/>
                  <a:gd name="T72" fmla="*/ 319 w 530"/>
                  <a:gd name="T73" fmla="*/ 748 h 1527"/>
                  <a:gd name="T74" fmla="*/ 336 w 530"/>
                  <a:gd name="T75" fmla="*/ 748 h 1527"/>
                  <a:gd name="T76" fmla="*/ 380 w 530"/>
                  <a:gd name="T77" fmla="*/ 1435 h 1527"/>
                  <a:gd name="T78" fmla="*/ 261 w 530"/>
                  <a:gd name="T79" fmla="*/ 1460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0" h="1527">
                    <a:moveTo>
                      <a:pt x="495" y="1411"/>
                    </a:moveTo>
                    <a:lnTo>
                      <a:pt x="470" y="700"/>
                    </a:lnTo>
                    <a:lnTo>
                      <a:pt x="530" y="700"/>
                    </a:lnTo>
                    <a:lnTo>
                      <a:pt x="530" y="700"/>
                    </a:lnTo>
                    <a:lnTo>
                      <a:pt x="447" y="376"/>
                    </a:lnTo>
                    <a:lnTo>
                      <a:pt x="482" y="21"/>
                    </a:lnTo>
                    <a:lnTo>
                      <a:pt x="377" y="0"/>
                    </a:lnTo>
                    <a:lnTo>
                      <a:pt x="262" y="0"/>
                    </a:lnTo>
                    <a:lnTo>
                      <a:pt x="170" y="23"/>
                    </a:lnTo>
                    <a:lnTo>
                      <a:pt x="135" y="43"/>
                    </a:lnTo>
                    <a:lnTo>
                      <a:pt x="150" y="138"/>
                    </a:lnTo>
                    <a:lnTo>
                      <a:pt x="201" y="386"/>
                    </a:lnTo>
                    <a:lnTo>
                      <a:pt x="121" y="700"/>
                    </a:lnTo>
                    <a:lnTo>
                      <a:pt x="172" y="706"/>
                    </a:lnTo>
                    <a:lnTo>
                      <a:pt x="146" y="1435"/>
                    </a:lnTo>
                    <a:lnTo>
                      <a:pt x="0" y="1465"/>
                    </a:lnTo>
                    <a:lnTo>
                      <a:pt x="0" y="1527"/>
                    </a:lnTo>
                    <a:lnTo>
                      <a:pt x="153" y="1527"/>
                    </a:lnTo>
                    <a:lnTo>
                      <a:pt x="171" y="1508"/>
                    </a:lnTo>
                    <a:lnTo>
                      <a:pt x="207" y="1508"/>
                    </a:lnTo>
                    <a:lnTo>
                      <a:pt x="207" y="1527"/>
                    </a:lnTo>
                    <a:lnTo>
                      <a:pt x="235" y="1527"/>
                    </a:lnTo>
                    <a:lnTo>
                      <a:pt x="261" y="1527"/>
                    </a:lnTo>
                    <a:lnTo>
                      <a:pt x="388" y="1527"/>
                    </a:lnTo>
                    <a:lnTo>
                      <a:pt x="405" y="1508"/>
                    </a:lnTo>
                    <a:lnTo>
                      <a:pt x="441" y="1508"/>
                    </a:lnTo>
                    <a:lnTo>
                      <a:pt x="441" y="1527"/>
                    </a:lnTo>
                    <a:lnTo>
                      <a:pt x="495" y="1527"/>
                    </a:lnTo>
                    <a:lnTo>
                      <a:pt x="495" y="1465"/>
                    </a:lnTo>
                    <a:lnTo>
                      <a:pt x="495" y="1412"/>
                    </a:lnTo>
                    <a:lnTo>
                      <a:pt x="496" y="1411"/>
                    </a:lnTo>
                    <a:lnTo>
                      <a:pt x="495" y="1411"/>
                    </a:lnTo>
                    <a:close/>
                    <a:moveTo>
                      <a:pt x="261" y="1460"/>
                    </a:moveTo>
                    <a:lnTo>
                      <a:pt x="261" y="1412"/>
                    </a:lnTo>
                    <a:lnTo>
                      <a:pt x="262" y="1411"/>
                    </a:lnTo>
                    <a:lnTo>
                      <a:pt x="261" y="1411"/>
                    </a:lnTo>
                    <a:lnTo>
                      <a:pt x="319" y="748"/>
                    </a:lnTo>
                    <a:lnTo>
                      <a:pt x="336" y="748"/>
                    </a:lnTo>
                    <a:lnTo>
                      <a:pt x="380" y="1435"/>
                    </a:lnTo>
                    <a:lnTo>
                      <a:pt x="261" y="1460"/>
                    </a:ln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107"/>
              <p:cNvSpPr>
                <a:spLocks/>
              </p:cNvSpPr>
              <p:nvPr/>
            </p:nvSpPr>
            <p:spPr bwMode="auto">
              <a:xfrm>
                <a:off x="5289" y="2793"/>
                <a:ext cx="81" cy="105"/>
              </a:xfrm>
              <a:custGeom>
                <a:avLst/>
                <a:gdLst>
                  <a:gd name="T0" fmla="*/ 81 w 81"/>
                  <a:gd name="T1" fmla="*/ 70 h 105"/>
                  <a:gd name="T2" fmla="*/ 0 w 81"/>
                  <a:gd name="T3" fmla="*/ 105 h 105"/>
                  <a:gd name="T4" fmla="*/ 24 w 81"/>
                  <a:gd name="T5" fmla="*/ 8 h 105"/>
                  <a:gd name="T6" fmla="*/ 81 w 81"/>
                  <a:gd name="T7" fmla="*/ 0 h 105"/>
                  <a:gd name="T8" fmla="*/ 81 w 81"/>
                  <a:gd name="T9" fmla="*/ 70 h 105"/>
                </a:gdLst>
                <a:ahLst/>
                <a:cxnLst>
                  <a:cxn ang="0">
                    <a:pos x="T0" y="T1"/>
                  </a:cxn>
                  <a:cxn ang="0">
                    <a:pos x="T2" y="T3"/>
                  </a:cxn>
                  <a:cxn ang="0">
                    <a:pos x="T4" y="T5"/>
                  </a:cxn>
                  <a:cxn ang="0">
                    <a:pos x="T6" y="T7"/>
                  </a:cxn>
                  <a:cxn ang="0">
                    <a:pos x="T8" y="T9"/>
                  </a:cxn>
                </a:cxnLst>
                <a:rect l="0" t="0" r="r" b="b"/>
                <a:pathLst>
                  <a:path w="81" h="105">
                    <a:moveTo>
                      <a:pt x="81" y="70"/>
                    </a:moveTo>
                    <a:lnTo>
                      <a:pt x="0" y="105"/>
                    </a:lnTo>
                    <a:lnTo>
                      <a:pt x="24" y="8"/>
                    </a:lnTo>
                    <a:lnTo>
                      <a:pt x="81" y="0"/>
                    </a:lnTo>
                    <a:lnTo>
                      <a:pt x="81" y="7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108"/>
              <p:cNvSpPr>
                <a:spLocks/>
              </p:cNvSpPr>
              <p:nvPr/>
            </p:nvSpPr>
            <p:spPr bwMode="auto">
              <a:xfrm>
                <a:off x="6381" y="2865"/>
                <a:ext cx="120" cy="120"/>
              </a:xfrm>
              <a:custGeom>
                <a:avLst/>
                <a:gdLst>
                  <a:gd name="T0" fmla="*/ 120 w 120"/>
                  <a:gd name="T1" fmla="*/ 68 h 120"/>
                  <a:gd name="T2" fmla="*/ 39 w 120"/>
                  <a:gd name="T3" fmla="*/ 120 h 120"/>
                  <a:gd name="T4" fmla="*/ 0 w 120"/>
                  <a:gd name="T5" fmla="*/ 37 h 120"/>
                  <a:gd name="T6" fmla="*/ 84 w 120"/>
                  <a:gd name="T7" fmla="*/ 0 h 120"/>
                  <a:gd name="T8" fmla="*/ 120 w 120"/>
                  <a:gd name="T9" fmla="*/ 68 h 120"/>
                </a:gdLst>
                <a:ahLst/>
                <a:cxnLst>
                  <a:cxn ang="0">
                    <a:pos x="T0" y="T1"/>
                  </a:cxn>
                  <a:cxn ang="0">
                    <a:pos x="T2" y="T3"/>
                  </a:cxn>
                  <a:cxn ang="0">
                    <a:pos x="T4" y="T5"/>
                  </a:cxn>
                  <a:cxn ang="0">
                    <a:pos x="T6" y="T7"/>
                  </a:cxn>
                  <a:cxn ang="0">
                    <a:pos x="T8" y="T9"/>
                  </a:cxn>
                </a:cxnLst>
                <a:rect l="0" t="0" r="r" b="b"/>
                <a:pathLst>
                  <a:path w="120" h="120">
                    <a:moveTo>
                      <a:pt x="120" y="68"/>
                    </a:moveTo>
                    <a:lnTo>
                      <a:pt x="39" y="120"/>
                    </a:lnTo>
                    <a:lnTo>
                      <a:pt x="0" y="37"/>
                    </a:lnTo>
                    <a:lnTo>
                      <a:pt x="84" y="0"/>
                    </a:lnTo>
                    <a:lnTo>
                      <a:pt x="120" y="6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109"/>
              <p:cNvSpPr>
                <a:spLocks/>
              </p:cNvSpPr>
              <p:nvPr/>
            </p:nvSpPr>
            <p:spPr bwMode="auto">
              <a:xfrm>
                <a:off x="6127" y="2125"/>
                <a:ext cx="187" cy="462"/>
              </a:xfrm>
              <a:custGeom>
                <a:avLst/>
                <a:gdLst>
                  <a:gd name="T0" fmla="*/ 157 w 157"/>
                  <a:gd name="T1" fmla="*/ 99 h 387"/>
                  <a:gd name="T2" fmla="*/ 32 w 157"/>
                  <a:gd name="T3" fmla="*/ 0 h 387"/>
                  <a:gd name="T4" fmla="*/ 0 w 157"/>
                  <a:gd name="T5" fmla="*/ 127 h 387"/>
                  <a:gd name="T6" fmla="*/ 22 w 157"/>
                  <a:gd name="T7" fmla="*/ 127 h 387"/>
                  <a:gd name="T8" fmla="*/ 36 w 157"/>
                  <a:gd name="T9" fmla="*/ 195 h 387"/>
                  <a:gd name="T10" fmla="*/ 37 w 157"/>
                  <a:gd name="T11" fmla="*/ 197 h 387"/>
                  <a:gd name="T12" fmla="*/ 73 w 157"/>
                  <a:gd name="T13" fmla="*/ 192 h 387"/>
                  <a:gd name="T14" fmla="*/ 69 w 157"/>
                  <a:gd name="T15" fmla="*/ 252 h 387"/>
                  <a:gd name="T16" fmla="*/ 100 w 157"/>
                  <a:gd name="T17" fmla="*/ 387 h 387"/>
                  <a:gd name="T18" fmla="*/ 146 w 157"/>
                  <a:gd name="T19" fmla="*/ 252 h 387"/>
                  <a:gd name="T20" fmla="*/ 146 w 157"/>
                  <a:gd name="T21" fmla="*/ 166 h 387"/>
                  <a:gd name="T22" fmla="*/ 136 w 157"/>
                  <a:gd name="T23" fmla="*/ 160 h 387"/>
                  <a:gd name="T24" fmla="*/ 146 w 157"/>
                  <a:gd name="T25" fmla="*/ 151 h 387"/>
                  <a:gd name="T26" fmla="*/ 157 w 157"/>
                  <a:gd name="T27" fmla="*/ 99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387">
                    <a:moveTo>
                      <a:pt x="157" y="99"/>
                    </a:moveTo>
                    <a:cubicBezTo>
                      <a:pt x="157" y="29"/>
                      <a:pt x="101" y="0"/>
                      <a:pt x="32" y="0"/>
                    </a:cubicBezTo>
                    <a:cubicBezTo>
                      <a:pt x="0" y="127"/>
                      <a:pt x="0" y="127"/>
                      <a:pt x="0" y="127"/>
                    </a:cubicBezTo>
                    <a:cubicBezTo>
                      <a:pt x="22" y="127"/>
                      <a:pt x="22" y="127"/>
                      <a:pt x="22" y="127"/>
                    </a:cubicBezTo>
                    <a:cubicBezTo>
                      <a:pt x="36" y="195"/>
                      <a:pt x="36" y="195"/>
                      <a:pt x="36" y="195"/>
                    </a:cubicBezTo>
                    <a:cubicBezTo>
                      <a:pt x="36" y="196"/>
                      <a:pt x="37" y="197"/>
                      <a:pt x="37" y="197"/>
                    </a:cubicBezTo>
                    <a:cubicBezTo>
                      <a:pt x="50" y="198"/>
                      <a:pt x="61" y="195"/>
                      <a:pt x="73" y="192"/>
                    </a:cubicBezTo>
                    <a:cubicBezTo>
                      <a:pt x="69" y="252"/>
                      <a:pt x="69" y="252"/>
                      <a:pt x="69" y="252"/>
                    </a:cubicBezTo>
                    <a:cubicBezTo>
                      <a:pt x="100" y="387"/>
                      <a:pt x="100" y="387"/>
                      <a:pt x="100" y="387"/>
                    </a:cubicBezTo>
                    <a:cubicBezTo>
                      <a:pt x="146" y="252"/>
                      <a:pt x="146" y="252"/>
                      <a:pt x="146" y="252"/>
                    </a:cubicBezTo>
                    <a:cubicBezTo>
                      <a:pt x="146" y="166"/>
                      <a:pt x="146" y="166"/>
                      <a:pt x="146" y="166"/>
                    </a:cubicBezTo>
                    <a:cubicBezTo>
                      <a:pt x="136" y="160"/>
                      <a:pt x="136" y="160"/>
                      <a:pt x="136" y="160"/>
                    </a:cubicBezTo>
                    <a:cubicBezTo>
                      <a:pt x="146" y="151"/>
                      <a:pt x="146" y="151"/>
                      <a:pt x="146" y="151"/>
                    </a:cubicBezTo>
                    <a:cubicBezTo>
                      <a:pt x="153" y="135"/>
                      <a:pt x="157" y="118"/>
                      <a:pt x="157" y="9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Oval 110"/>
              <p:cNvSpPr>
                <a:spLocks noChangeArrowheads="1"/>
              </p:cNvSpPr>
              <p:nvPr/>
            </p:nvSpPr>
            <p:spPr bwMode="auto">
              <a:xfrm>
                <a:off x="6152" y="2226"/>
                <a:ext cx="13" cy="12"/>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Rectangle 114"/>
              <p:cNvSpPr>
                <a:spLocks noChangeArrowheads="1"/>
              </p:cNvSpPr>
              <p:nvPr/>
            </p:nvSpPr>
            <p:spPr bwMode="auto">
              <a:xfrm>
                <a:off x="5523" y="2702"/>
                <a:ext cx="91" cy="8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115"/>
              <p:cNvSpPr>
                <a:spLocks/>
              </p:cNvSpPr>
              <p:nvPr/>
            </p:nvSpPr>
            <p:spPr bwMode="auto">
              <a:xfrm>
                <a:off x="5523" y="2720"/>
                <a:ext cx="91" cy="66"/>
              </a:xfrm>
              <a:custGeom>
                <a:avLst/>
                <a:gdLst>
                  <a:gd name="T0" fmla="*/ 91 w 91"/>
                  <a:gd name="T1" fmla="*/ 66 h 66"/>
                  <a:gd name="T2" fmla="*/ 0 w 91"/>
                  <a:gd name="T3" fmla="*/ 66 h 66"/>
                  <a:gd name="T4" fmla="*/ 0 w 91"/>
                  <a:gd name="T5" fmla="*/ 0 h 66"/>
                  <a:gd name="T6" fmla="*/ 91 w 91"/>
                  <a:gd name="T7" fmla="*/ 66 h 66"/>
                </a:gdLst>
                <a:ahLst/>
                <a:cxnLst>
                  <a:cxn ang="0">
                    <a:pos x="T0" y="T1"/>
                  </a:cxn>
                  <a:cxn ang="0">
                    <a:pos x="T2" y="T3"/>
                  </a:cxn>
                  <a:cxn ang="0">
                    <a:pos x="T4" y="T5"/>
                  </a:cxn>
                  <a:cxn ang="0">
                    <a:pos x="T6" y="T7"/>
                  </a:cxn>
                </a:cxnLst>
                <a:rect l="0" t="0" r="r" b="b"/>
                <a:pathLst>
                  <a:path w="91" h="66">
                    <a:moveTo>
                      <a:pt x="91" y="66"/>
                    </a:moveTo>
                    <a:lnTo>
                      <a:pt x="0" y="66"/>
                    </a:lnTo>
                    <a:lnTo>
                      <a:pt x="0" y="0"/>
                    </a:lnTo>
                    <a:lnTo>
                      <a:pt x="91" y="66"/>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118"/>
              <p:cNvSpPr>
                <a:spLocks noEditPoints="1"/>
              </p:cNvSpPr>
              <p:nvPr/>
            </p:nvSpPr>
            <p:spPr bwMode="auto">
              <a:xfrm>
                <a:off x="5940" y="3010"/>
                <a:ext cx="496" cy="947"/>
              </a:xfrm>
              <a:custGeom>
                <a:avLst/>
                <a:gdLst>
                  <a:gd name="T0" fmla="*/ 495 w 496"/>
                  <a:gd name="T1" fmla="*/ 826 h 947"/>
                  <a:gd name="T2" fmla="*/ 496 w 496"/>
                  <a:gd name="T3" fmla="*/ 115 h 947"/>
                  <a:gd name="T4" fmla="*/ 350 w 496"/>
                  <a:gd name="T5" fmla="*/ 109 h 947"/>
                  <a:gd name="T6" fmla="*/ 322 w 496"/>
                  <a:gd name="T7" fmla="*/ 0 h 947"/>
                  <a:gd name="T8" fmla="*/ 305 w 496"/>
                  <a:gd name="T9" fmla="*/ 116 h 947"/>
                  <a:gd name="T10" fmla="*/ 150 w 496"/>
                  <a:gd name="T11" fmla="*/ 121 h 947"/>
                  <a:gd name="T12" fmla="*/ 146 w 496"/>
                  <a:gd name="T13" fmla="*/ 850 h 947"/>
                  <a:gd name="T14" fmla="*/ 0 w 496"/>
                  <a:gd name="T15" fmla="*/ 885 h 947"/>
                  <a:gd name="T16" fmla="*/ 0 w 496"/>
                  <a:gd name="T17" fmla="*/ 947 h 947"/>
                  <a:gd name="T18" fmla="*/ 153 w 496"/>
                  <a:gd name="T19" fmla="*/ 942 h 947"/>
                  <a:gd name="T20" fmla="*/ 171 w 496"/>
                  <a:gd name="T21" fmla="*/ 923 h 947"/>
                  <a:gd name="T22" fmla="*/ 207 w 496"/>
                  <a:gd name="T23" fmla="*/ 923 h 947"/>
                  <a:gd name="T24" fmla="*/ 207 w 496"/>
                  <a:gd name="T25" fmla="*/ 942 h 947"/>
                  <a:gd name="T26" fmla="*/ 235 w 496"/>
                  <a:gd name="T27" fmla="*/ 942 h 947"/>
                  <a:gd name="T28" fmla="*/ 261 w 496"/>
                  <a:gd name="T29" fmla="*/ 942 h 947"/>
                  <a:gd name="T30" fmla="*/ 388 w 496"/>
                  <a:gd name="T31" fmla="*/ 942 h 947"/>
                  <a:gd name="T32" fmla="*/ 405 w 496"/>
                  <a:gd name="T33" fmla="*/ 923 h 947"/>
                  <a:gd name="T34" fmla="*/ 441 w 496"/>
                  <a:gd name="T35" fmla="*/ 923 h 947"/>
                  <a:gd name="T36" fmla="*/ 441 w 496"/>
                  <a:gd name="T37" fmla="*/ 942 h 947"/>
                  <a:gd name="T38" fmla="*/ 495 w 496"/>
                  <a:gd name="T39" fmla="*/ 942 h 947"/>
                  <a:gd name="T40" fmla="*/ 495 w 496"/>
                  <a:gd name="T41" fmla="*/ 880 h 947"/>
                  <a:gd name="T42" fmla="*/ 495 w 496"/>
                  <a:gd name="T43" fmla="*/ 827 h 947"/>
                  <a:gd name="T44" fmla="*/ 496 w 496"/>
                  <a:gd name="T45" fmla="*/ 826 h 947"/>
                  <a:gd name="T46" fmla="*/ 495 w 496"/>
                  <a:gd name="T47" fmla="*/ 826 h 947"/>
                  <a:gd name="T48" fmla="*/ 261 w 496"/>
                  <a:gd name="T49" fmla="*/ 875 h 947"/>
                  <a:gd name="T50" fmla="*/ 261 w 496"/>
                  <a:gd name="T51" fmla="*/ 827 h 947"/>
                  <a:gd name="T52" fmla="*/ 262 w 496"/>
                  <a:gd name="T53" fmla="*/ 826 h 947"/>
                  <a:gd name="T54" fmla="*/ 261 w 496"/>
                  <a:gd name="T55" fmla="*/ 826 h 947"/>
                  <a:gd name="T56" fmla="*/ 319 w 496"/>
                  <a:gd name="T57" fmla="*/ 163 h 947"/>
                  <a:gd name="T58" fmla="*/ 336 w 496"/>
                  <a:gd name="T59" fmla="*/ 163 h 947"/>
                  <a:gd name="T60" fmla="*/ 380 w 496"/>
                  <a:gd name="T61" fmla="*/ 850 h 947"/>
                  <a:gd name="T62" fmla="*/ 261 w 496"/>
                  <a:gd name="T63" fmla="*/ 875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6" h="947">
                    <a:moveTo>
                      <a:pt x="495" y="826"/>
                    </a:moveTo>
                    <a:lnTo>
                      <a:pt x="496" y="115"/>
                    </a:lnTo>
                    <a:lnTo>
                      <a:pt x="350" y="109"/>
                    </a:lnTo>
                    <a:lnTo>
                      <a:pt x="322" y="0"/>
                    </a:lnTo>
                    <a:lnTo>
                      <a:pt x="305" y="116"/>
                    </a:lnTo>
                    <a:lnTo>
                      <a:pt x="150" y="121"/>
                    </a:lnTo>
                    <a:lnTo>
                      <a:pt x="146" y="850"/>
                    </a:lnTo>
                    <a:lnTo>
                      <a:pt x="0" y="885"/>
                    </a:lnTo>
                    <a:lnTo>
                      <a:pt x="0" y="947"/>
                    </a:lnTo>
                    <a:lnTo>
                      <a:pt x="153" y="942"/>
                    </a:lnTo>
                    <a:lnTo>
                      <a:pt x="171" y="923"/>
                    </a:lnTo>
                    <a:lnTo>
                      <a:pt x="207" y="923"/>
                    </a:lnTo>
                    <a:lnTo>
                      <a:pt x="207" y="942"/>
                    </a:lnTo>
                    <a:lnTo>
                      <a:pt x="235" y="942"/>
                    </a:lnTo>
                    <a:lnTo>
                      <a:pt x="261" y="942"/>
                    </a:lnTo>
                    <a:lnTo>
                      <a:pt x="388" y="942"/>
                    </a:lnTo>
                    <a:lnTo>
                      <a:pt x="405" y="923"/>
                    </a:lnTo>
                    <a:lnTo>
                      <a:pt x="441" y="923"/>
                    </a:lnTo>
                    <a:lnTo>
                      <a:pt x="441" y="942"/>
                    </a:lnTo>
                    <a:lnTo>
                      <a:pt x="495" y="942"/>
                    </a:lnTo>
                    <a:lnTo>
                      <a:pt x="495" y="880"/>
                    </a:lnTo>
                    <a:lnTo>
                      <a:pt x="495" y="827"/>
                    </a:lnTo>
                    <a:lnTo>
                      <a:pt x="496" y="826"/>
                    </a:lnTo>
                    <a:lnTo>
                      <a:pt x="495" y="826"/>
                    </a:lnTo>
                    <a:close/>
                    <a:moveTo>
                      <a:pt x="261" y="875"/>
                    </a:moveTo>
                    <a:lnTo>
                      <a:pt x="261" y="827"/>
                    </a:lnTo>
                    <a:lnTo>
                      <a:pt x="262" y="826"/>
                    </a:lnTo>
                    <a:lnTo>
                      <a:pt x="261" y="826"/>
                    </a:lnTo>
                    <a:lnTo>
                      <a:pt x="319" y="163"/>
                    </a:lnTo>
                    <a:lnTo>
                      <a:pt x="336" y="163"/>
                    </a:lnTo>
                    <a:lnTo>
                      <a:pt x="380" y="850"/>
                    </a:lnTo>
                    <a:lnTo>
                      <a:pt x="261" y="8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119"/>
              <p:cNvSpPr>
                <a:spLocks noEditPoints="1"/>
              </p:cNvSpPr>
              <p:nvPr/>
            </p:nvSpPr>
            <p:spPr bwMode="auto">
              <a:xfrm>
                <a:off x="4971" y="2425"/>
                <a:ext cx="508" cy="1527"/>
              </a:xfrm>
              <a:custGeom>
                <a:avLst/>
                <a:gdLst>
                  <a:gd name="T0" fmla="*/ 12 w 508"/>
                  <a:gd name="T1" fmla="*/ 1411 h 1527"/>
                  <a:gd name="T2" fmla="*/ 13 w 508"/>
                  <a:gd name="T3" fmla="*/ 1412 h 1527"/>
                  <a:gd name="T4" fmla="*/ 13 w 508"/>
                  <a:gd name="T5" fmla="*/ 1465 h 1527"/>
                  <a:gd name="T6" fmla="*/ 13 w 508"/>
                  <a:gd name="T7" fmla="*/ 1527 h 1527"/>
                  <a:gd name="T8" fmla="*/ 66 w 508"/>
                  <a:gd name="T9" fmla="*/ 1527 h 1527"/>
                  <a:gd name="T10" fmla="*/ 66 w 508"/>
                  <a:gd name="T11" fmla="*/ 1508 h 1527"/>
                  <a:gd name="T12" fmla="*/ 103 w 508"/>
                  <a:gd name="T13" fmla="*/ 1508 h 1527"/>
                  <a:gd name="T14" fmla="*/ 121 w 508"/>
                  <a:gd name="T15" fmla="*/ 1527 h 1527"/>
                  <a:gd name="T16" fmla="*/ 247 w 508"/>
                  <a:gd name="T17" fmla="*/ 1527 h 1527"/>
                  <a:gd name="T18" fmla="*/ 274 w 508"/>
                  <a:gd name="T19" fmla="*/ 1527 h 1527"/>
                  <a:gd name="T20" fmla="*/ 301 w 508"/>
                  <a:gd name="T21" fmla="*/ 1527 h 1527"/>
                  <a:gd name="T22" fmla="*/ 301 w 508"/>
                  <a:gd name="T23" fmla="*/ 1508 h 1527"/>
                  <a:gd name="T24" fmla="*/ 337 w 508"/>
                  <a:gd name="T25" fmla="*/ 1508 h 1527"/>
                  <a:gd name="T26" fmla="*/ 355 w 508"/>
                  <a:gd name="T27" fmla="*/ 1527 h 1527"/>
                  <a:gd name="T28" fmla="*/ 508 w 508"/>
                  <a:gd name="T29" fmla="*/ 1527 h 1527"/>
                  <a:gd name="T30" fmla="*/ 508 w 508"/>
                  <a:gd name="T31" fmla="*/ 1465 h 1527"/>
                  <a:gd name="T32" fmla="*/ 362 w 508"/>
                  <a:gd name="T33" fmla="*/ 1435 h 1527"/>
                  <a:gd name="T34" fmla="*/ 335 w 508"/>
                  <a:gd name="T35" fmla="*/ 706 h 1527"/>
                  <a:gd name="T36" fmla="*/ 362 w 508"/>
                  <a:gd name="T37" fmla="*/ 700 h 1527"/>
                  <a:gd name="T38" fmla="*/ 333 w 508"/>
                  <a:gd name="T39" fmla="*/ 435 h 1527"/>
                  <a:gd name="T40" fmla="*/ 362 w 508"/>
                  <a:gd name="T41" fmla="*/ 183 h 1527"/>
                  <a:gd name="T42" fmla="*/ 362 w 508"/>
                  <a:gd name="T43" fmla="*/ 58 h 1527"/>
                  <a:gd name="T44" fmla="*/ 362 w 508"/>
                  <a:gd name="T45" fmla="*/ 36 h 1527"/>
                  <a:gd name="T46" fmla="*/ 246 w 508"/>
                  <a:gd name="T47" fmla="*/ 0 h 1527"/>
                  <a:gd name="T48" fmla="*/ 131 w 508"/>
                  <a:gd name="T49" fmla="*/ 0 h 1527"/>
                  <a:gd name="T50" fmla="*/ 13 w 508"/>
                  <a:gd name="T51" fmla="*/ 36 h 1527"/>
                  <a:gd name="T52" fmla="*/ 0 w 508"/>
                  <a:gd name="T53" fmla="*/ 148 h 1527"/>
                  <a:gd name="T54" fmla="*/ 27 w 508"/>
                  <a:gd name="T55" fmla="*/ 429 h 1527"/>
                  <a:gd name="T56" fmla="*/ 13 w 508"/>
                  <a:gd name="T57" fmla="*/ 700 h 1527"/>
                  <a:gd name="T58" fmla="*/ 13 w 508"/>
                  <a:gd name="T59" fmla="*/ 700 h 1527"/>
                  <a:gd name="T60" fmla="*/ 38 w 508"/>
                  <a:gd name="T61" fmla="*/ 700 h 1527"/>
                  <a:gd name="T62" fmla="*/ 13 w 508"/>
                  <a:gd name="T63" fmla="*/ 1411 h 1527"/>
                  <a:gd name="T64" fmla="*/ 12 w 508"/>
                  <a:gd name="T65" fmla="*/ 1411 h 1527"/>
                  <a:gd name="T66" fmla="*/ 128 w 508"/>
                  <a:gd name="T67" fmla="*/ 1435 h 1527"/>
                  <a:gd name="T68" fmla="*/ 172 w 508"/>
                  <a:gd name="T69" fmla="*/ 748 h 1527"/>
                  <a:gd name="T70" fmla="*/ 189 w 508"/>
                  <a:gd name="T71" fmla="*/ 748 h 1527"/>
                  <a:gd name="T72" fmla="*/ 247 w 508"/>
                  <a:gd name="T73" fmla="*/ 1411 h 1527"/>
                  <a:gd name="T74" fmla="*/ 246 w 508"/>
                  <a:gd name="T75" fmla="*/ 1411 h 1527"/>
                  <a:gd name="T76" fmla="*/ 247 w 508"/>
                  <a:gd name="T77" fmla="*/ 1412 h 1527"/>
                  <a:gd name="T78" fmla="*/ 247 w 508"/>
                  <a:gd name="T79" fmla="*/ 1460 h 1527"/>
                  <a:gd name="T80" fmla="*/ 128 w 508"/>
                  <a:gd name="T81" fmla="*/ 1435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8" h="1527">
                    <a:moveTo>
                      <a:pt x="12" y="1411"/>
                    </a:moveTo>
                    <a:lnTo>
                      <a:pt x="13" y="1412"/>
                    </a:lnTo>
                    <a:lnTo>
                      <a:pt x="13" y="1465"/>
                    </a:lnTo>
                    <a:lnTo>
                      <a:pt x="13" y="1527"/>
                    </a:lnTo>
                    <a:lnTo>
                      <a:pt x="66" y="1527"/>
                    </a:lnTo>
                    <a:lnTo>
                      <a:pt x="66" y="1508"/>
                    </a:lnTo>
                    <a:lnTo>
                      <a:pt x="103" y="1508"/>
                    </a:lnTo>
                    <a:lnTo>
                      <a:pt x="121" y="1527"/>
                    </a:lnTo>
                    <a:lnTo>
                      <a:pt x="247" y="1527"/>
                    </a:lnTo>
                    <a:lnTo>
                      <a:pt x="274" y="1527"/>
                    </a:lnTo>
                    <a:lnTo>
                      <a:pt x="301" y="1527"/>
                    </a:lnTo>
                    <a:lnTo>
                      <a:pt x="301" y="1508"/>
                    </a:lnTo>
                    <a:lnTo>
                      <a:pt x="337" y="1508"/>
                    </a:lnTo>
                    <a:lnTo>
                      <a:pt x="355" y="1527"/>
                    </a:lnTo>
                    <a:lnTo>
                      <a:pt x="508" y="1527"/>
                    </a:lnTo>
                    <a:lnTo>
                      <a:pt x="508" y="1465"/>
                    </a:lnTo>
                    <a:lnTo>
                      <a:pt x="362" y="1435"/>
                    </a:lnTo>
                    <a:lnTo>
                      <a:pt x="335" y="706"/>
                    </a:lnTo>
                    <a:lnTo>
                      <a:pt x="362" y="700"/>
                    </a:lnTo>
                    <a:lnTo>
                      <a:pt x="333" y="435"/>
                    </a:lnTo>
                    <a:lnTo>
                      <a:pt x="362" y="183"/>
                    </a:lnTo>
                    <a:lnTo>
                      <a:pt x="362" y="58"/>
                    </a:lnTo>
                    <a:lnTo>
                      <a:pt x="362" y="36"/>
                    </a:lnTo>
                    <a:lnTo>
                      <a:pt x="246" y="0"/>
                    </a:lnTo>
                    <a:lnTo>
                      <a:pt x="131" y="0"/>
                    </a:lnTo>
                    <a:lnTo>
                      <a:pt x="13" y="36"/>
                    </a:lnTo>
                    <a:lnTo>
                      <a:pt x="0" y="148"/>
                    </a:lnTo>
                    <a:lnTo>
                      <a:pt x="27" y="429"/>
                    </a:lnTo>
                    <a:lnTo>
                      <a:pt x="13" y="700"/>
                    </a:lnTo>
                    <a:lnTo>
                      <a:pt x="13" y="700"/>
                    </a:lnTo>
                    <a:lnTo>
                      <a:pt x="38" y="700"/>
                    </a:lnTo>
                    <a:lnTo>
                      <a:pt x="13" y="1411"/>
                    </a:lnTo>
                    <a:lnTo>
                      <a:pt x="12" y="1411"/>
                    </a:lnTo>
                    <a:close/>
                    <a:moveTo>
                      <a:pt x="128" y="1435"/>
                    </a:moveTo>
                    <a:lnTo>
                      <a:pt x="172" y="748"/>
                    </a:lnTo>
                    <a:lnTo>
                      <a:pt x="189" y="748"/>
                    </a:lnTo>
                    <a:lnTo>
                      <a:pt x="247" y="1411"/>
                    </a:lnTo>
                    <a:lnTo>
                      <a:pt x="246" y="1411"/>
                    </a:lnTo>
                    <a:lnTo>
                      <a:pt x="247" y="1412"/>
                    </a:lnTo>
                    <a:lnTo>
                      <a:pt x="247" y="1460"/>
                    </a:lnTo>
                    <a:lnTo>
                      <a:pt x="128" y="1435"/>
                    </a:ln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120"/>
              <p:cNvSpPr>
                <a:spLocks noEditPoints="1"/>
              </p:cNvSpPr>
              <p:nvPr/>
            </p:nvSpPr>
            <p:spPr bwMode="auto">
              <a:xfrm>
                <a:off x="4983" y="3081"/>
                <a:ext cx="496" cy="871"/>
              </a:xfrm>
              <a:custGeom>
                <a:avLst/>
                <a:gdLst>
                  <a:gd name="T0" fmla="*/ 0 w 496"/>
                  <a:gd name="T1" fmla="*/ 755 h 871"/>
                  <a:gd name="T2" fmla="*/ 1 w 496"/>
                  <a:gd name="T3" fmla="*/ 756 h 871"/>
                  <a:gd name="T4" fmla="*/ 1 w 496"/>
                  <a:gd name="T5" fmla="*/ 809 h 871"/>
                  <a:gd name="T6" fmla="*/ 1 w 496"/>
                  <a:gd name="T7" fmla="*/ 871 h 871"/>
                  <a:gd name="T8" fmla="*/ 54 w 496"/>
                  <a:gd name="T9" fmla="*/ 871 h 871"/>
                  <a:gd name="T10" fmla="*/ 54 w 496"/>
                  <a:gd name="T11" fmla="*/ 852 h 871"/>
                  <a:gd name="T12" fmla="*/ 91 w 496"/>
                  <a:gd name="T13" fmla="*/ 852 h 871"/>
                  <a:gd name="T14" fmla="*/ 109 w 496"/>
                  <a:gd name="T15" fmla="*/ 871 h 871"/>
                  <a:gd name="T16" fmla="*/ 235 w 496"/>
                  <a:gd name="T17" fmla="*/ 871 h 871"/>
                  <a:gd name="T18" fmla="*/ 262 w 496"/>
                  <a:gd name="T19" fmla="*/ 871 h 871"/>
                  <a:gd name="T20" fmla="*/ 289 w 496"/>
                  <a:gd name="T21" fmla="*/ 871 h 871"/>
                  <a:gd name="T22" fmla="*/ 289 w 496"/>
                  <a:gd name="T23" fmla="*/ 852 h 871"/>
                  <a:gd name="T24" fmla="*/ 325 w 496"/>
                  <a:gd name="T25" fmla="*/ 852 h 871"/>
                  <a:gd name="T26" fmla="*/ 343 w 496"/>
                  <a:gd name="T27" fmla="*/ 871 h 871"/>
                  <a:gd name="T28" fmla="*/ 496 w 496"/>
                  <a:gd name="T29" fmla="*/ 871 h 871"/>
                  <a:gd name="T30" fmla="*/ 496 w 496"/>
                  <a:gd name="T31" fmla="*/ 809 h 871"/>
                  <a:gd name="T32" fmla="*/ 350 w 496"/>
                  <a:gd name="T33" fmla="*/ 779 h 871"/>
                  <a:gd name="T34" fmla="*/ 323 w 496"/>
                  <a:gd name="T35" fmla="*/ 50 h 871"/>
                  <a:gd name="T36" fmla="*/ 191 w 496"/>
                  <a:gd name="T37" fmla="*/ 45 h 871"/>
                  <a:gd name="T38" fmla="*/ 167 w 496"/>
                  <a:gd name="T39" fmla="*/ 0 h 871"/>
                  <a:gd name="T40" fmla="*/ 146 w 496"/>
                  <a:gd name="T41" fmla="*/ 38 h 871"/>
                  <a:gd name="T42" fmla="*/ 26 w 496"/>
                  <a:gd name="T43" fmla="*/ 44 h 871"/>
                  <a:gd name="T44" fmla="*/ 1 w 496"/>
                  <a:gd name="T45" fmla="*/ 755 h 871"/>
                  <a:gd name="T46" fmla="*/ 0 w 496"/>
                  <a:gd name="T47" fmla="*/ 755 h 871"/>
                  <a:gd name="T48" fmla="*/ 116 w 496"/>
                  <a:gd name="T49" fmla="*/ 779 h 871"/>
                  <a:gd name="T50" fmla="*/ 160 w 496"/>
                  <a:gd name="T51" fmla="*/ 92 h 871"/>
                  <a:gd name="T52" fmla="*/ 177 w 496"/>
                  <a:gd name="T53" fmla="*/ 92 h 871"/>
                  <a:gd name="T54" fmla="*/ 235 w 496"/>
                  <a:gd name="T55" fmla="*/ 755 h 871"/>
                  <a:gd name="T56" fmla="*/ 234 w 496"/>
                  <a:gd name="T57" fmla="*/ 755 h 871"/>
                  <a:gd name="T58" fmla="*/ 235 w 496"/>
                  <a:gd name="T59" fmla="*/ 756 h 871"/>
                  <a:gd name="T60" fmla="*/ 235 w 496"/>
                  <a:gd name="T61" fmla="*/ 804 h 871"/>
                  <a:gd name="T62" fmla="*/ 116 w 496"/>
                  <a:gd name="T63" fmla="*/ 779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6" h="871">
                    <a:moveTo>
                      <a:pt x="0" y="755"/>
                    </a:moveTo>
                    <a:lnTo>
                      <a:pt x="1" y="756"/>
                    </a:lnTo>
                    <a:lnTo>
                      <a:pt x="1" y="809"/>
                    </a:lnTo>
                    <a:lnTo>
                      <a:pt x="1" y="871"/>
                    </a:lnTo>
                    <a:lnTo>
                      <a:pt x="54" y="871"/>
                    </a:lnTo>
                    <a:lnTo>
                      <a:pt x="54" y="852"/>
                    </a:lnTo>
                    <a:lnTo>
                      <a:pt x="91" y="852"/>
                    </a:lnTo>
                    <a:lnTo>
                      <a:pt x="109" y="871"/>
                    </a:lnTo>
                    <a:lnTo>
                      <a:pt x="235" y="871"/>
                    </a:lnTo>
                    <a:lnTo>
                      <a:pt x="262" y="871"/>
                    </a:lnTo>
                    <a:lnTo>
                      <a:pt x="289" y="871"/>
                    </a:lnTo>
                    <a:lnTo>
                      <a:pt x="289" y="852"/>
                    </a:lnTo>
                    <a:lnTo>
                      <a:pt x="325" y="852"/>
                    </a:lnTo>
                    <a:lnTo>
                      <a:pt x="343" y="871"/>
                    </a:lnTo>
                    <a:lnTo>
                      <a:pt x="496" y="871"/>
                    </a:lnTo>
                    <a:lnTo>
                      <a:pt x="496" y="809"/>
                    </a:lnTo>
                    <a:lnTo>
                      <a:pt x="350" y="779"/>
                    </a:lnTo>
                    <a:lnTo>
                      <a:pt x="323" y="50"/>
                    </a:lnTo>
                    <a:lnTo>
                      <a:pt x="191" y="45"/>
                    </a:lnTo>
                    <a:lnTo>
                      <a:pt x="167" y="0"/>
                    </a:lnTo>
                    <a:lnTo>
                      <a:pt x="146" y="38"/>
                    </a:lnTo>
                    <a:lnTo>
                      <a:pt x="26" y="44"/>
                    </a:lnTo>
                    <a:lnTo>
                      <a:pt x="1" y="755"/>
                    </a:lnTo>
                    <a:lnTo>
                      <a:pt x="0" y="755"/>
                    </a:lnTo>
                    <a:close/>
                    <a:moveTo>
                      <a:pt x="116" y="779"/>
                    </a:moveTo>
                    <a:lnTo>
                      <a:pt x="160" y="92"/>
                    </a:lnTo>
                    <a:lnTo>
                      <a:pt x="177" y="92"/>
                    </a:lnTo>
                    <a:lnTo>
                      <a:pt x="235" y="755"/>
                    </a:lnTo>
                    <a:lnTo>
                      <a:pt x="234" y="755"/>
                    </a:lnTo>
                    <a:lnTo>
                      <a:pt x="235" y="756"/>
                    </a:lnTo>
                    <a:lnTo>
                      <a:pt x="235" y="804"/>
                    </a:lnTo>
                    <a:lnTo>
                      <a:pt x="116" y="77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121"/>
              <p:cNvSpPr>
                <a:spLocks/>
              </p:cNvSpPr>
              <p:nvPr/>
            </p:nvSpPr>
            <p:spPr bwMode="auto">
              <a:xfrm>
                <a:off x="6167" y="2415"/>
                <a:ext cx="183" cy="386"/>
              </a:xfrm>
              <a:custGeom>
                <a:avLst/>
                <a:gdLst>
                  <a:gd name="T0" fmla="*/ 163 w 183"/>
                  <a:gd name="T1" fmla="*/ 0 h 386"/>
                  <a:gd name="T2" fmla="*/ 134 w 183"/>
                  <a:gd name="T3" fmla="*/ 0 h 386"/>
                  <a:gd name="T4" fmla="*/ 92 w 183"/>
                  <a:gd name="T5" fmla="*/ 165 h 386"/>
                  <a:gd name="T6" fmla="*/ 42 w 183"/>
                  <a:gd name="T7" fmla="*/ 0 h 386"/>
                  <a:gd name="T8" fmla="*/ 21 w 183"/>
                  <a:gd name="T9" fmla="*/ 0 h 386"/>
                  <a:gd name="T10" fmla="*/ 0 w 183"/>
                  <a:gd name="T11" fmla="*/ 71 h 386"/>
                  <a:gd name="T12" fmla="*/ 16 w 183"/>
                  <a:gd name="T13" fmla="*/ 85 h 386"/>
                  <a:gd name="T14" fmla="*/ 0 w 183"/>
                  <a:gd name="T15" fmla="*/ 101 h 386"/>
                  <a:gd name="T16" fmla="*/ 92 w 183"/>
                  <a:gd name="T17" fmla="*/ 386 h 386"/>
                  <a:gd name="T18" fmla="*/ 183 w 183"/>
                  <a:gd name="T19" fmla="*/ 101 h 386"/>
                  <a:gd name="T20" fmla="*/ 168 w 183"/>
                  <a:gd name="T21" fmla="*/ 85 h 386"/>
                  <a:gd name="T22" fmla="*/ 183 w 183"/>
                  <a:gd name="T23" fmla="*/ 71 h 386"/>
                  <a:gd name="T24" fmla="*/ 163 w 183"/>
                  <a:gd name="T25"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 h="386">
                    <a:moveTo>
                      <a:pt x="163" y="0"/>
                    </a:moveTo>
                    <a:lnTo>
                      <a:pt x="134" y="0"/>
                    </a:lnTo>
                    <a:lnTo>
                      <a:pt x="92" y="165"/>
                    </a:lnTo>
                    <a:lnTo>
                      <a:pt x="42" y="0"/>
                    </a:lnTo>
                    <a:lnTo>
                      <a:pt x="21" y="0"/>
                    </a:lnTo>
                    <a:lnTo>
                      <a:pt x="0" y="71"/>
                    </a:lnTo>
                    <a:lnTo>
                      <a:pt x="16" y="85"/>
                    </a:lnTo>
                    <a:lnTo>
                      <a:pt x="0" y="101"/>
                    </a:lnTo>
                    <a:lnTo>
                      <a:pt x="92" y="386"/>
                    </a:lnTo>
                    <a:lnTo>
                      <a:pt x="183" y="101"/>
                    </a:lnTo>
                    <a:lnTo>
                      <a:pt x="168" y="85"/>
                    </a:lnTo>
                    <a:lnTo>
                      <a:pt x="183" y="71"/>
                    </a:lnTo>
                    <a:lnTo>
                      <a:pt x="16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122"/>
              <p:cNvSpPr>
                <a:spLocks/>
              </p:cNvSpPr>
              <p:nvPr/>
            </p:nvSpPr>
            <p:spPr bwMode="auto">
              <a:xfrm>
                <a:off x="5067" y="2415"/>
                <a:ext cx="182" cy="436"/>
              </a:xfrm>
              <a:custGeom>
                <a:avLst/>
                <a:gdLst>
                  <a:gd name="T0" fmla="*/ 162 w 182"/>
                  <a:gd name="T1" fmla="*/ 0 h 436"/>
                  <a:gd name="T2" fmla="*/ 21 w 182"/>
                  <a:gd name="T3" fmla="*/ 0 h 436"/>
                  <a:gd name="T4" fmla="*/ 0 w 182"/>
                  <a:gd name="T5" fmla="*/ 71 h 436"/>
                  <a:gd name="T6" fmla="*/ 15 w 182"/>
                  <a:gd name="T7" fmla="*/ 85 h 436"/>
                  <a:gd name="T8" fmla="*/ 0 w 182"/>
                  <a:gd name="T9" fmla="*/ 101 h 436"/>
                  <a:gd name="T10" fmla="*/ 92 w 182"/>
                  <a:gd name="T11" fmla="*/ 436 h 436"/>
                  <a:gd name="T12" fmla="*/ 182 w 182"/>
                  <a:gd name="T13" fmla="*/ 101 h 436"/>
                  <a:gd name="T14" fmla="*/ 168 w 182"/>
                  <a:gd name="T15" fmla="*/ 85 h 436"/>
                  <a:gd name="T16" fmla="*/ 182 w 182"/>
                  <a:gd name="T17" fmla="*/ 71 h 436"/>
                  <a:gd name="T18" fmla="*/ 162 w 182"/>
                  <a:gd name="T19"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436">
                    <a:moveTo>
                      <a:pt x="162" y="0"/>
                    </a:moveTo>
                    <a:lnTo>
                      <a:pt x="21" y="0"/>
                    </a:lnTo>
                    <a:lnTo>
                      <a:pt x="0" y="71"/>
                    </a:lnTo>
                    <a:lnTo>
                      <a:pt x="15" y="85"/>
                    </a:lnTo>
                    <a:lnTo>
                      <a:pt x="0" y="101"/>
                    </a:lnTo>
                    <a:lnTo>
                      <a:pt x="92" y="436"/>
                    </a:lnTo>
                    <a:lnTo>
                      <a:pt x="182" y="101"/>
                    </a:lnTo>
                    <a:lnTo>
                      <a:pt x="168" y="85"/>
                    </a:lnTo>
                    <a:lnTo>
                      <a:pt x="182" y="71"/>
                    </a:lnTo>
                    <a:lnTo>
                      <a:pt x="162"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123"/>
              <p:cNvSpPr>
                <a:spLocks/>
              </p:cNvSpPr>
              <p:nvPr/>
            </p:nvSpPr>
            <p:spPr bwMode="auto">
              <a:xfrm>
                <a:off x="6201" y="2394"/>
                <a:ext cx="135" cy="300"/>
              </a:xfrm>
              <a:custGeom>
                <a:avLst/>
                <a:gdLst>
                  <a:gd name="T0" fmla="*/ 84 w 135"/>
                  <a:gd name="T1" fmla="*/ 31 h 300"/>
                  <a:gd name="T2" fmla="*/ 58 w 135"/>
                  <a:gd name="T3" fmla="*/ 99 h 300"/>
                  <a:gd name="T4" fmla="*/ 26 w 135"/>
                  <a:gd name="T5" fmla="*/ 31 h 300"/>
                  <a:gd name="T6" fmla="*/ 0 w 135"/>
                  <a:gd name="T7" fmla="*/ 9 h 300"/>
                  <a:gd name="T8" fmla="*/ 0 w 135"/>
                  <a:gd name="T9" fmla="*/ 64 h 300"/>
                  <a:gd name="T10" fmla="*/ 58 w 135"/>
                  <a:gd name="T11" fmla="*/ 300 h 300"/>
                  <a:gd name="T12" fmla="*/ 117 w 135"/>
                  <a:gd name="T13" fmla="*/ 64 h 300"/>
                  <a:gd name="T14" fmla="*/ 135 w 135"/>
                  <a:gd name="T15" fmla="*/ 0 h 300"/>
                  <a:gd name="T16" fmla="*/ 84 w 135"/>
                  <a:gd name="T17" fmla="*/ 3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300">
                    <a:moveTo>
                      <a:pt x="84" y="31"/>
                    </a:moveTo>
                    <a:lnTo>
                      <a:pt x="58" y="99"/>
                    </a:lnTo>
                    <a:lnTo>
                      <a:pt x="26" y="31"/>
                    </a:lnTo>
                    <a:lnTo>
                      <a:pt x="0" y="9"/>
                    </a:lnTo>
                    <a:lnTo>
                      <a:pt x="0" y="64"/>
                    </a:lnTo>
                    <a:lnTo>
                      <a:pt x="58" y="300"/>
                    </a:lnTo>
                    <a:lnTo>
                      <a:pt x="117" y="64"/>
                    </a:lnTo>
                    <a:lnTo>
                      <a:pt x="135" y="0"/>
                    </a:lnTo>
                    <a:lnTo>
                      <a:pt x="8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124"/>
              <p:cNvSpPr>
                <a:spLocks/>
              </p:cNvSpPr>
              <p:nvPr/>
            </p:nvSpPr>
            <p:spPr bwMode="auto">
              <a:xfrm>
                <a:off x="6368" y="2446"/>
                <a:ext cx="224" cy="503"/>
              </a:xfrm>
              <a:custGeom>
                <a:avLst/>
                <a:gdLst>
                  <a:gd name="T0" fmla="*/ 111 w 187"/>
                  <a:gd name="T1" fmla="*/ 421 h 421"/>
                  <a:gd name="T2" fmla="*/ 48 w 187"/>
                  <a:gd name="T3" fmla="*/ 360 h 421"/>
                  <a:gd name="T4" fmla="*/ 98 w 187"/>
                  <a:gd name="T5" fmla="*/ 238 h 421"/>
                  <a:gd name="T6" fmla="*/ 0 w 187"/>
                  <a:gd name="T7" fmla="*/ 78 h 421"/>
                  <a:gd name="T8" fmla="*/ 14 w 187"/>
                  <a:gd name="T9" fmla="*/ 0 h 421"/>
                  <a:gd name="T10" fmla="*/ 49 w 187"/>
                  <a:gd name="T11" fmla="*/ 4 h 421"/>
                  <a:gd name="T12" fmla="*/ 186 w 187"/>
                  <a:gd name="T13" fmla="*/ 239 h 421"/>
                  <a:gd name="T14" fmla="*/ 111 w 187"/>
                  <a:gd name="T15" fmla="*/ 421 h 4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21">
                    <a:moveTo>
                      <a:pt x="111" y="421"/>
                    </a:moveTo>
                    <a:cubicBezTo>
                      <a:pt x="48" y="360"/>
                      <a:pt x="48" y="360"/>
                      <a:pt x="48" y="360"/>
                    </a:cubicBezTo>
                    <a:cubicBezTo>
                      <a:pt x="80" y="327"/>
                      <a:pt x="97" y="284"/>
                      <a:pt x="98" y="238"/>
                    </a:cubicBezTo>
                    <a:cubicBezTo>
                      <a:pt x="98" y="170"/>
                      <a:pt x="61" y="108"/>
                      <a:pt x="0" y="78"/>
                    </a:cubicBezTo>
                    <a:cubicBezTo>
                      <a:pt x="14" y="0"/>
                      <a:pt x="14" y="0"/>
                      <a:pt x="14" y="0"/>
                    </a:cubicBezTo>
                    <a:cubicBezTo>
                      <a:pt x="17" y="2"/>
                      <a:pt x="46" y="3"/>
                      <a:pt x="49" y="4"/>
                    </a:cubicBezTo>
                    <a:cubicBezTo>
                      <a:pt x="134" y="52"/>
                      <a:pt x="187" y="140"/>
                      <a:pt x="186" y="239"/>
                    </a:cubicBezTo>
                    <a:cubicBezTo>
                      <a:pt x="185" y="307"/>
                      <a:pt x="159" y="372"/>
                      <a:pt x="111" y="421"/>
                    </a:cubicBez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125"/>
              <p:cNvSpPr>
                <a:spLocks/>
              </p:cNvSpPr>
              <p:nvPr/>
            </p:nvSpPr>
            <p:spPr bwMode="auto">
              <a:xfrm>
                <a:off x="6298" y="2948"/>
                <a:ext cx="123" cy="74"/>
              </a:xfrm>
              <a:custGeom>
                <a:avLst/>
                <a:gdLst>
                  <a:gd name="T0" fmla="*/ 123 w 123"/>
                  <a:gd name="T1" fmla="*/ 74 h 74"/>
                  <a:gd name="T2" fmla="*/ 0 w 123"/>
                  <a:gd name="T3" fmla="*/ 34 h 74"/>
                  <a:gd name="T4" fmla="*/ 0 w 123"/>
                  <a:gd name="T5" fmla="*/ 0 h 74"/>
                  <a:gd name="T6" fmla="*/ 123 w 123"/>
                  <a:gd name="T7" fmla="*/ 41 h 74"/>
                  <a:gd name="T8" fmla="*/ 123 w 123"/>
                  <a:gd name="T9" fmla="*/ 74 h 74"/>
                </a:gdLst>
                <a:ahLst/>
                <a:cxnLst>
                  <a:cxn ang="0">
                    <a:pos x="T0" y="T1"/>
                  </a:cxn>
                  <a:cxn ang="0">
                    <a:pos x="T2" y="T3"/>
                  </a:cxn>
                  <a:cxn ang="0">
                    <a:pos x="T4" y="T5"/>
                  </a:cxn>
                  <a:cxn ang="0">
                    <a:pos x="T6" y="T7"/>
                  </a:cxn>
                  <a:cxn ang="0">
                    <a:pos x="T8" y="T9"/>
                  </a:cxn>
                </a:cxnLst>
                <a:rect l="0" t="0" r="r" b="b"/>
                <a:pathLst>
                  <a:path w="123" h="74">
                    <a:moveTo>
                      <a:pt x="123" y="74"/>
                    </a:moveTo>
                    <a:lnTo>
                      <a:pt x="0" y="34"/>
                    </a:lnTo>
                    <a:lnTo>
                      <a:pt x="0" y="0"/>
                    </a:lnTo>
                    <a:lnTo>
                      <a:pt x="123" y="41"/>
                    </a:lnTo>
                    <a:lnTo>
                      <a:pt x="123" y="74"/>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126"/>
              <p:cNvSpPr>
                <a:spLocks/>
              </p:cNvSpPr>
              <p:nvPr/>
            </p:nvSpPr>
            <p:spPr bwMode="auto">
              <a:xfrm>
                <a:off x="6110" y="2946"/>
                <a:ext cx="123" cy="74"/>
              </a:xfrm>
              <a:custGeom>
                <a:avLst/>
                <a:gdLst>
                  <a:gd name="T0" fmla="*/ 0 w 123"/>
                  <a:gd name="T1" fmla="*/ 74 h 74"/>
                  <a:gd name="T2" fmla="*/ 123 w 123"/>
                  <a:gd name="T3" fmla="*/ 33 h 74"/>
                  <a:gd name="T4" fmla="*/ 123 w 123"/>
                  <a:gd name="T5" fmla="*/ 0 h 74"/>
                  <a:gd name="T6" fmla="*/ 0 w 123"/>
                  <a:gd name="T7" fmla="*/ 41 h 74"/>
                  <a:gd name="T8" fmla="*/ 0 w 123"/>
                  <a:gd name="T9" fmla="*/ 74 h 74"/>
                </a:gdLst>
                <a:ahLst/>
                <a:cxnLst>
                  <a:cxn ang="0">
                    <a:pos x="T0" y="T1"/>
                  </a:cxn>
                  <a:cxn ang="0">
                    <a:pos x="T2" y="T3"/>
                  </a:cxn>
                  <a:cxn ang="0">
                    <a:pos x="T4" y="T5"/>
                  </a:cxn>
                  <a:cxn ang="0">
                    <a:pos x="T6" y="T7"/>
                  </a:cxn>
                  <a:cxn ang="0">
                    <a:pos x="T8" y="T9"/>
                  </a:cxn>
                </a:cxnLst>
                <a:rect l="0" t="0" r="r" b="b"/>
                <a:pathLst>
                  <a:path w="123" h="74">
                    <a:moveTo>
                      <a:pt x="0" y="74"/>
                    </a:moveTo>
                    <a:lnTo>
                      <a:pt x="123" y="33"/>
                    </a:lnTo>
                    <a:lnTo>
                      <a:pt x="123" y="0"/>
                    </a:lnTo>
                    <a:lnTo>
                      <a:pt x="0" y="41"/>
                    </a:lnTo>
                    <a:lnTo>
                      <a:pt x="0" y="74"/>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Oval 127"/>
              <p:cNvSpPr>
                <a:spLocks noChangeArrowheads="1"/>
              </p:cNvSpPr>
              <p:nvPr/>
            </p:nvSpPr>
            <p:spPr bwMode="auto">
              <a:xfrm>
                <a:off x="6246" y="2880"/>
                <a:ext cx="25" cy="24"/>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128"/>
              <p:cNvSpPr>
                <a:spLocks/>
              </p:cNvSpPr>
              <p:nvPr/>
            </p:nvSpPr>
            <p:spPr bwMode="auto">
              <a:xfrm>
                <a:off x="5243" y="2566"/>
                <a:ext cx="51" cy="36"/>
              </a:xfrm>
              <a:custGeom>
                <a:avLst/>
                <a:gdLst>
                  <a:gd name="T0" fmla="*/ 0 w 51"/>
                  <a:gd name="T1" fmla="*/ 36 h 36"/>
                  <a:gd name="T2" fmla="*/ 11 w 51"/>
                  <a:gd name="T3" fmla="*/ 9 h 36"/>
                  <a:gd name="T4" fmla="*/ 27 w 51"/>
                  <a:gd name="T5" fmla="*/ 13 h 36"/>
                  <a:gd name="T6" fmla="*/ 39 w 51"/>
                  <a:gd name="T7" fmla="*/ 0 h 36"/>
                  <a:gd name="T8" fmla="*/ 51 w 51"/>
                  <a:gd name="T9" fmla="*/ 13 h 36"/>
                  <a:gd name="T10" fmla="*/ 26 w 51"/>
                  <a:gd name="T11" fmla="*/ 26 h 36"/>
                  <a:gd name="T12" fmla="*/ 0 w 5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36"/>
                    </a:moveTo>
                    <a:lnTo>
                      <a:pt x="11" y="9"/>
                    </a:lnTo>
                    <a:lnTo>
                      <a:pt x="27" y="13"/>
                    </a:lnTo>
                    <a:lnTo>
                      <a:pt x="39" y="0"/>
                    </a:lnTo>
                    <a:lnTo>
                      <a:pt x="51" y="13"/>
                    </a:lnTo>
                    <a:lnTo>
                      <a:pt x="26" y="26"/>
                    </a:lnTo>
                    <a:lnTo>
                      <a:pt x="0"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129"/>
              <p:cNvSpPr>
                <a:spLocks/>
              </p:cNvSpPr>
              <p:nvPr/>
            </p:nvSpPr>
            <p:spPr bwMode="auto">
              <a:xfrm>
                <a:off x="5191" y="2936"/>
                <a:ext cx="123" cy="74"/>
              </a:xfrm>
              <a:custGeom>
                <a:avLst/>
                <a:gdLst>
                  <a:gd name="T0" fmla="*/ 123 w 123"/>
                  <a:gd name="T1" fmla="*/ 74 h 74"/>
                  <a:gd name="T2" fmla="*/ 0 w 123"/>
                  <a:gd name="T3" fmla="*/ 34 h 74"/>
                  <a:gd name="T4" fmla="*/ 0 w 123"/>
                  <a:gd name="T5" fmla="*/ 0 h 74"/>
                  <a:gd name="T6" fmla="*/ 123 w 123"/>
                  <a:gd name="T7" fmla="*/ 41 h 74"/>
                  <a:gd name="T8" fmla="*/ 123 w 123"/>
                  <a:gd name="T9" fmla="*/ 74 h 74"/>
                </a:gdLst>
                <a:ahLst/>
                <a:cxnLst>
                  <a:cxn ang="0">
                    <a:pos x="T0" y="T1"/>
                  </a:cxn>
                  <a:cxn ang="0">
                    <a:pos x="T2" y="T3"/>
                  </a:cxn>
                  <a:cxn ang="0">
                    <a:pos x="T4" y="T5"/>
                  </a:cxn>
                  <a:cxn ang="0">
                    <a:pos x="T6" y="T7"/>
                  </a:cxn>
                  <a:cxn ang="0">
                    <a:pos x="T8" y="T9"/>
                  </a:cxn>
                </a:cxnLst>
                <a:rect l="0" t="0" r="r" b="b"/>
                <a:pathLst>
                  <a:path w="123" h="74">
                    <a:moveTo>
                      <a:pt x="123" y="74"/>
                    </a:moveTo>
                    <a:lnTo>
                      <a:pt x="0" y="34"/>
                    </a:lnTo>
                    <a:lnTo>
                      <a:pt x="0" y="0"/>
                    </a:lnTo>
                    <a:lnTo>
                      <a:pt x="123" y="41"/>
                    </a:lnTo>
                    <a:lnTo>
                      <a:pt x="123" y="74"/>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130"/>
              <p:cNvSpPr>
                <a:spLocks/>
              </p:cNvSpPr>
              <p:nvPr/>
            </p:nvSpPr>
            <p:spPr bwMode="auto">
              <a:xfrm>
                <a:off x="5003" y="2936"/>
                <a:ext cx="122" cy="74"/>
              </a:xfrm>
              <a:custGeom>
                <a:avLst/>
                <a:gdLst>
                  <a:gd name="T0" fmla="*/ 0 w 122"/>
                  <a:gd name="T1" fmla="*/ 74 h 74"/>
                  <a:gd name="T2" fmla="*/ 122 w 122"/>
                  <a:gd name="T3" fmla="*/ 34 h 74"/>
                  <a:gd name="T4" fmla="*/ 122 w 122"/>
                  <a:gd name="T5" fmla="*/ 0 h 74"/>
                  <a:gd name="T6" fmla="*/ 0 w 122"/>
                  <a:gd name="T7" fmla="*/ 41 h 74"/>
                  <a:gd name="T8" fmla="*/ 0 w 122"/>
                  <a:gd name="T9" fmla="*/ 74 h 74"/>
                </a:gdLst>
                <a:ahLst/>
                <a:cxnLst>
                  <a:cxn ang="0">
                    <a:pos x="T0" y="T1"/>
                  </a:cxn>
                  <a:cxn ang="0">
                    <a:pos x="T2" y="T3"/>
                  </a:cxn>
                  <a:cxn ang="0">
                    <a:pos x="T4" y="T5"/>
                  </a:cxn>
                  <a:cxn ang="0">
                    <a:pos x="T6" y="T7"/>
                  </a:cxn>
                  <a:cxn ang="0">
                    <a:pos x="T8" y="T9"/>
                  </a:cxn>
                </a:cxnLst>
                <a:rect l="0" t="0" r="r" b="b"/>
                <a:pathLst>
                  <a:path w="122" h="74">
                    <a:moveTo>
                      <a:pt x="0" y="74"/>
                    </a:moveTo>
                    <a:lnTo>
                      <a:pt x="122" y="34"/>
                    </a:lnTo>
                    <a:lnTo>
                      <a:pt x="122" y="0"/>
                    </a:lnTo>
                    <a:lnTo>
                      <a:pt x="0" y="41"/>
                    </a:lnTo>
                    <a:lnTo>
                      <a:pt x="0" y="74"/>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131"/>
              <p:cNvSpPr>
                <a:spLocks/>
              </p:cNvSpPr>
              <p:nvPr/>
            </p:nvSpPr>
            <p:spPr bwMode="auto">
              <a:xfrm>
                <a:off x="5187" y="2575"/>
                <a:ext cx="111" cy="54"/>
              </a:xfrm>
              <a:custGeom>
                <a:avLst/>
                <a:gdLst>
                  <a:gd name="T0" fmla="*/ 0 w 111"/>
                  <a:gd name="T1" fmla="*/ 36 h 54"/>
                  <a:gd name="T2" fmla="*/ 111 w 111"/>
                  <a:gd name="T3" fmla="*/ 0 h 54"/>
                  <a:gd name="T4" fmla="*/ 111 w 111"/>
                  <a:gd name="T5" fmla="*/ 18 h 54"/>
                  <a:gd name="T6" fmla="*/ 0 w 111"/>
                  <a:gd name="T7" fmla="*/ 54 h 54"/>
                  <a:gd name="T8" fmla="*/ 0 w 111"/>
                  <a:gd name="T9" fmla="*/ 36 h 54"/>
                </a:gdLst>
                <a:ahLst/>
                <a:cxnLst>
                  <a:cxn ang="0">
                    <a:pos x="T0" y="T1"/>
                  </a:cxn>
                  <a:cxn ang="0">
                    <a:pos x="T2" y="T3"/>
                  </a:cxn>
                  <a:cxn ang="0">
                    <a:pos x="T4" y="T5"/>
                  </a:cxn>
                  <a:cxn ang="0">
                    <a:pos x="T6" y="T7"/>
                  </a:cxn>
                  <a:cxn ang="0">
                    <a:pos x="T8" y="T9"/>
                  </a:cxn>
                </a:cxnLst>
                <a:rect l="0" t="0" r="r" b="b"/>
                <a:pathLst>
                  <a:path w="111" h="54">
                    <a:moveTo>
                      <a:pt x="0" y="36"/>
                    </a:moveTo>
                    <a:lnTo>
                      <a:pt x="111" y="0"/>
                    </a:lnTo>
                    <a:lnTo>
                      <a:pt x="111" y="18"/>
                    </a:lnTo>
                    <a:lnTo>
                      <a:pt x="0" y="54"/>
                    </a:lnTo>
                    <a:lnTo>
                      <a:pt x="0" y="36"/>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Oval 132"/>
              <p:cNvSpPr>
                <a:spLocks noChangeArrowheads="1"/>
              </p:cNvSpPr>
              <p:nvPr/>
            </p:nvSpPr>
            <p:spPr bwMode="auto">
              <a:xfrm>
                <a:off x="5159" y="2880"/>
                <a:ext cx="25" cy="24"/>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133"/>
              <p:cNvSpPr>
                <a:spLocks/>
              </p:cNvSpPr>
              <p:nvPr/>
            </p:nvSpPr>
            <p:spPr bwMode="auto">
              <a:xfrm>
                <a:off x="5249" y="2451"/>
                <a:ext cx="265" cy="429"/>
              </a:xfrm>
              <a:custGeom>
                <a:avLst/>
                <a:gdLst>
                  <a:gd name="T0" fmla="*/ 100 w 221"/>
                  <a:gd name="T1" fmla="*/ 359 h 359"/>
                  <a:gd name="T2" fmla="*/ 59 w 221"/>
                  <a:gd name="T3" fmla="*/ 286 h 359"/>
                  <a:gd name="T4" fmla="*/ 130 w 221"/>
                  <a:gd name="T5" fmla="*/ 192 h 359"/>
                  <a:gd name="T6" fmla="*/ 29 w 221"/>
                  <a:gd name="T7" fmla="*/ 95 h 359"/>
                  <a:gd name="T8" fmla="*/ 0 w 221"/>
                  <a:gd name="T9" fmla="*/ 18 h 359"/>
                  <a:gd name="T10" fmla="*/ 107 w 221"/>
                  <a:gd name="T11" fmla="*/ 39 h 359"/>
                  <a:gd name="T12" fmla="*/ 195 w 221"/>
                  <a:gd name="T13" fmla="*/ 129 h 359"/>
                  <a:gd name="T14" fmla="*/ 207 w 221"/>
                  <a:gd name="T15" fmla="*/ 248 h 359"/>
                  <a:gd name="T16" fmla="*/ 100 w 221"/>
                  <a:gd name="T17" fmla="*/ 35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359">
                    <a:moveTo>
                      <a:pt x="100" y="359"/>
                    </a:moveTo>
                    <a:cubicBezTo>
                      <a:pt x="59" y="286"/>
                      <a:pt x="59" y="286"/>
                      <a:pt x="59" y="286"/>
                    </a:cubicBezTo>
                    <a:cubicBezTo>
                      <a:pt x="113" y="256"/>
                      <a:pt x="137" y="225"/>
                      <a:pt x="130" y="192"/>
                    </a:cubicBezTo>
                    <a:cubicBezTo>
                      <a:pt x="119" y="140"/>
                      <a:pt x="48" y="97"/>
                      <a:pt x="29" y="95"/>
                    </a:cubicBezTo>
                    <a:cubicBezTo>
                      <a:pt x="31" y="95"/>
                      <a:pt x="0" y="18"/>
                      <a:pt x="0" y="18"/>
                    </a:cubicBezTo>
                    <a:cubicBezTo>
                      <a:pt x="33" y="0"/>
                      <a:pt x="76" y="20"/>
                      <a:pt x="107" y="39"/>
                    </a:cubicBezTo>
                    <a:cubicBezTo>
                      <a:pt x="144" y="62"/>
                      <a:pt x="176" y="95"/>
                      <a:pt x="195" y="129"/>
                    </a:cubicBezTo>
                    <a:cubicBezTo>
                      <a:pt x="216" y="168"/>
                      <a:pt x="221" y="210"/>
                      <a:pt x="207" y="248"/>
                    </a:cubicBezTo>
                    <a:cubicBezTo>
                      <a:pt x="192" y="291"/>
                      <a:pt x="156" y="328"/>
                      <a:pt x="100" y="359"/>
                    </a:cubicBez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134"/>
              <p:cNvSpPr>
                <a:spLocks/>
              </p:cNvSpPr>
              <p:nvPr/>
            </p:nvSpPr>
            <p:spPr bwMode="auto">
              <a:xfrm>
                <a:off x="5100" y="2403"/>
                <a:ext cx="117" cy="235"/>
              </a:xfrm>
              <a:custGeom>
                <a:avLst/>
                <a:gdLst>
                  <a:gd name="T0" fmla="*/ 48 w 117"/>
                  <a:gd name="T1" fmla="*/ 10 h 235"/>
                  <a:gd name="T2" fmla="*/ 73 w 117"/>
                  <a:gd name="T3" fmla="*/ 10 h 235"/>
                  <a:gd name="T4" fmla="*/ 117 w 117"/>
                  <a:gd name="T5" fmla="*/ 0 h 235"/>
                  <a:gd name="T6" fmla="*/ 117 w 117"/>
                  <a:gd name="T7" fmla="*/ 55 h 235"/>
                  <a:gd name="T8" fmla="*/ 84 w 117"/>
                  <a:gd name="T9" fmla="*/ 225 h 235"/>
                  <a:gd name="T10" fmla="*/ 66 w 117"/>
                  <a:gd name="T11" fmla="*/ 59 h 235"/>
                  <a:gd name="T12" fmla="*/ 79 w 117"/>
                  <a:gd name="T13" fmla="*/ 35 h 235"/>
                  <a:gd name="T14" fmla="*/ 72 w 117"/>
                  <a:gd name="T15" fmla="*/ 24 h 235"/>
                  <a:gd name="T16" fmla="*/ 48 w 117"/>
                  <a:gd name="T17" fmla="*/ 24 h 235"/>
                  <a:gd name="T18" fmla="*/ 41 w 117"/>
                  <a:gd name="T19" fmla="*/ 35 h 235"/>
                  <a:gd name="T20" fmla="*/ 54 w 117"/>
                  <a:gd name="T21" fmla="*/ 58 h 235"/>
                  <a:gd name="T22" fmla="*/ 33 w 117"/>
                  <a:gd name="T23" fmla="*/ 235 h 235"/>
                  <a:gd name="T24" fmla="*/ 0 w 117"/>
                  <a:gd name="T25" fmla="*/ 55 h 235"/>
                  <a:gd name="T26" fmla="*/ 0 w 117"/>
                  <a:gd name="T27" fmla="*/ 0 h 235"/>
                  <a:gd name="T28" fmla="*/ 48 w 117"/>
                  <a:gd name="T29" fmla="*/ 1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235">
                    <a:moveTo>
                      <a:pt x="48" y="10"/>
                    </a:moveTo>
                    <a:lnTo>
                      <a:pt x="73" y="10"/>
                    </a:lnTo>
                    <a:lnTo>
                      <a:pt x="117" y="0"/>
                    </a:lnTo>
                    <a:lnTo>
                      <a:pt x="117" y="55"/>
                    </a:lnTo>
                    <a:lnTo>
                      <a:pt x="84" y="225"/>
                    </a:lnTo>
                    <a:lnTo>
                      <a:pt x="66" y="59"/>
                    </a:lnTo>
                    <a:lnTo>
                      <a:pt x="79" y="35"/>
                    </a:lnTo>
                    <a:lnTo>
                      <a:pt x="72" y="24"/>
                    </a:lnTo>
                    <a:lnTo>
                      <a:pt x="48" y="24"/>
                    </a:lnTo>
                    <a:lnTo>
                      <a:pt x="41" y="35"/>
                    </a:lnTo>
                    <a:lnTo>
                      <a:pt x="54" y="58"/>
                    </a:lnTo>
                    <a:lnTo>
                      <a:pt x="33" y="235"/>
                    </a:lnTo>
                    <a:lnTo>
                      <a:pt x="0" y="55"/>
                    </a:lnTo>
                    <a:lnTo>
                      <a:pt x="0" y="0"/>
                    </a:lnTo>
                    <a:lnTo>
                      <a:pt x="48"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135"/>
              <p:cNvSpPr>
                <a:spLocks/>
              </p:cNvSpPr>
              <p:nvPr/>
            </p:nvSpPr>
            <p:spPr bwMode="auto">
              <a:xfrm>
                <a:off x="5029" y="2474"/>
                <a:ext cx="499" cy="319"/>
              </a:xfrm>
              <a:custGeom>
                <a:avLst/>
                <a:gdLst>
                  <a:gd name="T0" fmla="*/ 417 w 417"/>
                  <a:gd name="T1" fmla="*/ 267 h 267"/>
                  <a:gd name="T2" fmla="*/ 417 w 417"/>
                  <a:gd name="T3" fmla="*/ 179 h 267"/>
                  <a:gd name="T4" fmla="*/ 135 w 417"/>
                  <a:gd name="T5" fmla="*/ 66 h 267"/>
                  <a:gd name="T6" fmla="*/ 0 w 417"/>
                  <a:gd name="T7" fmla="*/ 0 h 267"/>
                  <a:gd name="T8" fmla="*/ 0 w 417"/>
                  <a:gd name="T9" fmla="*/ 88 h 267"/>
                  <a:gd name="T10" fmla="*/ 82 w 417"/>
                  <a:gd name="T11" fmla="*/ 137 h 267"/>
                  <a:gd name="T12" fmla="*/ 417 w 417"/>
                  <a:gd name="T13" fmla="*/ 267 h 267"/>
                </a:gdLst>
                <a:ahLst/>
                <a:cxnLst>
                  <a:cxn ang="0">
                    <a:pos x="T0" y="T1"/>
                  </a:cxn>
                  <a:cxn ang="0">
                    <a:pos x="T2" y="T3"/>
                  </a:cxn>
                  <a:cxn ang="0">
                    <a:pos x="T4" y="T5"/>
                  </a:cxn>
                  <a:cxn ang="0">
                    <a:pos x="T6" y="T7"/>
                  </a:cxn>
                  <a:cxn ang="0">
                    <a:pos x="T8" y="T9"/>
                  </a:cxn>
                  <a:cxn ang="0">
                    <a:pos x="T10" y="T11"/>
                  </a:cxn>
                  <a:cxn ang="0">
                    <a:pos x="T12" y="T13"/>
                  </a:cxn>
                </a:cxnLst>
                <a:rect l="0" t="0" r="r" b="b"/>
                <a:pathLst>
                  <a:path w="417" h="267">
                    <a:moveTo>
                      <a:pt x="417" y="267"/>
                    </a:moveTo>
                    <a:cubicBezTo>
                      <a:pt x="417" y="179"/>
                      <a:pt x="417" y="179"/>
                      <a:pt x="417" y="179"/>
                    </a:cubicBezTo>
                    <a:cubicBezTo>
                      <a:pt x="285" y="179"/>
                      <a:pt x="202" y="117"/>
                      <a:pt x="135" y="66"/>
                    </a:cubicBezTo>
                    <a:cubicBezTo>
                      <a:pt x="88" y="31"/>
                      <a:pt x="47" y="0"/>
                      <a:pt x="0" y="0"/>
                    </a:cubicBezTo>
                    <a:cubicBezTo>
                      <a:pt x="0" y="88"/>
                      <a:pt x="0" y="88"/>
                      <a:pt x="0" y="88"/>
                    </a:cubicBezTo>
                    <a:cubicBezTo>
                      <a:pt x="18" y="88"/>
                      <a:pt x="49" y="112"/>
                      <a:pt x="82" y="137"/>
                    </a:cubicBezTo>
                    <a:cubicBezTo>
                      <a:pt x="155" y="192"/>
                      <a:pt x="256" y="267"/>
                      <a:pt x="417" y="267"/>
                    </a:cubicBez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136"/>
              <p:cNvSpPr>
                <a:spLocks/>
              </p:cNvSpPr>
              <p:nvPr/>
            </p:nvSpPr>
            <p:spPr bwMode="auto">
              <a:xfrm>
                <a:off x="4972" y="2559"/>
                <a:ext cx="556" cy="234"/>
              </a:xfrm>
              <a:custGeom>
                <a:avLst/>
                <a:gdLst>
                  <a:gd name="T0" fmla="*/ 0 w 465"/>
                  <a:gd name="T1" fmla="*/ 0 h 196"/>
                  <a:gd name="T2" fmla="*/ 0 w 465"/>
                  <a:gd name="T3" fmla="*/ 23 h 196"/>
                  <a:gd name="T4" fmla="*/ 91 w 465"/>
                  <a:gd name="T5" fmla="*/ 69 h 196"/>
                  <a:gd name="T6" fmla="*/ 465 w 465"/>
                  <a:gd name="T7" fmla="*/ 196 h 196"/>
                  <a:gd name="T8" fmla="*/ 465 w 465"/>
                  <a:gd name="T9" fmla="*/ 171 h 196"/>
                  <a:gd name="T10" fmla="*/ 130 w 465"/>
                  <a:gd name="T11" fmla="*/ 61 h 196"/>
                  <a:gd name="T12" fmla="*/ 0 w 465"/>
                  <a:gd name="T13" fmla="*/ 0 h 196"/>
                </a:gdLst>
                <a:ahLst/>
                <a:cxnLst>
                  <a:cxn ang="0">
                    <a:pos x="T0" y="T1"/>
                  </a:cxn>
                  <a:cxn ang="0">
                    <a:pos x="T2" y="T3"/>
                  </a:cxn>
                  <a:cxn ang="0">
                    <a:pos x="T4" y="T5"/>
                  </a:cxn>
                  <a:cxn ang="0">
                    <a:pos x="T6" y="T7"/>
                  </a:cxn>
                  <a:cxn ang="0">
                    <a:pos x="T8" y="T9"/>
                  </a:cxn>
                  <a:cxn ang="0">
                    <a:pos x="T10" y="T11"/>
                  </a:cxn>
                  <a:cxn ang="0">
                    <a:pos x="T12" y="T13"/>
                  </a:cxn>
                </a:cxnLst>
                <a:rect l="0" t="0" r="r" b="b"/>
                <a:pathLst>
                  <a:path w="465" h="196">
                    <a:moveTo>
                      <a:pt x="0" y="0"/>
                    </a:moveTo>
                    <a:cubicBezTo>
                      <a:pt x="0" y="23"/>
                      <a:pt x="0" y="23"/>
                      <a:pt x="0" y="23"/>
                    </a:cubicBezTo>
                    <a:cubicBezTo>
                      <a:pt x="20" y="23"/>
                      <a:pt x="55" y="45"/>
                      <a:pt x="91" y="69"/>
                    </a:cubicBezTo>
                    <a:cubicBezTo>
                      <a:pt x="173" y="123"/>
                      <a:pt x="285" y="196"/>
                      <a:pt x="465" y="196"/>
                    </a:cubicBezTo>
                    <a:cubicBezTo>
                      <a:pt x="465" y="171"/>
                      <a:pt x="465" y="171"/>
                      <a:pt x="465" y="171"/>
                    </a:cubicBezTo>
                    <a:cubicBezTo>
                      <a:pt x="309" y="171"/>
                      <a:pt x="210" y="110"/>
                      <a:pt x="130" y="61"/>
                    </a:cubicBezTo>
                    <a:cubicBezTo>
                      <a:pt x="85" y="33"/>
                      <a:pt x="44" y="8"/>
                      <a:pt x="0"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Oval 137"/>
              <p:cNvSpPr>
                <a:spLocks noChangeArrowheads="1"/>
              </p:cNvSpPr>
              <p:nvPr/>
            </p:nvSpPr>
            <p:spPr bwMode="auto">
              <a:xfrm>
                <a:off x="5243" y="2226"/>
                <a:ext cx="14" cy="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138"/>
              <p:cNvSpPr>
                <a:spLocks/>
              </p:cNvSpPr>
              <p:nvPr/>
            </p:nvSpPr>
            <p:spPr bwMode="auto">
              <a:xfrm>
                <a:off x="6134" y="2078"/>
                <a:ext cx="227" cy="238"/>
              </a:xfrm>
              <a:custGeom>
                <a:avLst/>
                <a:gdLst>
                  <a:gd name="T0" fmla="*/ 0 w 190"/>
                  <a:gd name="T1" fmla="*/ 38 h 199"/>
                  <a:gd name="T2" fmla="*/ 94 w 190"/>
                  <a:gd name="T3" fmla="*/ 6 h 199"/>
                  <a:gd name="T4" fmla="*/ 180 w 190"/>
                  <a:gd name="T5" fmla="*/ 127 h 199"/>
                  <a:gd name="T6" fmla="*/ 130 w 190"/>
                  <a:gd name="T7" fmla="*/ 199 h 199"/>
                  <a:gd name="T8" fmla="*/ 102 w 190"/>
                  <a:gd name="T9" fmla="*/ 91 h 199"/>
                  <a:gd name="T10" fmla="*/ 0 w 190"/>
                  <a:gd name="T11" fmla="*/ 38 h 199"/>
                </a:gdLst>
                <a:ahLst/>
                <a:cxnLst>
                  <a:cxn ang="0">
                    <a:pos x="T0" y="T1"/>
                  </a:cxn>
                  <a:cxn ang="0">
                    <a:pos x="T2" y="T3"/>
                  </a:cxn>
                  <a:cxn ang="0">
                    <a:pos x="T4" y="T5"/>
                  </a:cxn>
                  <a:cxn ang="0">
                    <a:pos x="T6" y="T7"/>
                  </a:cxn>
                  <a:cxn ang="0">
                    <a:pos x="T8" y="T9"/>
                  </a:cxn>
                  <a:cxn ang="0">
                    <a:pos x="T10" y="T11"/>
                  </a:cxn>
                </a:cxnLst>
                <a:rect l="0" t="0" r="r" b="b"/>
                <a:pathLst>
                  <a:path w="190" h="199">
                    <a:moveTo>
                      <a:pt x="0" y="38"/>
                    </a:moveTo>
                    <a:cubicBezTo>
                      <a:pt x="23" y="13"/>
                      <a:pt x="58" y="0"/>
                      <a:pt x="94" y="6"/>
                    </a:cubicBezTo>
                    <a:cubicBezTo>
                      <a:pt x="151" y="16"/>
                      <a:pt x="190" y="70"/>
                      <a:pt x="180" y="127"/>
                    </a:cubicBezTo>
                    <a:cubicBezTo>
                      <a:pt x="177" y="145"/>
                      <a:pt x="146" y="195"/>
                      <a:pt x="130" y="199"/>
                    </a:cubicBezTo>
                    <a:cubicBezTo>
                      <a:pt x="129" y="199"/>
                      <a:pt x="92" y="170"/>
                      <a:pt x="102" y="91"/>
                    </a:cubicBezTo>
                    <a:cubicBezTo>
                      <a:pt x="102" y="91"/>
                      <a:pt x="32" y="96"/>
                      <a:pt x="0" y="38"/>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139"/>
              <p:cNvSpPr>
                <a:spLocks/>
              </p:cNvSpPr>
              <p:nvPr/>
            </p:nvSpPr>
            <p:spPr bwMode="auto">
              <a:xfrm>
                <a:off x="6267" y="2315"/>
                <a:ext cx="178" cy="197"/>
              </a:xfrm>
              <a:custGeom>
                <a:avLst/>
                <a:gdLst>
                  <a:gd name="T0" fmla="*/ 18 w 149"/>
                  <a:gd name="T1" fmla="*/ 0 h 165"/>
                  <a:gd name="T2" fmla="*/ 138 w 149"/>
                  <a:gd name="T3" fmla="*/ 165 h 165"/>
                  <a:gd name="T4" fmla="*/ 18 w 149"/>
                  <a:gd name="T5" fmla="*/ 0 h 165"/>
                </a:gdLst>
                <a:ahLst/>
                <a:cxnLst>
                  <a:cxn ang="0">
                    <a:pos x="T0" y="T1"/>
                  </a:cxn>
                  <a:cxn ang="0">
                    <a:pos x="T2" y="T3"/>
                  </a:cxn>
                  <a:cxn ang="0">
                    <a:pos x="T4" y="T5"/>
                  </a:cxn>
                </a:cxnLst>
                <a:rect l="0" t="0" r="r" b="b"/>
                <a:pathLst>
                  <a:path w="149" h="165">
                    <a:moveTo>
                      <a:pt x="18" y="0"/>
                    </a:moveTo>
                    <a:cubicBezTo>
                      <a:pt x="18" y="0"/>
                      <a:pt x="149" y="40"/>
                      <a:pt x="138" y="165"/>
                    </a:cubicBezTo>
                    <a:cubicBezTo>
                      <a:pt x="138" y="165"/>
                      <a:pt x="0" y="139"/>
                      <a:pt x="18" y="0"/>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54" name="Rectangle 153"/>
          <p:cNvSpPr/>
          <p:nvPr/>
        </p:nvSpPr>
        <p:spPr bwMode="auto">
          <a:xfrm>
            <a:off x="5394960" y="2217076"/>
            <a:ext cx="6766560" cy="105156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ts val="600"/>
              </a:spcBef>
              <a:spcAft>
                <a:spcPct val="0"/>
              </a:spcAft>
            </a:pPr>
            <a:r>
              <a:rPr lang="en-US" sz="2000" dirty="0">
                <a:gradFill>
                  <a:gsLst>
                    <a:gs pos="100000">
                      <a:srgbClr val="FFFFFF"/>
                    </a:gs>
                    <a:gs pos="0">
                      <a:srgbClr val="FFFFFF"/>
                    </a:gs>
                  </a:gsLst>
                  <a:lin ang="5400000" scaled="0"/>
                </a:gradFill>
                <a:latin typeface="Segoe UI" panose="020B0502040204020203" pitchFamily="34" charset="0"/>
                <a:cs typeface="Segoe UI" panose="020B0502040204020203" pitchFamily="34" charset="0"/>
              </a:rPr>
              <a:t>Breadth (OVS-ES): sell the Monetary Commitment SKU</a:t>
            </a:r>
          </a:p>
          <a:p>
            <a:pPr defTabSz="932472" fontAlgn="base">
              <a:lnSpc>
                <a:spcPct val="90000"/>
              </a:lnSpc>
              <a:spcBef>
                <a:spcPts val="600"/>
              </a:spcBef>
              <a:spcAft>
                <a:spcPct val="0"/>
              </a:spcAft>
            </a:pPr>
            <a:r>
              <a:rPr lang="en-US" sz="2000" dirty="0">
                <a:gradFill>
                  <a:gsLst>
                    <a:gs pos="100000">
                      <a:srgbClr val="FFFFFF"/>
                    </a:gs>
                    <a:gs pos="0">
                      <a:srgbClr val="FFFFFF"/>
                    </a:gs>
                  </a:gsLst>
                  <a:lin ang="5400000" scaled="0"/>
                </a:gradFill>
                <a:latin typeface="Segoe UI" panose="020B0502040204020203" pitchFamily="34" charset="0"/>
                <a:cs typeface="Segoe UI" panose="020B0502040204020203" pitchFamily="34" charset="0"/>
              </a:rPr>
              <a:t>Depth (EES): sell Azure services from the price list</a:t>
            </a:r>
          </a:p>
        </p:txBody>
      </p:sp>
      <p:sp>
        <p:nvSpPr>
          <p:cNvPr id="155" name="Rectangle 154"/>
          <p:cNvSpPr/>
          <p:nvPr/>
        </p:nvSpPr>
        <p:spPr bwMode="auto">
          <a:xfrm>
            <a:off x="5394960" y="3314344"/>
            <a:ext cx="6766560" cy="105156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ts val="600"/>
              </a:spcBef>
              <a:spcAft>
                <a:spcPct val="0"/>
              </a:spcAft>
            </a:pPr>
            <a:r>
              <a:rPr lang="en-US" sz="2000" dirty="0">
                <a:gradFill>
                  <a:gsLst>
                    <a:gs pos="100000">
                      <a:srgbClr val="FFFFFF"/>
                    </a:gs>
                    <a:gs pos="0">
                      <a:srgbClr val="FFFFFF"/>
                    </a:gs>
                  </a:gsLst>
                  <a:lin ang="5400000" scaled="0"/>
                </a:gradFill>
                <a:latin typeface="Segoe UI" panose="020B0502040204020203" pitchFamily="34" charset="0"/>
                <a:cs typeface="Segoe UI" panose="020B0502040204020203" pitchFamily="34" charset="0"/>
              </a:rPr>
              <a:t>Evaluate customer workloads for movement to the cloud</a:t>
            </a:r>
          </a:p>
          <a:p>
            <a:pPr defTabSz="932472" fontAlgn="base">
              <a:lnSpc>
                <a:spcPct val="90000"/>
              </a:lnSpc>
              <a:spcBef>
                <a:spcPts val="600"/>
              </a:spcBef>
              <a:spcAft>
                <a:spcPct val="0"/>
              </a:spcAft>
            </a:pPr>
            <a:r>
              <a:rPr lang="en-US" sz="2000" dirty="0">
                <a:gradFill>
                  <a:gsLst>
                    <a:gs pos="100000">
                      <a:srgbClr val="FFFFFF"/>
                    </a:gs>
                    <a:gs pos="0">
                      <a:srgbClr val="FFFFFF"/>
                    </a:gs>
                  </a:gsLst>
                  <a:lin ang="5400000" scaled="0"/>
                </a:gradFill>
                <a:latin typeface="Segoe UI" panose="020B0502040204020203" pitchFamily="34" charset="0"/>
                <a:cs typeface="Segoe UI" panose="020B0502040204020203" pitchFamily="34" charset="0"/>
              </a:rPr>
              <a:t>Migrate on premises workloads</a:t>
            </a:r>
          </a:p>
        </p:txBody>
      </p:sp>
      <p:sp>
        <p:nvSpPr>
          <p:cNvPr id="156" name="Rectangle 155"/>
          <p:cNvSpPr/>
          <p:nvPr/>
        </p:nvSpPr>
        <p:spPr bwMode="auto">
          <a:xfrm>
            <a:off x="5394960" y="4411612"/>
            <a:ext cx="6766560" cy="146304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ts val="600"/>
              </a:spcBef>
              <a:spcAft>
                <a:spcPct val="0"/>
              </a:spcAft>
            </a:pPr>
            <a:r>
              <a:rPr lang="en-US" sz="2000" dirty="0">
                <a:gradFill>
                  <a:gsLst>
                    <a:gs pos="100000">
                      <a:srgbClr val="FFFFFF"/>
                    </a:gs>
                    <a:gs pos="0">
                      <a:srgbClr val="FFFFFF"/>
                    </a:gs>
                  </a:gsLst>
                  <a:lin ang="5400000" scaled="0"/>
                </a:gradFill>
                <a:latin typeface="Segoe UI" panose="020B0502040204020203" pitchFamily="34" charset="0"/>
                <a:cs typeface="Segoe UI" panose="020B0502040204020203" pitchFamily="34" charset="0"/>
              </a:rPr>
              <a:t>Move your own workloads to the cloud</a:t>
            </a:r>
          </a:p>
          <a:p>
            <a:pPr defTabSz="932472" fontAlgn="base">
              <a:lnSpc>
                <a:spcPct val="90000"/>
              </a:lnSpc>
              <a:spcBef>
                <a:spcPts val="600"/>
              </a:spcBef>
              <a:spcAft>
                <a:spcPct val="0"/>
              </a:spcAft>
            </a:pPr>
            <a:r>
              <a:rPr lang="en-US" sz="2000" dirty="0">
                <a:gradFill>
                  <a:gsLst>
                    <a:gs pos="100000">
                      <a:srgbClr val="FFFFFF"/>
                    </a:gs>
                    <a:gs pos="0">
                      <a:srgbClr val="FFFFFF"/>
                    </a:gs>
                  </a:gsLst>
                  <a:lin ang="5400000" scaled="0"/>
                </a:gradFill>
                <a:latin typeface="Segoe UI" panose="020B0502040204020203" pitchFamily="34" charset="0"/>
                <a:cs typeface="Segoe UI" panose="020B0502040204020203" pitchFamily="34" charset="0"/>
              </a:rPr>
              <a:t>Host your content in Azure</a:t>
            </a:r>
          </a:p>
          <a:p>
            <a:pPr defTabSz="932472" fontAlgn="base">
              <a:lnSpc>
                <a:spcPct val="90000"/>
              </a:lnSpc>
              <a:spcBef>
                <a:spcPts val="600"/>
              </a:spcBef>
              <a:spcAft>
                <a:spcPct val="0"/>
              </a:spcAft>
            </a:pPr>
            <a:r>
              <a:rPr lang="en-US" sz="2000" dirty="0">
                <a:gradFill>
                  <a:gsLst>
                    <a:gs pos="100000">
                      <a:srgbClr val="FFFFFF"/>
                    </a:gs>
                    <a:gs pos="0">
                      <a:srgbClr val="FFFFFF"/>
                    </a:gs>
                  </a:gsLst>
                  <a:lin ang="5400000" scaled="0"/>
                </a:gradFill>
                <a:latin typeface="Segoe UI" panose="020B0502040204020203" pitchFamily="34" charset="0"/>
                <a:cs typeface="Segoe UI" panose="020B0502040204020203" pitchFamily="34" charset="0"/>
              </a:rPr>
              <a:t>Move your solutions to Azure, paid for by customers</a:t>
            </a:r>
          </a:p>
        </p:txBody>
      </p:sp>
    </p:spTree>
    <p:extLst>
      <p:ext uri="{BB962C8B-B14F-4D97-AF65-F5344CB8AC3E}">
        <p14:creationId xmlns:p14="http://schemas.microsoft.com/office/powerpoint/2010/main" val="38012444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0"/>
          </p:nvPr>
        </p:nvSpPr>
        <p:spPr>
          <a:xfrm>
            <a:off x="274638" y="1212850"/>
            <a:ext cx="11887200" cy="2092881"/>
          </a:xfrm>
        </p:spPr>
        <p:txBody>
          <a:bodyPr/>
          <a:lstStyle/>
          <a:p>
            <a:r>
              <a:rPr lang="en-US" dirty="0"/>
              <a:t>What is Azure?</a:t>
            </a:r>
          </a:p>
          <a:p>
            <a:r>
              <a:rPr lang="en-US" dirty="0"/>
              <a:t>What can I build?</a:t>
            </a:r>
          </a:p>
          <a:p>
            <a:r>
              <a:rPr lang="en-US" dirty="0"/>
              <a:t>How do partners benefit?</a:t>
            </a:r>
          </a:p>
        </p:txBody>
      </p:sp>
    </p:spTree>
    <p:extLst>
      <p:ext uri="{BB962C8B-B14F-4D97-AF65-F5344CB8AC3E}">
        <p14:creationId xmlns:p14="http://schemas.microsoft.com/office/powerpoint/2010/main" val="8617120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pic>
        <p:nvPicPr>
          <p:cNvPr id="15" name="Picture Placeholder 14"/>
          <p:cNvPicPr>
            <a:picLocks noGrp="1" noChangeAspect="1"/>
          </p:cNvPicPr>
          <p:nvPr>
            <p:ph type="pic" sz="quarter" idx="10"/>
          </p:nvPr>
        </p:nvPicPr>
        <p:blipFill>
          <a:blip r:embed="rId2"/>
          <a:srcRect t="12514" b="12514"/>
          <a:stretch>
            <a:fillRect/>
          </a:stretch>
        </p:blipFill>
        <p:spPr/>
      </p:pic>
    </p:spTree>
    <p:extLst>
      <p:ext uri="{BB962C8B-B14F-4D97-AF65-F5344CB8AC3E}">
        <p14:creationId xmlns:p14="http://schemas.microsoft.com/office/powerpoint/2010/main" val="342449371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32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77167" y="296184"/>
            <a:ext cx="11884506" cy="917314"/>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05">
              <a:defRPr/>
            </a:pPr>
            <a:endParaRPr lang="en-US" sz="4797" dirty="0"/>
          </a:p>
        </p:txBody>
      </p:sp>
      <p:grpSp>
        <p:nvGrpSpPr>
          <p:cNvPr id="8" name="azure"/>
          <p:cNvGrpSpPr/>
          <p:nvPr/>
        </p:nvGrpSpPr>
        <p:grpSpPr>
          <a:xfrm>
            <a:off x="9730526" y="1439862"/>
            <a:ext cx="2010825" cy="5034725"/>
            <a:chOff x="9730526" y="1439862"/>
            <a:chExt cx="2010825" cy="5034725"/>
          </a:xfrm>
        </p:grpSpPr>
        <p:sp>
          <p:nvSpPr>
            <p:cNvPr id="66" name="Rectangle 65"/>
            <p:cNvSpPr/>
            <p:nvPr/>
          </p:nvSpPr>
          <p:spPr bwMode="auto">
            <a:xfrm>
              <a:off x="9730526" y="5021262"/>
              <a:ext cx="2010825" cy="1453325"/>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APPLICATION</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INNOVATION</a:t>
              </a:r>
            </a:p>
          </p:txBody>
        </p:sp>
        <p:sp>
          <p:nvSpPr>
            <p:cNvPr id="92" name="Business apps"/>
            <p:cNvSpPr/>
            <p:nvPr/>
          </p:nvSpPr>
          <p:spPr>
            <a:xfrm>
              <a:off x="10264495" y="2999730"/>
              <a:ext cx="942887" cy="461665"/>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wrap="none">
              <a:spAutoFit/>
            </a:bodyPr>
            <a:lstStyle/>
            <a:p>
              <a:pPr algn="ctr" defTabSz="932239">
                <a:defRPr/>
              </a:pPr>
              <a:r>
                <a:rPr lang="en-US" sz="2400" kern="0" dirty="0">
                  <a:solidFill>
                    <a:schemeClr val="tx1"/>
                  </a:solidFill>
                  <a:latin typeface="+mj-lt"/>
                </a:rPr>
                <a:t>Azure</a:t>
              </a:r>
            </a:p>
          </p:txBody>
        </p:sp>
        <p:sp>
          <p:nvSpPr>
            <p:cNvPr id="17" name="Rectangle 16"/>
            <p:cNvSpPr/>
            <p:nvPr/>
          </p:nvSpPr>
          <p:spPr bwMode="auto">
            <a:xfrm>
              <a:off x="9730526" y="1439862"/>
              <a:ext cx="2010825" cy="3581400"/>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cortana"/>
          <p:cNvGrpSpPr/>
          <p:nvPr/>
        </p:nvGrpSpPr>
        <p:grpSpPr>
          <a:xfrm>
            <a:off x="7457805" y="1439862"/>
            <a:ext cx="2010825" cy="5034725"/>
            <a:chOff x="7457805" y="1439862"/>
            <a:chExt cx="2010825" cy="5034725"/>
          </a:xfrm>
        </p:grpSpPr>
        <p:sp>
          <p:nvSpPr>
            <p:cNvPr id="65" name="Rectangle 64"/>
            <p:cNvSpPr/>
            <p:nvPr/>
          </p:nvSpPr>
          <p:spPr bwMode="auto">
            <a:xfrm>
              <a:off x="7457805" y="5021262"/>
              <a:ext cx="2010825" cy="1453325"/>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DATA &amp;</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INTELLIGENCE</a:t>
              </a:r>
            </a:p>
          </p:txBody>
        </p:sp>
        <p:sp>
          <p:nvSpPr>
            <p:cNvPr id="83" name="Business apps"/>
            <p:cNvSpPr/>
            <p:nvPr/>
          </p:nvSpPr>
          <p:spPr>
            <a:xfrm>
              <a:off x="7457805" y="2685798"/>
              <a:ext cx="2010825" cy="1089529"/>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defTabSz="950938">
                <a:lnSpc>
                  <a:spcPct val="90000"/>
                </a:lnSpc>
                <a:spcBef>
                  <a:spcPct val="20000"/>
                </a:spcBef>
                <a:buSzPct val="90000"/>
                <a:defRPr/>
              </a:pPr>
              <a:r>
                <a:rPr lang="en-US" sz="2400" kern="0" dirty="0">
                  <a:solidFill>
                    <a:schemeClr val="tx1"/>
                  </a:solidFill>
                  <a:latin typeface="+mj-lt"/>
                </a:rPr>
                <a:t>Cortana Intelligence Suite</a:t>
              </a:r>
            </a:p>
          </p:txBody>
        </p:sp>
        <p:sp>
          <p:nvSpPr>
            <p:cNvPr id="16" name="Rectangle 15"/>
            <p:cNvSpPr/>
            <p:nvPr/>
          </p:nvSpPr>
          <p:spPr bwMode="auto">
            <a:xfrm>
              <a:off x="7457805" y="1439862"/>
              <a:ext cx="2010825" cy="3581400"/>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 name="secure"/>
          <p:cNvGrpSpPr/>
          <p:nvPr/>
        </p:nvGrpSpPr>
        <p:grpSpPr>
          <a:xfrm>
            <a:off x="5116876" y="1442362"/>
            <a:ext cx="2010826" cy="5032225"/>
            <a:chOff x="5116876" y="1442362"/>
            <a:chExt cx="2010826" cy="5032225"/>
          </a:xfrm>
        </p:grpSpPr>
        <p:sp>
          <p:nvSpPr>
            <p:cNvPr id="64" name="Rectangle 63"/>
            <p:cNvSpPr/>
            <p:nvPr/>
          </p:nvSpPr>
          <p:spPr bwMode="auto">
            <a:xfrm>
              <a:off x="5116877" y="5021262"/>
              <a:ext cx="2010825" cy="1453325"/>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SECURITY &amp;</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MANAGEMENT</a:t>
              </a:r>
            </a:p>
          </p:txBody>
        </p:sp>
        <p:sp>
          <p:nvSpPr>
            <p:cNvPr id="74" name="Business apps"/>
            <p:cNvSpPr/>
            <p:nvPr/>
          </p:nvSpPr>
          <p:spPr>
            <a:xfrm>
              <a:off x="5116876" y="2150267"/>
              <a:ext cx="2010826" cy="2714589"/>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defTabSz="950938">
                <a:lnSpc>
                  <a:spcPct val="90000"/>
                </a:lnSpc>
                <a:spcBef>
                  <a:spcPct val="20000"/>
                </a:spcBef>
                <a:buSzPct val="90000"/>
                <a:defRPr/>
              </a:pPr>
              <a:r>
                <a:rPr lang="en-US" sz="2400" kern="0" dirty="0">
                  <a:solidFill>
                    <a:schemeClr val="tx1"/>
                  </a:solidFill>
                  <a:latin typeface="+mj-lt"/>
                </a:rPr>
                <a:t>Secure Enterprise </a:t>
              </a:r>
            </a:p>
            <a:p>
              <a:pPr algn="ctr" defTabSz="950938">
                <a:lnSpc>
                  <a:spcPct val="90000"/>
                </a:lnSpc>
                <a:spcBef>
                  <a:spcPct val="20000"/>
                </a:spcBef>
                <a:buSzPct val="90000"/>
                <a:defRPr/>
              </a:pPr>
              <a:endParaRPr lang="en-US" sz="2400" kern="0" dirty="0">
                <a:solidFill>
                  <a:schemeClr val="tx1"/>
                </a:solidFill>
                <a:latin typeface="+mj-lt"/>
              </a:endParaRPr>
            </a:p>
            <a:p>
              <a:pPr algn="ctr" defTabSz="950938">
                <a:lnSpc>
                  <a:spcPct val="90000"/>
                </a:lnSpc>
                <a:spcBef>
                  <a:spcPct val="20000"/>
                </a:spcBef>
                <a:buSzPct val="90000"/>
                <a:defRPr/>
              </a:pPr>
              <a:r>
                <a:rPr lang="en-US" sz="2400" kern="0" dirty="0">
                  <a:solidFill>
                    <a:schemeClr val="tx1"/>
                  </a:solidFill>
                  <a:latin typeface="+mj-lt"/>
                </a:rPr>
                <a:t>Operations Management </a:t>
              </a:r>
            </a:p>
            <a:p>
              <a:pPr algn="ctr" defTabSz="950938">
                <a:lnSpc>
                  <a:spcPct val="90000"/>
                </a:lnSpc>
                <a:spcBef>
                  <a:spcPct val="20000"/>
                </a:spcBef>
                <a:buSzPct val="90000"/>
                <a:defRPr/>
              </a:pPr>
              <a:endParaRPr lang="en-US" sz="2400" kern="0" dirty="0">
                <a:solidFill>
                  <a:schemeClr val="tx1"/>
                </a:solidFill>
                <a:latin typeface="+mj-lt"/>
              </a:endParaRPr>
            </a:p>
            <a:p>
              <a:pPr algn="ctr" defTabSz="950938">
                <a:lnSpc>
                  <a:spcPct val="90000"/>
                </a:lnSpc>
                <a:spcBef>
                  <a:spcPct val="20000"/>
                </a:spcBef>
                <a:buSzPct val="90000"/>
                <a:defRPr/>
              </a:pPr>
              <a:r>
                <a:rPr lang="en-US" sz="2400" kern="0" dirty="0">
                  <a:solidFill>
                    <a:schemeClr val="tx1"/>
                  </a:solidFill>
                  <a:latin typeface="+mj-lt"/>
                </a:rPr>
                <a:t>Security</a:t>
              </a:r>
            </a:p>
          </p:txBody>
        </p:sp>
        <p:sp>
          <p:nvSpPr>
            <p:cNvPr id="15" name="Rectangle 14"/>
            <p:cNvSpPr/>
            <p:nvPr/>
          </p:nvSpPr>
          <p:spPr bwMode="auto">
            <a:xfrm>
              <a:off x="5116877" y="1442362"/>
              <a:ext cx="2010825" cy="3581400"/>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dynamics"/>
          <p:cNvGrpSpPr/>
          <p:nvPr/>
        </p:nvGrpSpPr>
        <p:grpSpPr>
          <a:xfrm>
            <a:off x="2810057" y="1439862"/>
            <a:ext cx="2010825" cy="5034725"/>
            <a:chOff x="2810057" y="1439862"/>
            <a:chExt cx="2010825" cy="5034725"/>
          </a:xfrm>
        </p:grpSpPr>
        <p:sp>
          <p:nvSpPr>
            <p:cNvPr id="63" name="Rectangle 62"/>
            <p:cNvSpPr/>
            <p:nvPr/>
          </p:nvSpPr>
          <p:spPr bwMode="auto">
            <a:xfrm>
              <a:off x="2810057" y="5021262"/>
              <a:ext cx="2010825" cy="1453325"/>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BUSINESS</a:t>
              </a:r>
              <a:b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b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APPS</a:t>
              </a:r>
            </a:p>
          </p:txBody>
        </p:sp>
        <p:sp>
          <p:nvSpPr>
            <p:cNvPr id="51" name="Business apps"/>
            <p:cNvSpPr/>
            <p:nvPr/>
          </p:nvSpPr>
          <p:spPr>
            <a:xfrm>
              <a:off x="3105178" y="3018196"/>
              <a:ext cx="1420582" cy="424732"/>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wrap="none">
              <a:spAutoFit/>
            </a:bodyPr>
            <a:lstStyle/>
            <a:p>
              <a:pPr defTabSz="950938">
                <a:lnSpc>
                  <a:spcPct val="90000"/>
                </a:lnSpc>
                <a:spcBef>
                  <a:spcPct val="20000"/>
                </a:spcBef>
                <a:buSzPct val="90000"/>
                <a:defRPr/>
              </a:pPr>
              <a:r>
                <a:rPr lang="en-US" sz="2400" kern="0" dirty="0">
                  <a:solidFill>
                    <a:schemeClr val="tx1"/>
                  </a:solidFill>
                  <a:latin typeface="+mj-lt"/>
                </a:rPr>
                <a:t>Dynamics</a:t>
              </a:r>
            </a:p>
          </p:txBody>
        </p:sp>
        <p:sp>
          <p:nvSpPr>
            <p:cNvPr id="14" name="Rectangle 13"/>
            <p:cNvSpPr/>
            <p:nvPr/>
          </p:nvSpPr>
          <p:spPr bwMode="auto">
            <a:xfrm>
              <a:off x="2810057" y="1439862"/>
              <a:ext cx="2010825" cy="3581400"/>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0365"/>
          <p:cNvGrpSpPr/>
          <p:nvPr/>
        </p:nvGrpSpPr>
        <p:grpSpPr>
          <a:xfrm>
            <a:off x="503237" y="1439862"/>
            <a:ext cx="2010825" cy="5034725"/>
            <a:chOff x="503237" y="1439862"/>
            <a:chExt cx="2010825" cy="5034725"/>
          </a:xfrm>
        </p:grpSpPr>
        <p:sp>
          <p:nvSpPr>
            <p:cNvPr id="59" name="Rectangle 58"/>
            <p:cNvSpPr/>
            <p:nvPr/>
          </p:nvSpPr>
          <p:spPr bwMode="auto">
            <a:xfrm>
              <a:off x="503237" y="5021262"/>
              <a:ext cx="2010825" cy="1453325"/>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182802" tIns="146241" rIns="182802" bIns="146241" numCol="1" spcCol="0" rtlCol="0" fromWordArt="0" anchor="ctr" anchorCtr="0" forceAA="0" compatLnSpc="1">
              <a:prstTxWarp prst="textNoShape">
                <a:avLst/>
              </a:prstTxWarp>
              <a:noAutofit/>
            </a:bodyPr>
            <a:lstStyle/>
            <a:p>
              <a:pPr algn="ctr" defTabSz="932239">
                <a:defRPr/>
              </a:pPr>
              <a:r>
                <a:rPr lang="en-US" sz="1598" b="1" kern="0" spc="50" dirty="0">
                  <a:gradFill>
                    <a:gsLst>
                      <a:gs pos="24779">
                        <a:schemeClr val="bg1"/>
                      </a:gs>
                      <a:gs pos="100000">
                        <a:schemeClr val="bg1"/>
                      </a:gs>
                    </a:gsLst>
                    <a:lin ang="5400000" scaled="1"/>
                  </a:gradFill>
                  <a:latin typeface="+mj-lt"/>
                  <a:cs typeface="Segoe UI Semibold" panose="020B0702040204020203" pitchFamily="34" charset="0"/>
                </a:rPr>
                <a:t>PRODUCTIVITY</a:t>
              </a:r>
            </a:p>
          </p:txBody>
        </p:sp>
        <p:sp>
          <p:nvSpPr>
            <p:cNvPr id="61" name="Business apps"/>
            <p:cNvSpPr/>
            <p:nvPr/>
          </p:nvSpPr>
          <p:spPr>
            <a:xfrm>
              <a:off x="756680" y="3018196"/>
              <a:ext cx="1503938" cy="424732"/>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wrap="none">
              <a:spAutoFit/>
            </a:bodyPr>
            <a:lstStyle/>
            <a:p>
              <a:pPr defTabSz="950938">
                <a:lnSpc>
                  <a:spcPct val="90000"/>
                </a:lnSpc>
                <a:spcBef>
                  <a:spcPct val="20000"/>
                </a:spcBef>
                <a:buSzPct val="90000"/>
                <a:defRPr/>
              </a:pPr>
              <a:r>
                <a:rPr lang="en-US" sz="2400" kern="0" dirty="0">
                  <a:solidFill>
                    <a:schemeClr val="tx1"/>
                  </a:solidFill>
                  <a:latin typeface="+mj-lt"/>
                </a:rPr>
                <a:t>Office 365</a:t>
              </a:r>
            </a:p>
          </p:txBody>
        </p:sp>
        <p:sp>
          <p:nvSpPr>
            <p:cNvPr id="2" name="Rectangle 1"/>
            <p:cNvSpPr/>
            <p:nvPr/>
          </p:nvSpPr>
          <p:spPr bwMode="auto">
            <a:xfrm>
              <a:off x="503237" y="1439862"/>
              <a:ext cx="2010825" cy="3581400"/>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 name="Title 9"/>
          <p:cNvSpPr>
            <a:spLocks noGrp="1"/>
          </p:cNvSpPr>
          <p:nvPr>
            <p:ph type="title"/>
          </p:nvPr>
        </p:nvSpPr>
        <p:spPr/>
        <p:txBody>
          <a:bodyPr/>
          <a:lstStyle/>
          <a:p>
            <a:r>
              <a:rPr lang="en-US" dirty="0"/>
              <a:t>The Microsoft Intelligent Cloud</a:t>
            </a:r>
          </a:p>
        </p:txBody>
      </p:sp>
    </p:spTree>
    <p:extLst>
      <p:ext uri="{BB962C8B-B14F-4D97-AF65-F5344CB8AC3E}">
        <p14:creationId xmlns:p14="http://schemas.microsoft.com/office/powerpoint/2010/main" val="101760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mall box shadow"/>
          <p:cNvSpPr>
            <a:spLocks noChangeAspect="1"/>
          </p:cNvSpPr>
          <p:nvPr/>
        </p:nvSpPr>
        <p:spPr bwMode="auto">
          <a:xfrm>
            <a:off x="9814039" y="10549213"/>
            <a:ext cx="2879528" cy="336210"/>
          </a:xfrm>
          <a:prstGeom prst="rect">
            <a:avLst/>
          </a:prstGeom>
          <a:solidFill>
            <a:srgbClr val="000000">
              <a:alpha val="10000"/>
            </a:srgbClr>
          </a:solidFill>
          <a:ln>
            <a:noFill/>
            <a:headEnd type="none" w="med" len="med"/>
            <a:tailEnd type="none" w="med" len="med"/>
          </a:ln>
          <a:effectLst>
            <a:softEdge rad="241300"/>
          </a:effectLst>
        </p:spPr>
        <p:style>
          <a:lnRef idx="2">
            <a:schemeClr val="accent5"/>
          </a:lnRef>
          <a:fillRef idx="1">
            <a:schemeClr val="lt1"/>
          </a:fillRef>
          <a:effectRef idx="0">
            <a:schemeClr val="accent5"/>
          </a:effectRef>
          <a:fontRef idx="minor">
            <a:schemeClr val="dk1"/>
          </a:fontRef>
        </p:style>
        <p:txBody>
          <a:bodyPr vert="horz" wrap="square" lIns="93247" tIns="46624" rIns="93247" bIns="46624" numCol="1" rtlCol="0" anchor="ctr" anchorCtr="0" compatLnSpc="1">
            <a:prstTxWarp prst="textNoShape">
              <a:avLst/>
            </a:prstTxWarp>
          </a:bodyPr>
          <a:lstStyle/>
          <a:p>
            <a:pPr algn="ctr" defTabSz="932036" fontAlgn="base">
              <a:spcBef>
                <a:spcPct val="0"/>
              </a:spcBef>
              <a:spcAft>
                <a:spcPct val="0"/>
              </a:spcAft>
            </a:pPr>
            <a:endParaRPr lang="en-US" sz="2209" dirty="0">
              <a:gradFill>
                <a:gsLst>
                  <a:gs pos="0">
                    <a:srgbClr val="FFFFFF"/>
                  </a:gs>
                  <a:gs pos="100000">
                    <a:srgbClr val="FFFFFF"/>
                  </a:gs>
                </a:gsLst>
                <a:lin ang="5400000" scaled="0"/>
              </a:gradFill>
            </a:endParaRPr>
          </a:p>
        </p:txBody>
      </p:sp>
      <p:sp>
        <p:nvSpPr>
          <p:cNvPr id="348" name="Freeform 1823"/>
          <p:cNvSpPr>
            <a:spLocks noChangeAspect="1"/>
          </p:cNvSpPr>
          <p:nvPr/>
        </p:nvSpPr>
        <p:spPr bwMode="auto">
          <a:xfrm>
            <a:off x="17770668" y="4638570"/>
            <a:ext cx="7554" cy="20459"/>
          </a:xfrm>
          <a:custGeom>
            <a:avLst/>
            <a:gdLst>
              <a:gd name="T0" fmla="*/ 0 w 3"/>
              <a:gd name="T1" fmla="*/ 0 h 8"/>
              <a:gd name="T2" fmla="*/ 2 w 3"/>
              <a:gd name="T3" fmla="*/ 8 h 8"/>
              <a:gd name="T4" fmla="*/ 3 w 3"/>
              <a:gd name="T5" fmla="*/ 7 h 8"/>
              <a:gd name="T6" fmla="*/ 1 w 3"/>
              <a:gd name="T7" fmla="*/ 0 h 8"/>
              <a:gd name="T8" fmla="*/ 0 w 3"/>
              <a:gd name="T9" fmla="*/ 0 h 8"/>
            </a:gdLst>
            <a:ahLst/>
            <a:cxnLst>
              <a:cxn ang="0">
                <a:pos x="T0" y="T1"/>
              </a:cxn>
              <a:cxn ang="0">
                <a:pos x="T2" y="T3"/>
              </a:cxn>
              <a:cxn ang="0">
                <a:pos x="T4" y="T5"/>
              </a:cxn>
              <a:cxn ang="0">
                <a:pos x="T6" y="T7"/>
              </a:cxn>
              <a:cxn ang="0">
                <a:pos x="T8" y="T9"/>
              </a:cxn>
            </a:cxnLst>
            <a:rect l="0" t="0" r="r" b="b"/>
            <a:pathLst>
              <a:path w="3" h="8">
                <a:moveTo>
                  <a:pt x="0" y="0"/>
                </a:moveTo>
                <a:cubicBezTo>
                  <a:pt x="0" y="0"/>
                  <a:pt x="0" y="0"/>
                  <a:pt x="2" y="8"/>
                </a:cubicBezTo>
                <a:cubicBezTo>
                  <a:pt x="3" y="7"/>
                  <a:pt x="3" y="7"/>
                  <a:pt x="3" y="7"/>
                </a:cubicBezTo>
                <a:cubicBezTo>
                  <a:pt x="2" y="5"/>
                  <a:pt x="1" y="0"/>
                  <a:pt x="1" y="0"/>
                </a:cubicBezTo>
                <a:cubicBezTo>
                  <a:pt x="1" y="0"/>
                  <a:pt x="1"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49" name="Freeform 1824"/>
          <p:cNvSpPr>
            <a:spLocks noChangeAspect="1"/>
          </p:cNvSpPr>
          <p:nvPr/>
        </p:nvSpPr>
        <p:spPr bwMode="auto">
          <a:xfrm>
            <a:off x="17480619" y="4398439"/>
            <a:ext cx="5396" cy="3230"/>
          </a:xfrm>
          <a:custGeom>
            <a:avLst/>
            <a:gdLst>
              <a:gd name="T0" fmla="*/ 0 w 2"/>
              <a:gd name="T1" fmla="*/ 0 h 1"/>
              <a:gd name="T2" fmla="*/ 1 w 2"/>
              <a:gd name="T3" fmla="*/ 1 h 1"/>
              <a:gd name="T4" fmla="*/ 2 w 2"/>
              <a:gd name="T5" fmla="*/ 0 h 1"/>
              <a:gd name="T6" fmla="*/ 0 w 2"/>
              <a:gd name="T7" fmla="*/ 0 h 1"/>
            </a:gdLst>
            <a:ahLst/>
            <a:cxnLst>
              <a:cxn ang="0">
                <a:pos x="T0" y="T1"/>
              </a:cxn>
              <a:cxn ang="0">
                <a:pos x="T2" y="T3"/>
              </a:cxn>
              <a:cxn ang="0">
                <a:pos x="T4" y="T5"/>
              </a:cxn>
              <a:cxn ang="0">
                <a:pos x="T6" y="T7"/>
              </a:cxn>
            </a:cxnLst>
            <a:rect l="0" t="0" r="r" b="b"/>
            <a:pathLst>
              <a:path w="2" h="1">
                <a:moveTo>
                  <a:pt x="0" y="0"/>
                </a:moveTo>
                <a:cubicBezTo>
                  <a:pt x="1" y="1"/>
                  <a:pt x="1" y="1"/>
                  <a:pt x="1" y="1"/>
                </a:cubicBezTo>
                <a:cubicBezTo>
                  <a:pt x="1" y="1"/>
                  <a:pt x="2" y="0"/>
                  <a:pt x="2" y="0"/>
                </a:cubicBezTo>
                <a:lnTo>
                  <a:pt x="0" y="0"/>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50" name="Freeform 1825"/>
          <p:cNvSpPr>
            <a:spLocks noChangeAspect="1"/>
          </p:cNvSpPr>
          <p:nvPr/>
        </p:nvSpPr>
        <p:spPr bwMode="auto">
          <a:xfrm>
            <a:off x="17955487" y="4498269"/>
            <a:ext cx="8634" cy="19386"/>
          </a:xfrm>
          <a:custGeom>
            <a:avLst/>
            <a:gdLst>
              <a:gd name="T0" fmla="*/ 0 w 3"/>
              <a:gd name="T1" fmla="*/ 0 h 8"/>
              <a:gd name="T2" fmla="*/ 3 w 3"/>
              <a:gd name="T3" fmla="*/ 8 h 8"/>
              <a:gd name="T4" fmla="*/ 3 w 3"/>
              <a:gd name="T5" fmla="*/ 8 h 8"/>
              <a:gd name="T6" fmla="*/ 1 w 3"/>
              <a:gd name="T7" fmla="*/ 0 h 8"/>
              <a:gd name="T8" fmla="*/ 0 w 3"/>
              <a:gd name="T9" fmla="*/ 0 h 8"/>
            </a:gdLst>
            <a:ahLst/>
            <a:cxnLst>
              <a:cxn ang="0">
                <a:pos x="T0" y="T1"/>
              </a:cxn>
              <a:cxn ang="0">
                <a:pos x="T2" y="T3"/>
              </a:cxn>
              <a:cxn ang="0">
                <a:pos x="T4" y="T5"/>
              </a:cxn>
              <a:cxn ang="0">
                <a:pos x="T6" y="T7"/>
              </a:cxn>
              <a:cxn ang="0">
                <a:pos x="T8" y="T9"/>
              </a:cxn>
            </a:cxnLst>
            <a:rect l="0" t="0" r="r" b="b"/>
            <a:pathLst>
              <a:path w="3" h="8">
                <a:moveTo>
                  <a:pt x="0" y="0"/>
                </a:moveTo>
                <a:cubicBezTo>
                  <a:pt x="0" y="0"/>
                  <a:pt x="0" y="0"/>
                  <a:pt x="3" y="8"/>
                </a:cubicBezTo>
                <a:cubicBezTo>
                  <a:pt x="3" y="8"/>
                  <a:pt x="3" y="8"/>
                  <a:pt x="3" y="8"/>
                </a:cubicBezTo>
                <a:cubicBezTo>
                  <a:pt x="2" y="5"/>
                  <a:pt x="1" y="0"/>
                  <a:pt x="1" y="0"/>
                </a:cubicBezTo>
                <a:cubicBezTo>
                  <a:pt x="1" y="0"/>
                  <a:pt x="1"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51" name="Freeform 1826"/>
          <p:cNvSpPr>
            <a:spLocks noChangeAspect="1"/>
          </p:cNvSpPr>
          <p:nvPr/>
        </p:nvSpPr>
        <p:spPr bwMode="auto">
          <a:xfrm>
            <a:off x="18071503" y="4395739"/>
            <a:ext cx="0" cy="24768"/>
          </a:xfrm>
          <a:custGeom>
            <a:avLst/>
            <a:gdLst>
              <a:gd name="T0" fmla="*/ 0 h 10"/>
              <a:gd name="T1" fmla="*/ 10 h 10"/>
              <a:gd name="T2" fmla="*/ 10 h 10"/>
              <a:gd name="T3" fmla="*/ 0 h 10"/>
            </a:gdLst>
            <a:ahLst/>
            <a:cxnLst>
              <a:cxn ang="0">
                <a:pos x="0" y="T0"/>
              </a:cxn>
              <a:cxn ang="0">
                <a:pos x="0" y="T1"/>
              </a:cxn>
              <a:cxn ang="0">
                <a:pos x="0" y="T2"/>
              </a:cxn>
              <a:cxn ang="0">
                <a:pos x="0" y="T3"/>
              </a:cxn>
            </a:cxnLst>
            <a:rect l="0" t="0" r="r" b="b"/>
            <a:pathLst>
              <a:path h="10">
                <a:moveTo>
                  <a:pt x="0" y="0"/>
                </a:moveTo>
                <a:cubicBezTo>
                  <a:pt x="0" y="3"/>
                  <a:pt x="0" y="7"/>
                  <a:pt x="0" y="10"/>
                </a:cubicBezTo>
                <a:cubicBezTo>
                  <a:pt x="0" y="10"/>
                  <a:pt x="0" y="10"/>
                  <a:pt x="0" y="10"/>
                </a:cubicBezTo>
                <a:cubicBezTo>
                  <a:pt x="0" y="6"/>
                  <a:pt x="0" y="3"/>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52" name="Freeform 1827"/>
          <p:cNvSpPr>
            <a:spLocks noChangeAspect="1"/>
          </p:cNvSpPr>
          <p:nvPr/>
        </p:nvSpPr>
        <p:spPr bwMode="auto">
          <a:xfrm>
            <a:off x="17697814" y="4673643"/>
            <a:ext cx="0" cy="30153"/>
          </a:xfrm>
          <a:custGeom>
            <a:avLst/>
            <a:gdLst>
              <a:gd name="T0" fmla="*/ 0 h 12"/>
              <a:gd name="T1" fmla="*/ 12 h 12"/>
              <a:gd name="T2" fmla="*/ 12 h 12"/>
              <a:gd name="T3" fmla="*/ 0 h 12"/>
              <a:gd name="T4" fmla="*/ 0 h 12"/>
            </a:gdLst>
            <a:ahLst/>
            <a:cxnLst>
              <a:cxn ang="0">
                <a:pos x="0" y="T0"/>
              </a:cxn>
              <a:cxn ang="0">
                <a:pos x="0" y="T1"/>
              </a:cxn>
              <a:cxn ang="0">
                <a:pos x="0" y="T2"/>
              </a:cxn>
              <a:cxn ang="0">
                <a:pos x="0" y="T3"/>
              </a:cxn>
              <a:cxn ang="0">
                <a:pos x="0" y="T4"/>
              </a:cxn>
            </a:cxnLst>
            <a:rect l="0" t="0" r="r" b="b"/>
            <a:pathLst>
              <a:path h="12">
                <a:moveTo>
                  <a:pt x="0" y="0"/>
                </a:moveTo>
                <a:cubicBezTo>
                  <a:pt x="0" y="0"/>
                  <a:pt x="0" y="8"/>
                  <a:pt x="0" y="12"/>
                </a:cubicBezTo>
                <a:cubicBezTo>
                  <a:pt x="0" y="12"/>
                  <a:pt x="0" y="12"/>
                  <a:pt x="0" y="12"/>
                </a:cubicBezTo>
                <a:cubicBezTo>
                  <a:pt x="0" y="7"/>
                  <a:pt x="0" y="0"/>
                  <a:pt x="0" y="0"/>
                </a:cubicBezTo>
                <a:cubicBezTo>
                  <a:pt x="0"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53" name="Freeform 1828"/>
          <p:cNvSpPr>
            <a:spLocks noChangeAspect="1"/>
          </p:cNvSpPr>
          <p:nvPr/>
        </p:nvSpPr>
        <p:spPr bwMode="auto">
          <a:xfrm>
            <a:off x="17508946" y="4405184"/>
            <a:ext cx="0" cy="17230"/>
          </a:xfrm>
          <a:custGeom>
            <a:avLst/>
            <a:gdLst>
              <a:gd name="T0" fmla="*/ 0 h 7"/>
              <a:gd name="T1" fmla="*/ 6 h 7"/>
              <a:gd name="T2" fmla="*/ 7 h 7"/>
              <a:gd name="T3" fmla="*/ 0 h 7"/>
              <a:gd name="T4" fmla="*/ 0 h 7"/>
            </a:gdLst>
            <a:ahLst/>
            <a:cxnLst>
              <a:cxn ang="0">
                <a:pos x="0" y="T0"/>
              </a:cxn>
              <a:cxn ang="0">
                <a:pos x="0" y="T1"/>
              </a:cxn>
              <a:cxn ang="0">
                <a:pos x="0" y="T2"/>
              </a:cxn>
              <a:cxn ang="0">
                <a:pos x="0" y="T3"/>
              </a:cxn>
              <a:cxn ang="0">
                <a:pos x="0" y="T4"/>
              </a:cxn>
            </a:cxnLst>
            <a:rect l="0" t="0" r="r" b="b"/>
            <a:pathLst>
              <a:path h="7">
                <a:moveTo>
                  <a:pt x="0" y="0"/>
                </a:moveTo>
                <a:cubicBezTo>
                  <a:pt x="0" y="0"/>
                  <a:pt x="0" y="3"/>
                  <a:pt x="0" y="6"/>
                </a:cubicBezTo>
                <a:cubicBezTo>
                  <a:pt x="0" y="7"/>
                  <a:pt x="0" y="7"/>
                  <a:pt x="0" y="7"/>
                </a:cubicBezTo>
                <a:cubicBezTo>
                  <a:pt x="0" y="3"/>
                  <a:pt x="0" y="0"/>
                  <a:pt x="0" y="0"/>
                </a:cubicBezTo>
                <a:cubicBezTo>
                  <a:pt x="0"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54" name="Freeform 1829"/>
          <p:cNvSpPr>
            <a:spLocks noChangeAspect="1"/>
          </p:cNvSpPr>
          <p:nvPr/>
        </p:nvSpPr>
        <p:spPr bwMode="auto">
          <a:xfrm>
            <a:off x="17633062" y="4533343"/>
            <a:ext cx="3237" cy="4308"/>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1"/>
                </a:cubicBezTo>
                <a:cubicBezTo>
                  <a:pt x="1" y="2"/>
                  <a:pt x="1" y="2"/>
                  <a:pt x="1" y="2"/>
                </a:cubicBezTo>
                <a:cubicBezTo>
                  <a:pt x="1" y="1"/>
                  <a:pt x="1" y="0"/>
                  <a:pt x="1" y="0"/>
                </a:cubicBezTo>
                <a:cubicBezTo>
                  <a:pt x="0"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55" name="Freeform 1830"/>
          <p:cNvSpPr>
            <a:spLocks noChangeAspect="1"/>
          </p:cNvSpPr>
          <p:nvPr/>
        </p:nvSpPr>
        <p:spPr bwMode="auto">
          <a:xfrm>
            <a:off x="17487366" y="4405184"/>
            <a:ext cx="7554" cy="7538"/>
          </a:xfrm>
          <a:custGeom>
            <a:avLst/>
            <a:gdLst>
              <a:gd name="T0" fmla="*/ 0 w 3"/>
              <a:gd name="T1" fmla="*/ 0 h 3"/>
              <a:gd name="T2" fmla="*/ 3 w 3"/>
              <a:gd name="T3" fmla="*/ 3 h 3"/>
              <a:gd name="T4" fmla="*/ 3 w 3"/>
              <a:gd name="T5" fmla="*/ 0 h 3"/>
              <a:gd name="T6" fmla="*/ 0 w 3"/>
              <a:gd name="T7" fmla="*/ 0 h 3"/>
            </a:gdLst>
            <a:ahLst/>
            <a:cxnLst>
              <a:cxn ang="0">
                <a:pos x="T0" y="T1"/>
              </a:cxn>
              <a:cxn ang="0">
                <a:pos x="T2" y="T3"/>
              </a:cxn>
              <a:cxn ang="0">
                <a:pos x="T4" y="T5"/>
              </a:cxn>
              <a:cxn ang="0">
                <a:pos x="T6" y="T7"/>
              </a:cxn>
            </a:cxnLst>
            <a:rect l="0" t="0" r="r" b="b"/>
            <a:pathLst>
              <a:path w="3" h="3">
                <a:moveTo>
                  <a:pt x="0" y="0"/>
                </a:moveTo>
                <a:cubicBezTo>
                  <a:pt x="3" y="3"/>
                  <a:pt x="3" y="3"/>
                  <a:pt x="3" y="3"/>
                </a:cubicBezTo>
                <a:cubicBezTo>
                  <a:pt x="3" y="2"/>
                  <a:pt x="3" y="1"/>
                  <a:pt x="3" y="0"/>
                </a:cubicBezTo>
                <a:cubicBezTo>
                  <a:pt x="3" y="0"/>
                  <a:pt x="3"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56" name="Freeform 1831"/>
          <p:cNvSpPr>
            <a:spLocks noChangeAspect="1"/>
          </p:cNvSpPr>
          <p:nvPr/>
        </p:nvSpPr>
        <p:spPr bwMode="auto">
          <a:xfrm>
            <a:off x="17618222" y="4498268"/>
            <a:ext cx="2161" cy="22616"/>
          </a:xfrm>
          <a:custGeom>
            <a:avLst/>
            <a:gdLst>
              <a:gd name="T0" fmla="*/ 0 w 1"/>
              <a:gd name="T1" fmla="*/ 0 h 9"/>
              <a:gd name="T2" fmla="*/ 0 w 1"/>
              <a:gd name="T3" fmla="*/ 8 h 9"/>
              <a:gd name="T4" fmla="*/ 1 w 1"/>
              <a:gd name="T5" fmla="*/ 9 h 9"/>
              <a:gd name="T6" fmla="*/ 1 w 1"/>
              <a:gd name="T7" fmla="*/ 0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0" y="5"/>
                  <a:pt x="0" y="8"/>
                </a:cubicBezTo>
                <a:cubicBezTo>
                  <a:pt x="1" y="9"/>
                  <a:pt x="1" y="9"/>
                  <a:pt x="1" y="9"/>
                </a:cubicBezTo>
                <a:cubicBezTo>
                  <a:pt x="1" y="4"/>
                  <a:pt x="1" y="0"/>
                  <a:pt x="1" y="0"/>
                </a:cubicBezTo>
                <a:cubicBezTo>
                  <a:pt x="0"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57" name="Freeform 1832"/>
          <p:cNvSpPr>
            <a:spLocks noChangeAspect="1"/>
          </p:cNvSpPr>
          <p:nvPr/>
        </p:nvSpPr>
        <p:spPr bwMode="auto">
          <a:xfrm>
            <a:off x="18083649" y="4398439"/>
            <a:ext cx="15112" cy="12923"/>
          </a:xfrm>
          <a:custGeom>
            <a:avLst/>
            <a:gdLst>
              <a:gd name="T0" fmla="*/ 6 w 6"/>
              <a:gd name="T1" fmla="*/ 0 h 5"/>
              <a:gd name="T2" fmla="*/ 0 w 6"/>
              <a:gd name="T3" fmla="*/ 0 h 5"/>
              <a:gd name="T4" fmla="*/ 0 w 6"/>
              <a:gd name="T5" fmla="*/ 5 h 5"/>
              <a:gd name="T6" fmla="*/ 6 w 6"/>
              <a:gd name="T7" fmla="*/ 0 h 5"/>
            </a:gdLst>
            <a:ahLst/>
            <a:cxnLst>
              <a:cxn ang="0">
                <a:pos x="T0" y="T1"/>
              </a:cxn>
              <a:cxn ang="0">
                <a:pos x="T2" y="T3"/>
              </a:cxn>
              <a:cxn ang="0">
                <a:pos x="T4" y="T5"/>
              </a:cxn>
              <a:cxn ang="0">
                <a:pos x="T6" y="T7"/>
              </a:cxn>
            </a:cxnLst>
            <a:rect l="0" t="0" r="r" b="b"/>
            <a:pathLst>
              <a:path w="6" h="5">
                <a:moveTo>
                  <a:pt x="6" y="0"/>
                </a:moveTo>
                <a:cubicBezTo>
                  <a:pt x="0" y="0"/>
                  <a:pt x="0" y="0"/>
                  <a:pt x="0" y="0"/>
                </a:cubicBezTo>
                <a:cubicBezTo>
                  <a:pt x="0" y="1"/>
                  <a:pt x="0" y="3"/>
                  <a:pt x="0" y="5"/>
                </a:cubicBezTo>
                <a:lnTo>
                  <a:pt x="6" y="0"/>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58" name="Freeform 1833"/>
          <p:cNvSpPr>
            <a:spLocks noChangeAspect="1"/>
          </p:cNvSpPr>
          <p:nvPr/>
        </p:nvSpPr>
        <p:spPr bwMode="auto">
          <a:xfrm>
            <a:off x="17803044" y="4638570"/>
            <a:ext cx="2161" cy="20459"/>
          </a:xfrm>
          <a:custGeom>
            <a:avLst/>
            <a:gdLst>
              <a:gd name="T0" fmla="*/ 0 w 1"/>
              <a:gd name="T1" fmla="*/ 0 h 8"/>
              <a:gd name="T2" fmla="*/ 0 w 1"/>
              <a:gd name="T3" fmla="*/ 8 h 8"/>
              <a:gd name="T4" fmla="*/ 1 w 1"/>
              <a:gd name="T5" fmla="*/ 8 h 8"/>
              <a:gd name="T6" fmla="*/ 1 w 1"/>
              <a:gd name="T7" fmla="*/ 0 h 8"/>
              <a:gd name="T8" fmla="*/ 0 w 1"/>
              <a:gd name="T9" fmla="*/ 0 h 8"/>
            </a:gdLst>
            <a:ahLst/>
            <a:cxnLst>
              <a:cxn ang="0">
                <a:pos x="T0" y="T1"/>
              </a:cxn>
              <a:cxn ang="0">
                <a:pos x="T2" y="T3"/>
              </a:cxn>
              <a:cxn ang="0">
                <a:pos x="T4" y="T5"/>
              </a:cxn>
              <a:cxn ang="0">
                <a:pos x="T6" y="T7"/>
              </a:cxn>
              <a:cxn ang="0">
                <a:pos x="T8" y="T9"/>
              </a:cxn>
            </a:cxnLst>
            <a:rect l="0" t="0" r="r" b="b"/>
            <a:pathLst>
              <a:path w="1" h="8">
                <a:moveTo>
                  <a:pt x="0" y="0"/>
                </a:moveTo>
                <a:cubicBezTo>
                  <a:pt x="0" y="0"/>
                  <a:pt x="0" y="5"/>
                  <a:pt x="0" y="8"/>
                </a:cubicBezTo>
                <a:cubicBezTo>
                  <a:pt x="1" y="8"/>
                  <a:pt x="1" y="8"/>
                  <a:pt x="1" y="8"/>
                </a:cubicBezTo>
                <a:cubicBezTo>
                  <a:pt x="1" y="4"/>
                  <a:pt x="1" y="0"/>
                  <a:pt x="1" y="0"/>
                </a:cubicBezTo>
                <a:cubicBezTo>
                  <a:pt x="0"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59" name="Freeform 1834"/>
          <p:cNvSpPr>
            <a:spLocks noChangeAspect="1"/>
          </p:cNvSpPr>
          <p:nvPr/>
        </p:nvSpPr>
        <p:spPr bwMode="auto">
          <a:xfrm>
            <a:off x="17882636" y="4685788"/>
            <a:ext cx="0" cy="22616"/>
          </a:xfrm>
          <a:custGeom>
            <a:avLst/>
            <a:gdLst>
              <a:gd name="T0" fmla="*/ 0 h 9"/>
              <a:gd name="T1" fmla="*/ 9 h 9"/>
              <a:gd name="T2" fmla="*/ 9 h 9"/>
              <a:gd name="T3" fmla="*/ 0 h 9"/>
              <a:gd name="T4" fmla="*/ 0 h 9"/>
            </a:gdLst>
            <a:ahLst/>
            <a:cxnLst>
              <a:cxn ang="0">
                <a:pos x="0" y="T0"/>
              </a:cxn>
              <a:cxn ang="0">
                <a:pos x="0" y="T1"/>
              </a:cxn>
              <a:cxn ang="0">
                <a:pos x="0" y="T2"/>
              </a:cxn>
              <a:cxn ang="0">
                <a:pos x="0" y="T3"/>
              </a:cxn>
              <a:cxn ang="0">
                <a:pos x="0" y="T4"/>
              </a:cxn>
            </a:cxnLst>
            <a:rect l="0" t="0" r="r" b="b"/>
            <a:pathLst>
              <a:path h="9">
                <a:moveTo>
                  <a:pt x="0" y="0"/>
                </a:moveTo>
                <a:cubicBezTo>
                  <a:pt x="0" y="0"/>
                  <a:pt x="0" y="5"/>
                  <a:pt x="0" y="9"/>
                </a:cubicBezTo>
                <a:cubicBezTo>
                  <a:pt x="0" y="9"/>
                  <a:pt x="0" y="9"/>
                  <a:pt x="0" y="9"/>
                </a:cubicBezTo>
                <a:cubicBezTo>
                  <a:pt x="0" y="6"/>
                  <a:pt x="0" y="0"/>
                  <a:pt x="0" y="0"/>
                </a:cubicBezTo>
                <a:cubicBezTo>
                  <a:pt x="0"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60" name="Freeform 1835"/>
          <p:cNvSpPr>
            <a:spLocks noChangeAspect="1"/>
          </p:cNvSpPr>
          <p:nvPr/>
        </p:nvSpPr>
        <p:spPr bwMode="auto">
          <a:xfrm>
            <a:off x="17819232" y="4673647"/>
            <a:ext cx="2161" cy="2157"/>
          </a:xfrm>
          <a:custGeom>
            <a:avLst/>
            <a:gdLst>
              <a:gd name="T0" fmla="*/ 0 w 1"/>
              <a:gd name="T1" fmla="*/ 0 h 1"/>
              <a:gd name="T2" fmla="*/ 1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1" y="1"/>
                  <a:pt x="1" y="1"/>
                  <a:pt x="1" y="1"/>
                </a:cubicBezTo>
                <a:cubicBezTo>
                  <a:pt x="1" y="0"/>
                  <a:pt x="1" y="0"/>
                  <a:pt x="1" y="0"/>
                </a:cubicBezTo>
                <a:cubicBezTo>
                  <a:pt x="1"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61" name="Freeform 1836"/>
          <p:cNvSpPr>
            <a:spLocks noChangeAspect="1"/>
          </p:cNvSpPr>
          <p:nvPr/>
        </p:nvSpPr>
        <p:spPr bwMode="auto">
          <a:xfrm>
            <a:off x="17796301" y="4235202"/>
            <a:ext cx="7554" cy="12923"/>
          </a:xfrm>
          <a:custGeom>
            <a:avLst/>
            <a:gdLst>
              <a:gd name="T0" fmla="*/ 2 w 3"/>
              <a:gd name="T1" fmla="*/ 5 h 5"/>
              <a:gd name="T2" fmla="*/ 3 w 3"/>
              <a:gd name="T3" fmla="*/ 5 h 5"/>
              <a:gd name="T4" fmla="*/ 0 w 3"/>
              <a:gd name="T5" fmla="*/ 0 h 5"/>
              <a:gd name="T6" fmla="*/ 0 w 3"/>
              <a:gd name="T7" fmla="*/ 4 h 5"/>
              <a:gd name="T8" fmla="*/ 2 w 3"/>
              <a:gd name="T9" fmla="*/ 5 h 5"/>
            </a:gdLst>
            <a:ahLst/>
            <a:cxnLst>
              <a:cxn ang="0">
                <a:pos x="T0" y="T1"/>
              </a:cxn>
              <a:cxn ang="0">
                <a:pos x="T2" y="T3"/>
              </a:cxn>
              <a:cxn ang="0">
                <a:pos x="T4" y="T5"/>
              </a:cxn>
              <a:cxn ang="0">
                <a:pos x="T6" y="T7"/>
              </a:cxn>
              <a:cxn ang="0">
                <a:pos x="T8" y="T9"/>
              </a:cxn>
            </a:cxnLst>
            <a:rect l="0" t="0" r="r" b="b"/>
            <a:pathLst>
              <a:path w="3" h="5">
                <a:moveTo>
                  <a:pt x="2" y="5"/>
                </a:moveTo>
                <a:cubicBezTo>
                  <a:pt x="2" y="5"/>
                  <a:pt x="2" y="5"/>
                  <a:pt x="3" y="5"/>
                </a:cubicBezTo>
                <a:cubicBezTo>
                  <a:pt x="0" y="0"/>
                  <a:pt x="0" y="0"/>
                  <a:pt x="0" y="0"/>
                </a:cubicBezTo>
                <a:cubicBezTo>
                  <a:pt x="0" y="2"/>
                  <a:pt x="0" y="4"/>
                  <a:pt x="0" y="4"/>
                </a:cubicBezTo>
                <a:cubicBezTo>
                  <a:pt x="0" y="5"/>
                  <a:pt x="1" y="5"/>
                  <a:pt x="2" y="5"/>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64" name="Freeform 1839"/>
          <p:cNvSpPr>
            <a:spLocks noChangeAspect="1"/>
          </p:cNvSpPr>
          <p:nvPr/>
        </p:nvSpPr>
        <p:spPr bwMode="auto">
          <a:xfrm>
            <a:off x="17784160" y="4229808"/>
            <a:ext cx="7554" cy="15077"/>
          </a:xfrm>
          <a:custGeom>
            <a:avLst/>
            <a:gdLst>
              <a:gd name="T0" fmla="*/ 0 w 3"/>
              <a:gd name="T1" fmla="*/ 5 h 6"/>
              <a:gd name="T2" fmla="*/ 2 w 3"/>
              <a:gd name="T3" fmla="*/ 6 h 6"/>
              <a:gd name="T4" fmla="*/ 3 w 3"/>
              <a:gd name="T5" fmla="*/ 4 h 6"/>
              <a:gd name="T6" fmla="*/ 1 w 3"/>
              <a:gd name="T7" fmla="*/ 0 h 6"/>
              <a:gd name="T8" fmla="*/ 0 w 3"/>
              <a:gd name="T9" fmla="*/ 3 h 6"/>
              <a:gd name="T10" fmla="*/ 0 w 3"/>
              <a:gd name="T11" fmla="*/ 5 h 6"/>
            </a:gdLst>
            <a:ahLst/>
            <a:cxnLst>
              <a:cxn ang="0">
                <a:pos x="T0" y="T1"/>
              </a:cxn>
              <a:cxn ang="0">
                <a:pos x="T2" y="T3"/>
              </a:cxn>
              <a:cxn ang="0">
                <a:pos x="T4" y="T5"/>
              </a:cxn>
              <a:cxn ang="0">
                <a:pos x="T6" y="T7"/>
              </a:cxn>
              <a:cxn ang="0">
                <a:pos x="T8" y="T9"/>
              </a:cxn>
              <a:cxn ang="0">
                <a:pos x="T10" y="T11"/>
              </a:cxn>
            </a:cxnLst>
            <a:rect l="0" t="0" r="r" b="b"/>
            <a:pathLst>
              <a:path w="3" h="6">
                <a:moveTo>
                  <a:pt x="0" y="5"/>
                </a:moveTo>
                <a:cubicBezTo>
                  <a:pt x="0" y="6"/>
                  <a:pt x="1" y="6"/>
                  <a:pt x="2" y="6"/>
                </a:cubicBezTo>
                <a:cubicBezTo>
                  <a:pt x="3" y="6"/>
                  <a:pt x="3" y="5"/>
                  <a:pt x="3" y="4"/>
                </a:cubicBezTo>
                <a:cubicBezTo>
                  <a:pt x="3" y="4"/>
                  <a:pt x="2" y="2"/>
                  <a:pt x="1" y="0"/>
                </a:cubicBezTo>
                <a:cubicBezTo>
                  <a:pt x="0" y="3"/>
                  <a:pt x="0" y="3"/>
                  <a:pt x="0" y="3"/>
                </a:cubicBezTo>
                <a:cubicBezTo>
                  <a:pt x="0" y="4"/>
                  <a:pt x="0" y="5"/>
                  <a:pt x="0" y="5"/>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65" name="Freeform 1840"/>
          <p:cNvSpPr>
            <a:spLocks noChangeAspect="1"/>
          </p:cNvSpPr>
          <p:nvPr/>
        </p:nvSpPr>
        <p:spPr bwMode="auto">
          <a:xfrm>
            <a:off x="17763923" y="4241945"/>
            <a:ext cx="18348" cy="51691"/>
          </a:xfrm>
          <a:custGeom>
            <a:avLst/>
            <a:gdLst>
              <a:gd name="T0" fmla="*/ 1 w 7"/>
              <a:gd name="T1" fmla="*/ 20 h 20"/>
              <a:gd name="T2" fmla="*/ 3 w 7"/>
              <a:gd name="T3" fmla="*/ 19 h 20"/>
              <a:gd name="T4" fmla="*/ 3 w 7"/>
              <a:gd name="T5" fmla="*/ 7 h 20"/>
              <a:gd name="T6" fmla="*/ 7 w 7"/>
              <a:gd name="T7" fmla="*/ 7 h 20"/>
              <a:gd name="T8" fmla="*/ 5 w 7"/>
              <a:gd name="T9" fmla="*/ 0 h 20"/>
              <a:gd name="T10" fmla="*/ 0 w 7"/>
              <a:gd name="T11" fmla="*/ 12 h 20"/>
              <a:gd name="T12" fmla="*/ 0 w 7"/>
              <a:gd name="T13" fmla="*/ 19 h 20"/>
              <a:gd name="T14" fmla="*/ 1 w 7"/>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20">
                <a:moveTo>
                  <a:pt x="1" y="20"/>
                </a:moveTo>
                <a:cubicBezTo>
                  <a:pt x="2" y="20"/>
                  <a:pt x="3" y="20"/>
                  <a:pt x="3" y="19"/>
                </a:cubicBezTo>
                <a:cubicBezTo>
                  <a:pt x="3" y="18"/>
                  <a:pt x="3" y="13"/>
                  <a:pt x="3" y="7"/>
                </a:cubicBezTo>
                <a:cubicBezTo>
                  <a:pt x="7" y="7"/>
                  <a:pt x="7" y="7"/>
                  <a:pt x="7" y="7"/>
                </a:cubicBezTo>
                <a:cubicBezTo>
                  <a:pt x="7" y="4"/>
                  <a:pt x="6" y="2"/>
                  <a:pt x="5" y="0"/>
                </a:cubicBezTo>
                <a:cubicBezTo>
                  <a:pt x="0" y="12"/>
                  <a:pt x="0" y="12"/>
                  <a:pt x="0" y="12"/>
                </a:cubicBezTo>
                <a:cubicBezTo>
                  <a:pt x="0" y="15"/>
                  <a:pt x="0" y="18"/>
                  <a:pt x="0" y="19"/>
                </a:cubicBezTo>
                <a:cubicBezTo>
                  <a:pt x="0" y="20"/>
                  <a:pt x="0" y="20"/>
                  <a:pt x="1" y="2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66" name="Freeform 1841"/>
          <p:cNvSpPr>
            <a:spLocks noChangeAspect="1"/>
          </p:cNvSpPr>
          <p:nvPr/>
        </p:nvSpPr>
        <p:spPr bwMode="auto">
          <a:xfrm>
            <a:off x="17751782" y="4283768"/>
            <a:ext cx="7554" cy="18308"/>
          </a:xfrm>
          <a:custGeom>
            <a:avLst/>
            <a:gdLst>
              <a:gd name="T0" fmla="*/ 1 w 3"/>
              <a:gd name="T1" fmla="*/ 7 h 7"/>
              <a:gd name="T2" fmla="*/ 3 w 3"/>
              <a:gd name="T3" fmla="*/ 6 h 7"/>
              <a:gd name="T4" fmla="*/ 3 w 3"/>
              <a:gd name="T5" fmla="*/ 0 h 7"/>
              <a:gd name="T6" fmla="*/ 0 w 3"/>
              <a:gd name="T7" fmla="*/ 6 h 7"/>
              <a:gd name="T8" fmla="*/ 1 w 3"/>
              <a:gd name="T9" fmla="*/ 7 h 7"/>
            </a:gdLst>
            <a:ahLst/>
            <a:cxnLst>
              <a:cxn ang="0">
                <a:pos x="T0" y="T1"/>
              </a:cxn>
              <a:cxn ang="0">
                <a:pos x="T2" y="T3"/>
              </a:cxn>
              <a:cxn ang="0">
                <a:pos x="T4" y="T5"/>
              </a:cxn>
              <a:cxn ang="0">
                <a:pos x="T6" y="T7"/>
              </a:cxn>
              <a:cxn ang="0">
                <a:pos x="T8" y="T9"/>
              </a:cxn>
            </a:cxnLst>
            <a:rect l="0" t="0" r="r" b="b"/>
            <a:pathLst>
              <a:path w="3" h="7">
                <a:moveTo>
                  <a:pt x="1" y="7"/>
                </a:moveTo>
                <a:cubicBezTo>
                  <a:pt x="2" y="7"/>
                  <a:pt x="3" y="7"/>
                  <a:pt x="3" y="6"/>
                </a:cubicBezTo>
                <a:cubicBezTo>
                  <a:pt x="3" y="5"/>
                  <a:pt x="3" y="3"/>
                  <a:pt x="3" y="0"/>
                </a:cubicBezTo>
                <a:cubicBezTo>
                  <a:pt x="0" y="6"/>
                  <a:pt x="0" y="6"/>
                  <a:pt x="0" y="6"/>
                </a:cubicBezTo>
                <a:cubicBezTo>
                  <a:pt x="0" y="7"/>
                  <a:pt x="1" y="7"/>
                  <a:pt x="1" y="7"/>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67" name="Oval 1842"/>
          <p:cNvSpPr>
            <a:spLocks noChangeAspect="1" noChangeArrowheads="1"/>
          </p:cNvSpPr>
          <p:nvPr/>
        </p:nvSpPr>
        <p:spPr bwMode="auto">
          <a:xfrm>
            <a:off x="17809789" y="4316146"/>
            <a:ext cx="17266" cy="17230"/>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69" name="Freeform 1844"/>
          <p:cNvSpPr>
            <a:spLocks noChangeAspect="1"/>
          </p:cNvSpPr>
          <p:nvPr/>
        </p:nvSpPr>
        <p:spPr bwMode="auto">
          <a:xfrm>
            <a:off x="17929856" y="4395737"/>
            <a:ext cx="10794" cy="40921"/>
          </a:xfrm>
          <a:custGeom>
            <a:avLst/>
            <a:gdLst>
              <a:gd name="T0" fmla="*/ 2 w 4"/>
              <a:gd name="T1" fmla="*/ 16 h 16"/>
              <a:gd name="T2" fmla="*/ 4 w 4"/>
              <a:gd name="T3" fmla="*/ 14 h 16"/>
              <a:gd name="T4" fmla="*/ 4 w 4"/>
              <a:gd name="T5" fmla="*/ 0 h 16"/>
              <a:gd name="T6" fmla="*/ 0 w 4"/>
              <a:gd name="T7" fmla="*/ 0 h 16"/>
              <a:gd name="T8" fmla="*/ 0 w 4"/>
              <a:gd name="T9" fmla="*/ 14 h 16"/>
              <a:gd name="T10" fmla="*/ 2 w 4"/>
              <a:gd name="T11" fmla="*/ 16 h 16"/>
            </a:gdLst>
            <a:ahLst/>
            <a:cxnLst>
              <a:cxn ang="0">
                <a:pos x="T0" y="T1"/>
              </a:cxn>
              <a:cxn ang="0">
                <a:pos x="T2" y="T3"/>
              </a:cxn>
              <a:cxn ang="0">
                <a:pos x="T4" y="T5"/>
              </a:cxn>
              <a:cxn ang="0">
                <a:pos x="T6" y="T7"/>
              </a:cxn>
              <a:cxn ang="0">
                <a:pos x="T8" y="T9"/>
              </a:cxn>
              <a:cxn ang="0">
                <a:pos x="T10" y="T11"/>
              </a:cxn>
            </a:cxnLst>
            <a:rect l="0" t="0" r="r" b="b"/>
            <a:pathLst>
              <a:path w="4" h="16">
                <a:moveTo>
                  <a:pt x="2" y="16"/>
                </a:moveTo>
                <a:cubicBezTo>
                  <a:pt x="3" y="16"/>
                  <a:pt x="4" y="15"/>
                  <a:pt x="4" y="14"/>
                </a:cubicBezTo>
                <a:cubicBezTo>
                  <a:pt x="4" y="13"/>
                  <a:pt x="4" y="3"/>
                  <a:pt x="4" y="0"/>
                </a:cubicBezTo>
                <a:cubicBezTo>
                  <a:pt x="0" y="0"/>
                  <a:pt x="0" y="0"/>
                  <a:pt x="0" y="0"/>
                </a:cubicBezTo>
                <a:cubicBezTo>
                  <a:pt x="0" y="6"/>
                  <a:pt x="0" y="13"/>
                  <a:pt x="0" y="14"/>
                </a:cubicBezTo>
                <a:cubicBezTo>
                  <a:pt x="0" y="15"/>
                  <a:pt x="1" y="16"/>
                  <a:pt x="2" y="16"/>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73" name="Oval 1848"/>
          <p:cNvSpPr>
            <a:spLocks noChangeAspect="1" noChangeArrowheads="1"/>
          </p:cNvSpPr>
          <p:nvPr/>
        </p:nvSpPr>
        <p:spPr bwMode="auto">
          <a:xfrm>
            <a:off x="17809789" y="4596750"/>
            <a:ext cx="17266" cy="17230"/>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74" name="Freeform 1849"/>
          <p:cNvSpPr>
            <a:spLocks noChangeAspect="1"/>
          </p:cNvSpPr>
          <p:nvPr/>
        </p:nvSpPr>
        <p:spPr bwMode="auto">
          <a:xfrm>
            <a:off x="17850260" y="4622382"/>
            <a:ext cx="51804" cy="81845"/>
          </a:xfrm>
          <a:custGeom>
            <a:avLst/>
            <a:gdLst>
              <a:gd name="T0" fmla="*/ 18 w 20"/>
              <a:gd name="T1" fmla="*/ 20 h 32"/>
              <a:gd name="T2" fmla="*/ 13 w 20"/>
              <a:gd name="T3" fmla="*/ 5 h 32"/>
              <a:gd name="T4" fmla="*/ 14 w 20"/>
              <a:gd name="T5" fmla="*/ 5 h 32"/>
              <a:gd name="T6" fmla="*/ 17 w 20"/>
              <a:gd name="T7" fmla="*/ 14 h 32"/>
              <a:gd name="T8" fmla="*/ 19 w 20"/>
              <a:gd name="T9" fmla="*/ 15 h 32"/>
              <a:gd name="T10" fmla="*/ 19 w 20"/>
              <a:gd name="T11" fmla="*/ 13 h 32"/>
              <a:gd name="T12" fmla="*/ 17 w 20"/>
              <a:gd name="T13" fmla="*/ 3 h 32"/>
              <a:gd name="T14" fmla="*/ 13 w 20"/>
              <a:gd name="T15" fmla="*/ 0 h 32"/>
              <a:gd name="T16" fmla="*/ 7 w 20"/>
              <a:gd name="T17" fmla="*/ 0 h 32"/>
              <a:gd name="T18" fmla="*/ 4 w 20"/>
              <a:gd name="T19" fmla="*/ 3 h 32"/>
              <a:gd name="T20" fmla="*/ 1 w 20"/>
              <a:gd name="T21" fmla="*/ 13 h 32"/>
              <a:gd name="T22" fmla="*/ 2 w 20"/>
              <a:gd name="T23" fmla="*/ 15 h 32"/>
              <a:gd name="T24" fmla="*/ 3 w 20"/>
              <a:gd name="T25" fmla="*/ 14 h 32"/>
              <a:gd name="T26" fmla="*/ 6 w 20"/>
              <a:gd name="T27" fmla="*/ 5 h 32"/>
              <a:gd name="T28" fmla="*/ 7 w 20"/>
              <a:gd name="T29" fmla="*/ 5 h 32"/>
              <a:gd name="T30" fmla="*/ 2 w 20"/>
              <a:gd name="T31" fmla="*/ 20 h 32"/>
              <a:gd name="T32" fmla="*/ 7 w 20"/>
              <a:gd name="T33" fmla="*/ 20 h 32"/>
              <a:gd name="T34" fmla="*/ 7 w 20"/>
              <a:gd name="T35" fmla="*/ 27 h 32"/>
              <a:gd name="T36" fmla="*/ 10 w 20"/>
              <a:gd name="T37" fmla="*/ 29 h 32"/>
              <a:gd name="T38" fmla="*/ 10 w 20"/>
              <a:gd name="T39" fmla="*/ 20 h 32"/>
              <a:gd name="T40" fmla="*/ 10 w 20"/>
              <a:gd name="T41" fmla="*/ 20 h 32"/>
              <a:gd name="T42" fmla="*/ 10 w 20"/>
              <a:gd name="T43" fmla="*/ 29 h 32"/>
              <a:gd name="T44" fmla="*/ 14 w 20"/>
              <a:gd name="T45" fmla="*/ 32 h 32"/>
              <a:gd name="T46" fmla="*/ 14 w 20"/>
              <a:gd name="T47" fmla="*/ 20 h 32"/>
              <a:gd name="T48" fmla="*/ 18 w 20"/>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32">
                <a:moveTo>
                  <a:pt x="18" y="20"/>
                </a:moveTo>
                <a:cubicBezTo>
                  <a:pt x="13" y="5"/>
                  <a:pt x="13" y="5"/>
                  <a:pt x="13" y="5"/>
                </a:cubicBezTo>
                <a:cubicBezTo>
                  <a:pt x="14" y="5"/>
                  <a:pt x="14" y="5"/>
                  <a:pt x="14" y="5"/>
                </a:cubicBezTo>
                <a:cubicBezTo>
                  <a:pt x="14" y="5"/>
                  <a:pt x="17" y="13"/>
                  <a:pt x="17" y="14"/>
                </a:cubicBezTo>
                <a:cubicBezTo>
                  <a:pt x="17" y="14"/>
                  <a:pt x="18" y="15"/>
                  <a:pt x="19" y="15"/>
                </a:cubicBezTo>
                <a:cubicBezTo>
                  <a:pt x="19" y="14"/>
                  <a:pt x="20" y="14"/>
                  <a:pt x="19" y="13"/>
                </a:cubicBezTo>
                <a:cubicBezTo>
                  <a:pt x="19" y="13"/>
                  <a:pt x="18" y="7"/>
                  <a:pt x="17" y="3"/>
                </a:cubicBezTo>
                <a:cubicBezTo>
                  <a:pt x="16" y="2"/>
                  <a:pt x="14" y="0"/>
                  <a:pt x="13" y="0"/>
                </a:cubicBezTo>
                <a:cubicBezTo>
                  <a:pt x="12" y="0"/>
                  <a:pt x="8" y="0"/>
                  <a:pt x="7" y="0"/>
                </a:cubicBezTo>
                <a:cubicBezTo>
                  <a:pt x="6" y="0"/>
                  <a:pt x="4" y="2"/>
                  <a:pt x="4" y="3"/>
                </a:cubicBezTo>
                <a:cubicBezTo>
                  <a:pt x="2" y="7"/>
                  <a:pt x="1" y="13"/>
                  <a:pt x="1" y="13"/>
                </a:cubicBezTo>
                <a:cubicBezTo>
                  <a:pt x="0" y="14"/>
                  <a:pt x="1" y="14"/>
                  <a:pt x="2" y="15"/>
                </a:cubicBezTo>
                <a:cubicBezTo>
                  <a:pt x="2" y="15"/>
                  <a:pt x="3" y="14"/>
                  <a:pt x="3" y="14"/>
                </a:cubicBezTo>
                <a:cubicBezTo>
                  <a:pt x="4" y="13"/>
                  <a:pt x="6" y="5"/>
                  <a:pt x="6" y="5"/>
                </a:cubicBezTo>
                <a:cubicBezTo>
                  <a:pt x="7" y="5"/>
                  <a:pt x="7" y="5"/>
                  <a:pt x="7" y="5"/>
                </a:cubicBezTo>
                <a:cubicBezTo>
                  <a:pt x="2" y="20"/>
                  <a:pt x="2" y="20"/>
                  <a:pt x="2" y="20"/>
                </a:cubicBezTo>
                <a:cubicBezTo>
                  <a:pt x="7" y="20"/>
                  <a:pt x="7" y="20"/>
                  <a:pt x="7" y="20"/>
                </a:cubicBezTo>
                <a:cubicBezTo>
                  <a:pt x="7" y="22"/>
                  <a:pt x="7" y="25"/>
                  <a:pt x="7" y="27"/>
                </a:cubicBezTo>
                <a:cubicBezTo>
                  <a:pt x="10" y="29"/>
                  <a:pt x="10" y="29"/>
                  <a:pt x="10" y="29"/>
                </a:cubicBezTo>
                <a:cubicBezTo>
                  <a:pt x="10" y="25"/>
                  <a:pt x="10" y="20"/>
                  <a:pt x="10" y="20"/>
                </a:cubicBezTo>
                <a:cubicBezTo>
                  <a:pt x="10" y="20"/>
                  <a:pt x="10" y="20"/>
                  <a:pt x="10" y="20"/>
                </a:cubicBezTo>
                <a:cubicBezTo>
                  <a:pt x="10" y="20"/>
                  <a:pt x="10" y="26"/>
                  <a:pt x="10" y="29"/>
                </a:cubicBezTo>
                <a:cubicBezTo>
                  <a:pt x="14" y="32"/>
                  <a:pt x="14" y="32"/>
                  <a:pt x="14" y="32"/>
                </a:cubicBezTo>
                <a:cubicBezTo>
                  <a:pt x="14" y="30"/>
                  <a:pt x="14" y="25"/>
                  <a:pt x="14" y="20"/>
                </a:cubicBezTo>
                <a:cubicBezTo>
                  <a:pt x="18" y="20"/>
                  <a:pt x="18" y="20"/>
                  <a:pt x="18" y="2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75" name="Freeform 1850"/>
          <p:cNvSpPr>
            <a:spLocks noChangeAspect="1"/>
          </p:cNvSpPr>
          <p:nvPr/>
        </p:nvSpPr>
        <p:spPr bwMode="auto">
          <a:xfrm>
            <a:off x="17981122" y="4482080"/>
            <a:ext cx="23742" cy="20459"/>
          </a:xfrm>
          <a:custGeom>
            <a:avLst/>
            <a:gdLst>
              <a:gd name="T0" fmla="*/ 0 w 9"/>
              <a:gd name="T1" fmla="*/ 4 h 8"/>
              <a:gd name="T2" fmla="*/ 0 w 9"/>
              <a:gd name="T3" fmla="*/ 8 h 8"/>
              <a:gd name="T4" fmla="*/ 9 w 9"/>
              <a:gd name="T5" fmla="*/ 0 h 8"/>
              <a:gd name="T6" fmla="*/ 5 w 9"/>
              <a:gd name="T7" fmla="*/ 0 h 8"/>
              <a:gd name="T8" fmla="*/ 0 w 9"/>
              <a:gd name="T9" fmla="*/ 4 h 8"/>
            </a:gdLst>
            <a:ahLst/>
            <a:cxnLst>
              <a:cxn ang="0">
                <a:pos x="T0" y="T1"/>
              </a:cxn>
              <a:cxn ang="0">
                <a:pos x="T2" y="T3"/>
              </a:cxn>
              <a:cxn ang="0">
                <a:pos x="T4" y="T5"/>
              </a:cxn>
              <a:cxn ang="0">
                <a:pos x="T6" y="T7"/>
              </a:cxn>
              <a:cxn ang="0">
                <a:pos x="T8" y="T9"/>
              </a:cxn>
            </a:cxnLst>
            <a:rect l="0" t="0" r="r" b="b"/>
            <a:pathLst>
              <a:path w="9" h="8">
                <a:moveTo>
                  <a:pt x="0" y="4"/>
                </a:moveTo>
                <a:cubicBezTo>
                  <a:pt x="0" y="5"/>
                  <a:pt x="0" y="6"/>
                  <a:pt x="0" y="8"/>
                </a:cubicBezTo>
                <a:cubicBezTo>
                  <a:pt x="9" y="0"/>
                  <a:pt x="9" y="0"/>
                  <a:pt x="9" y="0"/>
                </a:cubicBezTo>
                <a:cubicBezTo>
                  <a:pt x="7" y="0"/>
                  <a:pt x="5" y="0"/>
                  <a:pt x="5" y="0"/>
                </a:cubicBezTo>
                <a:cubicBezTo>
                  <a:pt x="2" y="0"/>
                  <a:pt x="0" y="2"/>
                  <a:pt x="0"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76" name="Freeform 1851"/>
          <p:cNvSpPr>
            <a:spLocks noChangeAspect="1"/>
          </p:cNvSpPr>
          <p:nvPr/>
        </p:nvSpPr>
        <p:spPr bwMode="auto">
          <a:xfrm>
            <a:off x="17981121" y="4395737"/>
            <a:ext cx="41010" cy="40921"/>
          </a:xfrm>
          <a:custGeom>
            <a:avLst/>
            <a:gdLst>
              <a:gd name="T0" fmla="*/ 5 w 16"/>
              <a:gd name="T1" fmla="*/ 3 h 16"/>
              <a:gd name="T2" fmla="*/ 5 w 16"/>
              <a:gd name="T3" fmla="*/ 15 h 16"/>
              <a:gd name="T4" fmla="*/ 6 w 16"/>
              <a:gd name="T5" fmla="*/ 16 h 16"/>
              <a:gd name="T6" fmla="*/ 8 w 16"/>
              <a:gd name="T7" fmla="*/ 15 h 16"/>
              <a:gd name="T8" fmla="*/ 8 w 16"/>
              <a:gd name="T9" fmla="*/ 3 h 16"/>
              <a:gd name="T10" fmla="*/ 9 w 16"/>
              <a:gd name="T11" fmla="*/ 3 h 16"/>
              <a:gd name="T12" fmla="*/ 9 w 16"/>
              <a:gd name="T13" fmla="*/ 15 h 16"/>
              <a:gd name="T14" fmla="*/ 10 w 16"/>
              <a:gd name="T15" fmla="*/ 16 h 16"/>
              <a:gd name="T16" fmla="*/ 12 w 16"/>
              <a:gd name="T17" fmla="*/ 15 h 16"/>
              <a:gd name="T18" fmla="*/ 12 w 16"/>
              <a:gd name="T19" fmla="*/ 3 h 16"/>
              <a:gd name="T20" fmla="*/ 16 w 16"/>
              <a:gd name="T21" fmla="*/ 3 h 16"/>
              <a:gd name="T22" fmla="*/ 16 w 16"/>
              <a:gd name="T23" fmla="*/ 0 h 16"/>
              <a:gd name="T24" fmla="*/ 1 w 16"/>
              <a:gd name="T25" fmla="*/ 0 h 16"/>
              <a:gd name="T26" fmla="*/ 0 w 16"/>
              <a:gd name="T27" fmla="*/ 3 h 16"/>
              <a:gd name="T28" fmla="*/ 5 w 16"/>
              <a:gd name="T29"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5" y="3"/>
                </a:moveTo>
                <a:cubicBezTo>
                  <a:pt x="5" y="8"/>
                  <a:pt x="5" y="14"/>
                  <a:pt x="5" y="15"/>
                </a:cubicBezTo>
                <a:cubicBezTo>
                  <a:pt x="5" y="15"/>
                  <a:pt x="6" y="16"/>
                  <a:pt x="6" y="16"/>
                </a:cubicBezTo>
                <a:cubicBezTo>
                  <a:pt x="7" y="16"/>
                  <a:pt x="8" y="15"/>
                  <a:pt x="8" y="15"/>
                </a:cubicBezTo>
                <a:cubicBezTo>
                  <a:pt x="8" y="13"/>
                  <a:pt x="8" y="3"/>
                  <a:pt x="8" y="3"/>
                </a:cubicBezTo>
                <a:cubicBezTo>
                  <a:pt x="9" y="3"/>
                  <a:pt x="9" y="3"/>
                  <a:pt x="9" y="3"/>
                </a:cubicBezTo>
                <a:cubicBezTo>
                  <a:pt x="9" y="3"/>
                  <a:pt x="9" y="13"/>
                  <a:pt x="9" y="15"/>
                </a:cubicBezTo>
                <a:cubicBezTo>
                  <a:pt x="9" y="15"/>
                  <a:pt x="9" y="16"/>
                  <a:pt x="10" y="16"/>
                </a:cubicBezTo>
                <a:cubicBezTo>
                  <a:pt x="11" y="16"/>
                  <a:pt x="12" y="15"/>
                  <a:pt x="12" y="15"/>
                </a:cubicBezTo>
                <a:cubicBezTo>
                  <a:pt x="12" y="14"/>
                  <a:pt x="12" y="8"/>
                  <a:pt x="12" y="3"/>
                </a:cubicBezTo>
                <a:cubicBezTo>
                  <a:pt x="16" y="3"/>
                  <a:pt x="16" y="3"/>
                  <a:pt x="16" y="3"/>
                </a:cubicBezTo>
                <a:cubicBezTo>
                  <a:pt x="16" y="2"/>
                  <a:pt x="16" y="1"/>
                  <a:pt x="16" y="0"/>
                </a:cubicBezTo>
                <a:cubicBezTo>
                  <a:pt x="1" y="0"/>
                  <a:pt x="1" y="0"/>
                  <a:pt x="1" y="0"/>
                </a:cubicBezTo>
                <a:cubicBezTo>
                  <a:pt x="0" y="3"/>
                  <a:pt x="0" y="3"/>
                  <a:pt x="0" y="3"/>
                </a:cubicBezTo>
                <a:cubicBezTo>
                  <a:pt x="5" y="3"/>
                  <a:pt x="5" y="3"/>
                  <a:pt x="5" y="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77" name="Freeform 1852"/>
          <p:cNvSpPr>
            <a:spLocks noChangeAspect="1"/>
          </p:cNvSpPr>
          <p:nvPr/>
        </p:nvSpPr>
        <p:spPr bwMode="auto">
          <a:xfrm>
            <a:off x="17946045" y="4395737"/>
            <a:ext cx="10794" cy="40921"/>
          </a:xfrm>
          <a:custGeom>
            <a:avLst/>
            <a:gdLst>
              <a:gd name="T0" fmla="*/ 0 w 4"/>
              <a:gd name="T1" fmla="*/ 14 h 16"/>
              <a:gd name="T2" fmla="*/ 2 w 4"/>
              <a:gd name="T3" fmla="*/ 16 h 16"/>
              <a:gd name="T4" fmla="*/ 4 w 4"/>
              <a:gd name="T5" fmla="*/ 14 h 16"/>
              <a:gd name="T6" fmla="*/ 4 w 4"/>
              <a:gd name="T7" fmla="*/ 0 h 16"/>
              <a:gd name="T8" fmla="*/ 0 w 4"/>
              <a:gd name="T9" fmla="*/ 0 h 16"/>
              <a:gd name="T10" fmla="*/ 0 w 4"/>
              <a:gd name="T11" fmla="*/ 14 h 16"/>
            </a:gdLst>
            <a:ahLst/>
            <a:cxnLst>
              <a:cxn ang="0">
                <a:pos x="T0" y="T1"/>
              </a:cxn>
              <a:cxn ang="0">
                <a:pos x="T2" y="T3"/>
              </a:cxn>
              <a:cxn ang="0">
                <a:pos x="T4" y="T5"/>
              </a:cxn>
              <a:cxn ang="0">
                <a:pos x="T6" y="T7"/>
              </a:cxn>
              <a:cxn ang="0">
                <a:pos x="T8" y="T9"/>
              </a:cxn>
              <a:cxn ang="0">
                <a:pos x="T10" y="T11"/>
              </a:cxn>
            </a:cxnLst>
            <a:rect l="0" t="0" r="r" b="b"/>
            <a:pathLst>
              <a:path w="4" h="16">
                <a:moveTo>
                  <a:pt x="0" y="14"/>
                </a:moveTo>
                <a:cubicBezTo>
                  <a:pt x="0" y="15"/>
                  <a:pt x="1" y="16"/>
                  <a:pt x="2" y="16"/>
                </a:cubicBezTo>
                <a:cubicBezTo>
                  <a:pt x="3" y="16"/>
                  <a:pt x="4" y="15"/>
                  <a:pt x="4" y="14"/>
                </a:cubicBezTo>
                <a:cubicBezTo>
                  <a:pt x="4" y="13"/>
                  <a:pt x="4" y="6"/>
                  <a:pt x="4" y="0"/>
                </a:cubicBezTo>
                <a:cubicBezTo>
                  <a:pt x="0" y="0"/>
                  <a:pt x="0" y="0"/>
                  <a:pt x="0" y="0"/>
                </a:cubicBezTo>
                <a:cubicBezTo>
                  <a:pt x="0" y="3"/>
                  <a:pt x="0" y="13"/>
                  <a:pt x="0" y="1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78" name="Freeform 1853"/>
          <p:cNvSpPr>
            <a:spLocks noChangeAspect="1"/>
          </p:cNvSpPr>
          <p:nvPr/>
        </p:nvSpPr>
        <p:spPr bwMode="auto">
          <a:xfrm>
            <a:off x="17850262" y="4360663"/>
            <a:ext cx="10794" cy="22616"/>
          </a:xfrm>
          <a:custGeom>
            <a:avLst/>
            <a:gdLst>
              <a:gd name="T0" fmla="*/ 2 w 4"/>
              <a:gd name="T1" fmla="*/ 9 h 9"/>
              <a:gd name="T2" fmla="*/ 3 w 4"/>
              <a:gd name="T3" fmla="*/ 8 h 9"/>
              <a:gd name="T4" fmla="*/ 4 w 4"/>
              <a:gd name="T5" fmla="*/ 4 h 9"/>
              <a:gd name="T6" fmla="*/ 3 w 4"/>
              <a:gd name="T7" fmla="*/ 0 h 9"/>
              <a:gd name="T8" fmla="*/ 1 w 4"/>
              <a:gd name="T9" fmla="*/ 7 h 9"/>
              <a:gd name="T10" fmla="*/ 2 w 4"/>
              <a:gd name="T11" fmla="*/ 9 h 9"/>
            </a:gdLst>
            <a:ahLst/>
            <a:cxnLst>
              <a:cxn ang="0">
                <a:pos x="T0" y="T1"/>
              </a:cxn>
              <a:cxn ang="0">
                <a:pos x="T2" y="T3"/>
              </a:cxn>
              <a:cxn ang="0">
                <a:pos x="T4" y="T5"/>
              </a:cxn>
              <a:cxn ang="0">
                <a:pos x="T6" y="T7"/>
              </a:cxn>
              <a:cxn ang="0">
                <a:pos x="T8" y="T9"/>
              </a:cxn>
              <a:cxn ang="0">
                <a:pos x="T10" y="T11"/>
              </a:cxn>
            </a:cxnLst>
            <a:rect l="0" t="0" r="r" b="b"/>
            <a:pathLst>
              <a:path w="4" h="9">
                <a:moveTo>
                  <a:pt x="2" y="9"/>
                </a:moveTo>
                <a:cubicBezTo>
                  <a:pt x="2" y="9"/>
                  <a:pt x="3" y="8"/>
                  <a:pt x="3" y="8"/>
                </a:cubicBezTo>
                <a:cubicBezTo>
                  <a:pt x="3" y="7"/>
                  <a:pt x="4" y="5"/>
                  <a:pt x="4" y="4"/>
                </a:cubicBezTo>
                <a:cubicBezTo>
                  <a:pt x="3" y="0"/>
                  <a:pt x="3" y="0"/>
                  <a:pt x="3" y="0"/>
                </a:cubicBezTo>
                <a:cubicBezTo>
                  <a:pt x="2" y="3"/>
                  <a:pt x="1" y="7"/>
                  <a:pt x="1" y="7"/>
                </a:cubicBezTo>
                <a:cubicBezTo>
                  <a:pt x="0" y="8"/>
                  <a:pt x="1" y="8"/>
                  <a:pt x="2" y="9"/>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79" name="Oval 1854"/>
          <p:cNvSpPr>
            <a:spLocks noChangeAspect="1" noChangeArrowheads="1"/>
          </p:cNvSpPr>
          <p:nvPr/>
        </p:nvSpPr>
        <p:spPr bwMode="auto">
          <a:xfrm>
            <a:off x="17997310" y="4459149"/>
            <a:ext cx="18348" cy="15077"/>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80" name="Oval 1855"/>
          <p:cNvSpPr>
            <a:spLocks noChangeAspect="1" noChangeArrowheads="1"/>
          </p:cNvSpPr>
          <p:nvPr/>
        </p:nvSpPr>
        <p:spPr bwMode="auto">
          <a:xfrm>
            <a:off x="17933902" y="4459149"/>
            <a:ext cx="17266" cy="15077"/>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81" name="Freeform 1856"/>
          <p:cNvSpPr>
            <a:spLocks noChangeAspect="1"/>
          </p:cNvSpPr>
          <p:nvPr/>
        </p:nvSpPr>
        <p:spPr bwMode="auto">
          <a:xfrm>
            <a:off x="17793600" y="4622379"/>
            <a:ext cx="41010" cy="48462"/>
          </a:xfrm>
          <a:custGeom>
            <a:avLst/>
            <a:gdLst>
              <a:gd name="T0" fmla="*/ 13 w 16"/>
              <a:gd name="T1" fmla="*/ 5 h 19"/>
              <a:gd name="T2" fmla="*/ 13 w 16"/>
              <a:gd name="T3" fmla="*/ 15 h 19"/>
              <a:gd name="T4" fmla="*/ 15 w 16"/>
              <a:gd name="T5" fmla="*/ 16 h 19"/>
              <a:gd name="T6" fmla="*/ 16 w 16"/>
              <a:gd name="T7" fmla="*/ 15 h 19"/>
              <a:gd name="T8" fmla="*/ 16 w 16"/>
              <a:gd name="T9" fmla="*/ 4 h 19"/>
              <a:gd name="T10" fmla="*/ 12 w 16"/>
              <a:gd name="T11" fmla="*/ 0 h 19"/>
              <a:gd name="T12" fmla="*/ 5 w 16"/>
              <a:gd name="T13" fmla="*/ 0 h 19"/>
              <a:gd name="T14" fmla="*/ 0 w 16"/>
              <a:gd name="T15" fmla="*/ 4 h 19"/>
              <a:gd name="T16" fmla="*/ 0 w 16"/>
              <a:gd name="T17" fmla="*/ 11 h 19"/>
              <a:gd name="T18" fmla="*/ 3 w 16"/>
              <a:gd name="T19" fmla="*/ 13 h 19"/>
              <a:gd name="T20" fmla="*/ 3 w 16"/>
              <a:gd name="T21" fmla="*/ 5 h 19"/>
              <a:gd name="T22" fmla="*/ 4 w 16"/>
              <a:gd name="T23" fmla="*/ 5 h 19"/>
              <a:gd name="T24" fmla="*/ 4 w 16"/>
              <a:gd name="T25" fmla="*/ 13 h 19"/>
              <a:gd name="T26" fmla="*/ 8 w 16"/>
              <a:gd name="T27" fmla="*/ 16 h 19"/>
              <a:gd name="T28" fmla="*/ 9 w 16"/>
              <a:gd name="T29" fmla="*/ 16 h 19"/>
              <a:gd name="T30" fmla="*/ 9 w 16"/>
              <a:gd name="T31" fmla="*/ 17 h 19"/>
              <a:gd name="T32" fmla="*/ 13 w 16"/>
              <a:gd name="T33" fmla="*/ 19 h 19"/>
              <a:gd name="T34" fmla="*/ 13 w 16"/>
              <a:gd name="T35" fmla="*/ 5 h 19"/>
              <a:gd name="T36" fmla="*/ 13 w 16"/>
              <a:gd name="T37"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19">
                <a:moveTo>
                  <a:pt x="13" y="5"/>
                </a:moveTo>
                <a:cubicBezTo>
                  <a:pt x="13" y="5"/>
                  <a:pt x="13" y="14"/>
                  <a:pt x="13" y="15"/>
                </a:cubicBezTo>
                <a:cubicBezTo>
                  <a:pt x="13" y="15"/>
                  <a:pt x="14" y="16"/>
                  <a:pt x="15" y="16"/>
                </a:cubicBezTo>
                <a:cubicBezTo>
                  <a:pt x="16" y="16"/>
                  <a:pt x="16" y="15"/>
                  <a:pt x="16" y="15"/>
                </a:cubicBezTo>
                <a:cubicBezTo>
                  <a:pt x="16" y="14"/>
                  <a:pt x="16" y="6"/>
                  <a:pt x="16" y="4"/>
                </a:cubicBezTo>
                <a:cubicBezTo>
                  <a:pt x="16" y="2"/>
                  <a:pt x="14" y="0"/>
                  <a:pt x="12" y="0"/>
                </a:cubicBezTo>
                <a:cubicBezTo>
                  <a:pt x="11" y="0"/>
                  <a:pt x="6" y="0"/>
                  <a:pt x="5" y="0"/>
                </a:cubicBezTo>
                <a:cubicBezTo>
                  <a:pt x="2" y="0"/>
                  <a:pt x="0" y="2"/>
                  <a:pt x="0" y="4"/>
                </a:cubicBezTo>
                <a:cubicBezTo>
                  <a:pt x="0" y="5"/>
                  <a:pt x="0" y="8"/>
                  <a:pt x="0" y="11"/>
                </a:cubicBezTo>
                <a:cubicBezTo>
                  <a:pt x="3" y="13"/>
                  <a:pt x="3" y="13"/>
                  <a:pt x="3" y="13"/>
                </a:cubicBezTo>
                <a:cubicBezTo>
                  <a:pt x="3" y="10"/>
                  <a:pt x="3" y="5"/>
                  <a:pt x="3" y="5"/>
                </a:cubicBezTo>
                <a:cubicBezTo>
                  <a:pt x="3" y="5"/>
                  <a:pt x="3" y="5"/>
                  <a:pt x="4" y="5"/>
                </a:cubicBezTo>
                <a:cubicBezTo>
                  <a:pt x="4" y="5"/>
                  <a:pt x="4" y="9"/>
                  <a:pt x="4" y="13"/>
                </a:cubicBezTo>
                <a:cubicBezTo>
                  <a:pt x="8" y="16"/>
                  <a:pt x="8" y="16"/>
                  <a:pt x="8" y="16"/>
                </a:cubicBezTo>
                <a:cubicBezTo>
                  <a:pt x="8" y="16"/>
                  <a:pt x="9" y="16"/>
                  <a:pt x="9" y="16"/>
                </a:cubicBezTo>
                <a:cubicBezTo>
                  <a:pt x="9" y="16"/>
                  <a:pt x="9" y="16"/>
                  <a:pt x="9" y="17"/>
                </a:cubicBezTo>
                <a:cubicBezTo>
                  <a:pt x="13" y="19"/>
                  <a:pt x="13" y="19"/>
                  <a:pt x="13" y="19"/>
                </a:cubicBezTo>
                <a:cubicBezTo>
                  <a:pt x="13" y="12"/>
                  <a:pt x="13" y="5"/>
                  <a:pt x="13" y="5"/>
                </a:cubicBezTo>
                <a:cubicBezTo>
                  <a:pt x="13" y="5"/>
                  <a:pt x="13" y="5"/>
                  <a:pt x="13" y="5"/>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82" name="Oval 1857"/>
          <p:cNvSpPr>
            <a:spLocks noChangeAspect="1" noChangeArrowheads="1"/>
          </p:cNvSpPr>
          <p:nvPr/>
        </p:nvSpPr>
        <p:spPr bwMode="auto">
          <a:xfrm>
            <a:off x="17873194" y="4596750"/>
            <a:ext cx="15112" cy="17230"/>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83" name="Freeform 1858"/>
          <p:cNvSpPr>
            <a:spLocks noChangeAspect="1"/>
          </p:cNvSpPr>
          <p:nvPr/>
        </p:nvSpPr>
        <p:spPr bwMode="auto">
          <a:xfrm>
            <a:off x="18058018" y="4395740"/>
            <a:ext cx="10794" cy="35539"/>
          </a:xfrm>
          <a:custGeom>
            <a:avLst/>
            <a:gdLst>
              <a:gd name="T0" fmla="*/ 4 w 4"/>
              <a:gd name="T1" fmla="*/ 10 h 14"/>
              <a:gd name="T2" fmla="*/ 4 w 4"/>
              <a:gd name="T3" fmla="*/ 0 h 14"/>
              <a:gd name="T4" fmla="*/ 0 w 4"/>
              <a:gd name="T5" fmla="*/ 0 h 14"/>
              <a:gd name="T6" fmla="*/ 0 w 4"/>
              <a:gd name="T7" fmla="*/ 14 h 14"/>
              <a:gd name="T8" fmla="*/ 4 w 4"/>
              <a:gd name="T9" fmla="*/ 10 h 14"/>
            </a:gdLst>
            <a:ahLst/>
            <a:cxnLst>
              <a:cxn ang="0">
                <a:pos x="T0" y="T1"/>
              </a:cxn>
              <a:cxn ang="0">
                <a:pos x="T2" y="T3"/>
              </a:cxn>
              <a:cxn ang="0">
                <a:pos x="T4" y="T5"/>
              </a:cxn>
              <a:cxn ang="0">
                <a:pos x="T6" y="T7"/>
              </a:cxn>
              <a:cxn ang="0">
                <a:pos x="T8" y="T9"/>
              </a:cxn>
            </a:cxnLst>
            <a:rect l="0" t="0" r="r" b="b"/>
            <a:pathLst>
              <a:path w="4" h="14">
                <a:moveTo>
                  <a:pt x="4" y="10"/>
                </a:moveTo>
                <a:cubicBezTo>
                  <a:pt x="4" y="7"/>
                  <a:pt x="4" y="3"/>
                  <a:pt x="4" y="0"/>
                </a:cubicBezTo>
                <a:cubicBezTo>
                  <a:pt x="0" y="0"/>
                  <a:pt x="0" y="0"/>
                  <a:pt x="0" y="0"/>
                </a:cubicBezTo>
                <a:cubicBezTo>
                  <a:pt x="0" y="6"/>
                  <a:pt x="0" y="13"/>
                  <a:pt x="0" y="14"/>
                </a:cubicBezTo>
                <a:lnTo>
                  <a:pt x="4" y="10"/>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84" name="Freeform 1859"/>
          <p:cNvSpPr>
            <a:spLocks noChangeAspect="1"/>
          </p:cNvSpPr>
          <p:nvPr/>
        </p:nvSpPr>
        <p:spPr bwMode="auto">
          <a:xfrm>
            <a:off x="17920411" y="4622383"/>
            <a:ext cx="31298" cy="83997"/>
          </a:xfrm>
          <a:custGeom>
            <a:avLst/>
            <a:gdLst>
              <a:gd name="T0" fmla="*/ 0 w 12"/>
              <a:gd name="T1" fmla="*/ 4 h 33"/>
              <a:gd name="T2" fmla="*/ 0 w 12"/>
              <a:gd name="T3" fmla="*/ 15 h 33"/>
              <a:gd name="T4" fmla="*/ 1 w 12"/>
              <a:gd name="T5" fmla="*/ 16 h 33"/>
              <a:gd name="T6" fmla="*/ 3 w 12"/>
              <a:gd name="T7" fmla="*/ 15 h 33"/>
              <a:gd name="T8" fmla="*/ 3 w 12"/>
              <a:gd name="T9" fmla="*/ 5 h 33"/>
              <a:gd name="T10" fmla="*/ 3 w 12"/>
              <a:gd name="T11" fmla="*/ 5 h 33"/>
              <a:gd name="T12" fmla="*/ 3 w 12"/>
              <a:gd name="T13" fmla="*/ 31 h 33"/>
              <a:gd name="T14" fmla="*/ 5 w 12"/>
              <a:gd name="T15" fmla="*/ 33 h 33"/>
              <a:gd name="T16" fmla="*/ 7 w 12"/>
              <a:gd name="T17" fmla="*/ 31 h 33"/>
              <a:gd name="T18" fmla="*/ 7 w 12"/>
              <a:gd name="T19" fmla="*/ 16 h 33"/>
              <a:gd name="T20" fmla="*/ 8 w 12"/>
              <a:gd name="T21" fmla="*/ 16 h 33"/>
              <a:gd name="T22" fmla="*/ 8 w 12"/>
              <a:gd name="T23" fmla="*/ 31 h 33"/>
              <a:gd name="T24" fmla="*/ 10 w 12"/>
              <a:gd name="T25" fmla="*/ 33 h 33"/>
              <a:gd name="T26" fmla="*/ 12 w 12"/>
              <a:gd name="T27" fmla="*/ 31 h 33"/>
              <a:gd name="T28" fmla="*/ 12 w 12"/>
              <a:gd name="T29" fmla="*/ 19 h 33"/>
              <a:gd name="T30" fmla="*/ 7 w 12"/>
              <a:gd name="T31" fmla="*/ 0 h 33"/>
              <a:gd name="T32" fmla="*/ 4 w 12"/>
              <a:gd name="T33" fmla="*/ 0 h 33"/>
              <a:gd name="T34" fmla="*/ 0 w 12"/>
              <a:gd name="T35"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33">
                <a:moveTo>
                  <a:pt x="0" y="4"/>
                </a:moveTo>
                <a:cubicBezTo>
                  <a:pt x="0" y="6"/>
                  <a:pt x="0" y="14"/>
                  <a:pt x="0" y="15"/>
                </a:cubicBezTo>
                <a:cubicBezTo>
                  <a:pt x="0" y="15"/>
                  <a:pt x="0" y="16"/>
                  <a:pt x="1" y="16"/>
                </a:cubicBezTo>
                <a:cubicBezTo>
                  <a:pt x="2" y="16"/>
                  <a:pt x="3" y="15"/>
                  <a:pt x="3" y="15"/>
                </a:cubicBezTo>
                <a:cubicBezTo>
                  <a:pt x="3" y="14"/>
                  <a:pt x="3" y="5"/>
                  <a:pt x="3" y="5"/>
                </a:cubicBezTo>
                <a:cubicBezTo>
                  <a:pt x="3" y="5"/>
                  <a:pt x="3" y="5"/>
                  <a:pt x="3" y="5"/>
                </a:cubicBezTo>
                <a:cubicBezTo>
                  <a:pt x="3" y="5"/>
                  <a:pt x="3" y="30"/>
                  <a:pt x="3" y="31"/>
                </a:cubicBezTo>
                <a:cubicBezTo>
                  <a:pt x="3" y="32"/>
                  <a:pt x="4" y="33"/>
                  <a:pt x="5" y="33"/>
                </a:cubicBezTo>
                <a:cubicBezTo>
                  <a:pt x="6" y="33"/>
                  <a:pt x="7" y="32"/>
                  <a:pt x="7" y="31"/>
                </a:cubicBezTo>
                <a:cubicBezTo>
                  <a:pt x="7" y="30"/>
                  <a:pt x="7" y="16"/>
                  <a:pt x="7" y="16"/>
                </a:cubicBezTo>
                <a:cubicBezTo>
                  <a:pt x="7" y="16"/>
                  <a:pt x="7" y="16"/>
                  <a:pt x="8" y="16"/>
                </a:cubicBezTo>
                <a:cubicBezTo>
                  <a:pt x="8" y="16"/>
                  <a:pt x="8" y="30"/>
                  <a:pt x="8" y="31"/>
                </a:cubicBezTo>
                <a:cubicBezTo>
                  <a:pt x="8" y="32"/>
                  <a:pt x="9" y="33"/>
                  <a:pt x="10" y="33"/>
                </a:cubicBezTo>
                <a:cubicBezTo>
                  <a:pt x="11" y="33"/>
                  <a:pt x="12" y="32"/>
                  <a:pt x="12" y="31"/>
                </a:cubicBezTo>
                <a:cubicBezTo>
                  <a:pt x="12" y="30"/>
                  <a:pt x="12" y="25"/>
                  <a:pt x="12" y="19"/>
                </a:cubicBezTo>
                <a:cubicBezTo>
                  <a:pt x="7" y="0"/>
                  <a:pt x="7" y="0"/>
                  <a:pt x="7" y="0"/>
                </a:cubicBezTo>
                <a:cubicBezTo>
                  <a:pt x="6" y="0"/>
                  <a:pt x="5" y="0"/>
                  <a:pt x="4" y="0"/>
                </a:cubicBezTo>
                <a:cubicBezTo>
                  <a:pt x="2" y="0"/>
                  <a:pt x="0" y="2"/>
                  <a:pt x="0"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85" name="Freeform 1860"/>
          <p:cNvSpPr>
            <a:spLocks noChangeAspect="1"/>
          </p:cNvSpPr>
          <p:nvPr/>
        </p:nvSpPr>
        <p:spPr bwMode="auto">
          <a:xfrm>
            <a:off x="18071506" y="4395739"/>
            <a:ext cx="9715" cy="24768"/>
          </a:xfrm>
          <a:custGeom>
            <a:avLst/>
            <a:gdLst>
              <a:gd name="T0" fmla="*/ 0 w 4"/>
              <a:gd name="T1" fmla="*/ 10 h 10"/>
              <a:gd name="T2" fmla="*/ 4 w 4"/>
              <a:gd name="T3" fmla="*/ 6 h 10"/>
              <a:gd name="T4" fmla="*/ 4 w 4"/>
              <a:gd name="T5" fmla="*/ 1 h 10"/>
              <a:gd name="T6" fmla="*/ 0 w 4"/>
              <a:gd name="T7" fmla="*/ 0 h 10"/>
              <a:gd name="T8" fmla="*/ 0 w 4"/>
              <a:gd name="T9" fmla="*/ 10 h 10"/>
            </a:gdLst>
            <a:ahLst/>
            <a:cxnLst>
              <a:cxn ang="0">
                <a:pos x="T0" y="T1"/>
              </a:cxn>
              <a:cxn ang="0">
                <a:pos x="T2" y="T3"/>
              </a:cxn>
              <a:cxn ang="0">
                <a:pos x="T4" y="T5"/>
              </a:cxn>
              <a:cxn ang="0">
                <a:pos x="T6" y="T7"/>
              </a:cxn>
              <a:cxn ang="0">
                <a:pos x="T8" y="T9"/>
              </a:cxn>
            </a:cxnLst>
            <a:rect l="0" t="0" r="r" b="b"/>
            <a:pathLst>
              <a:path w="4" h="10">
                <a:moveTo>
                  <a:pt x="0" y="10"/>
                </a:moveTo>
                <a:cubicBezTo>
                  <a:pt x="4" y="6"/>
                  <a:pt x="4" y="6"/>
                  <a:pt x="4" y="6"/>
                </a:cubicBezTo>
                <a:cubicBezTo>
                  <a:pt x="4" y="4"/>
                  <a:pt x="4" y="2"/>
                  <a:pt x="4" y="1"/>
                </a:cubicBezTo>
                <a:cubicBezTo>
                  <a:pt x="0" y="0"/>
                  <a:pt x="0" y="0"/>
                  <a:pt x="0" y="0"/>
                </a:cubicBezTo>
                <a:cubicBezTo>
                  <a:pt x="0" y="3"/>
                  <a:pt x="0" y="6"/>
                  <a:pt x="0" y="1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86" name="Freeform 1861"/>
          <p:cNvSpPr>
            <a:spLocks noChangeAspect="1"/>
          </p:cNvSpPr>
          <p:nvPr/>
        </p:nvSpPr>
        <p:spPr bwMode="auto">
          <a:xfrm>
            <a:off x="17933904" y="4599450"/>
            <a:ext cx="7554" cy="15077"/>
          </a:xfrm>
          <a:custGeom>
            <a:avLst/>
            <a:gdLst>
              <a:gd name="T0" fmla="*/ 0 w 3"/>
              <a:gd name="T1" fmla="*/ 3 h 6"/>
              <a:gd name="T2" fmla="*/ 3 w 3"/>
              <a:gd name="T3" fmla="*/ 6 h 6"/>
              <a:gd name="T4" fmla="*/ 2 w 3"/>
              <a:gd name="T5" fmla="*/ 0 h 6"/>
              <a:gd name="T6" fmla="*/ 0 w 3"/>
              <a:gd name="T7" fmla="*/ 3 h 6"/>
            </a:gdLst>
            <a:ahLst/>
            <a:cxnLst>
              <a:cxn ang="0">
                <a:pos x="T0" y="T1"/>
              </a:cxn>
              <a:cxn ang="0">
                <a:pos x="T2" y="T3"/>
              </a:cxn>
              <a:cxn ang="0">
                <a:pos x="T4" y="T5"/>
              </a:cxn>
              <a:cxn ang="0">
                <a:pos x="T6" y="T7"/>
              </a:cxn>
            </a:cxnLst>
            <a:rect l="0" t="0" r="r" b="b"/>
            <a:pathLst>
              <a:path w="3" h="6">
                <a:moveTo>
                  <a:pt x="0" y="3"/>
                </a:moveTo>
                <a:cubicBezTo>
                  <a:pt x="0" y="4"/>
                  <a:pt x="2" y="6"/>
                  <a:pt x="3" y="6"/>
                </a:cubicBezTo>
                <a:cubicBezTo>
                  <a:pt x="2" y="0"/>
                  <a:pt x="2" y="0"/>
                  <a:pt x="2" y="0"/>
                </a:cubicBezTo>
                <a:cubicBezTo>
                  <a:pt x="1" y="1"/>
                  <a:pt x="0" y="2"/>
                  <a:pt x="0" y="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87" name="Freeform 1862"/>
          <p:cNvSpPr>
            <a:spLocks noChangeAspect="1"/>
          </p:cNvSpPr>
          <p:nvPr/>
        </p:nvSpPr>
        <p:spPr bwMode="auto">
          <a:xfrm>
            <a:off x="17933902" y="4580561"/>
            <a:ext cx="2161" cy="5385"/>
          </a:xfrm>
          <a:custGeom>
            <a:avLst/>
            <a:gdLst>
              <a:gd name="T0" fmla="*/ 0 w 1"/>
              <a:gd name="T1" fmla="*/ 1 h 2"/>
              <a:gd name="T2" fmla="*/ 1 w 1"/>
              <a:gd name="T3" fmla="*/ 2 h 2"/>
              <a:gd name="T4" fmla="*/ 0 w 1"/>
              <a:gd name="T5" fmla="*/ 0 h 2"/>
              <a:gd name="T6" fmla="*/ 0 w 1"/>
              <a:gd name="T7" fmla="*/ 1 h 2"/>
            </a:gdLst>
            <a:ahLst/>
            <a:cxnLst>
              <a:cxn ang="0">
                <a:pos x="T0" y="T1"/>
              </a:cxn>
              <a:cxn ang="0">
                <a:pos x="T2" y="T3"/>
              </a:cxn>
              <a:cxn ang="0">
                <a:pos x="T4" y="T5"/>
              </a:cxn>
              <a:cxn ang="0">
                <a:pos x="T6" y="T7"/>
              </a:cxn>
            </a:cxnLst>
            <a:rect l="0" t="0" r="r" b="b"/>
            <a:pathLst>
              <a:path w="1" h="2">
                <a:moveTo>
                  <a:pt x="0" y="1"/>
                </a:moveTo>
                <a:cubicBezTo>
                  <a:pt x="0" y="1"/>
                  <a:pt x="0" y="2"/>
                  <a:pt x="1" y="2"/>
                </a:cubicBezTo>
                <a:cubicBezTo>
                  <a:pt x="0" y="0"/>
                  <a:pt x="0" y="0"/>
                  <a:pt x="0" y="0"/>
                </a:cubicBezTo>
                <a:cubicBezTo>
                  <a:pt x="0" y="0"/>
                  <a:pt x="0" y="1"/>
                  <a:pt x="0" y="1"/>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88" name="Oval 1863"/>
          <p:cNvSpPr>
            <a:spLocks noChangeAspect="1" noChangeArrowheads="1"/>
          </p:cNvSpPr>
          <p:nvPr/>
        </p:nvSpPr>
        <p:spPr bwMode="auto">
          <a:xfrm>
            <a:off x="17873194" y="4459149"/>
            <a:ext cx="15112" cy="15077"/>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89" name="Freeform 1864"/>
          <p:cNvSpPr>
            <a:spLocks noChangeAspect="1"/>
          </p:cNvSpPr>
          <p:nvPr/>
        </p:nvSpPr>
        <p:spPr bwMode="auto">
          <a:xfrm>
            <a:off x="17857006" y="4482082"/>
            <a:ext cx="41010" cy="83997"/>
          </a:xfrm>
          <a:custGeom>
            <a:avLst/>
            <a:gdLst>
              <a:gd name="T0" fmla="*/ 2 w 16"/>
              <a:gd name="T1" fmla="*/ 16 h 33"/>
              <a:gd name="T2" fmla="*/ 3 w 16"/>
              <a:gd name="T3" fmla="*/ 15 h 33"/>
              <a:gd name="T4" fmla="*/ 3 w 16"/>
              <a:gd name="T5" fmla="*/ 5 h 33"/>
              <a:gd name="T6" fmla="*/ 4 w 16"/>
              <a:gd name="T7" fmla="*/ 5 h 33"/>
              <a:gd name="T8" fmla="*/ 4 w 16"/>
              <a:gd name="T9" fmla="*/ 31 h 33"/>
              <a:gd name="T10" fmla="*/ 6 w 16"/>
              <a:gd name="T11" fmla="*/ 33 h 33"/>
              <a:gd name="T12" fmla="*/ 8 w 16"/>
              <a:gd name="T13" fmla="*/ 31 h 33"/>
              <a:gd name="T14" fmla="*/ 8 w 16"/>
              <a:gd name="T15" fmla="*/ 16 h 33"/>
              <a:gd name="T16" fmla="*/ 8 w 16"/>
              <a:gd name="T17" fmla="*/ 16 h 33"/>
              <a:gd name="T18" fmla="*/ 8 w 16"/>
              <a:gd name="T19" fmla="*/ 31 h 33"/>
              <a:gd name="T20" fmla="*/ 10 w 16"/>
              <a:gd name="T21" fmla="*/ 33 h 33"/>
              <a:gd name="T22" fmla="*/ 12 w 16"/>
              <a:gd name="T23" fmla="*/ 31 h 33"/>
              <a:gd name="T24" fmla="*/ 12 w 16"/>
              <a:gd name="T25" fmla="*/ 5 h 33"/>
              <a:gd name="T26" fmla="*/ 13 w 16"/>
              <a:gd name="T27" fmla="*/ 5 h 33"/>
              <a:gd name="T28" fmla="*/ 13 w 16"/>
              <a:gd name="T29" fmla="*/ 15 h 33"/>
              <a:gd name="T30" fmla="*/ 15 w 16"/>
              <a:gd name="T31" fmla="*/ 16 h 33"/>
              <a:gd name="T32" fmla="*/ 16 w 16"/>
              <a:gd name="T33" fmla="*/ 15 h 33"/>
              <a:gd name="T34" fmla="*/ 16 w 16"/>
              <a:gd name="T35" fmla="*/ 4 h 33"/>
              <a:gd name="T36" fmla="*/ 12 w 16"/>
              <a:gd name="T37" fmla="*/ 0 h 33"/>
              <a:gd name="T38" fmla="*/ 4 w 16"/>
              <a:gd name="T39" fmla="*/ 0 h 33"/>
              <a:gd name="T40" fmla="*/ 0 w 16"/>
              <a:gd name="T41" fmla="*/ 4 h 33"/>
              <a:gd name="T42" fmla="*/ 0 w 16"/>
              <a:gd name="T43" fmla="*/ 15 h 33"/>
              <a:gd name="T44" fmla="*/ 2 w 16"/>
              <a:gd name="T45"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2" y="16"/>
                </a:moveTo>
                <a:cubicBezTo>
                  <a:pt x="2" y="16"/>
                  <a:pt x="3" y="16"/>
                  <a:pt x="3" y="15"/>
                </a:cubicBezTo>
                <a:cubicBezTo>
                  <a:pt x="3" y="14"/>
                  <a:pt x="3" y="5"/>
                  <a:pt x="3" y="5"/>
                </a:cubicBezTo>
                <a:cubicBezTo>
                  <a:pt x="3" y="5"/>
                  <a:pt x="3" y="5"/>
                  <a:pt x="4" y="5"/>
                </a:cubicBezTo>
                <a:cubicBezTo>
                  <a:pt x="4" y="5"/>
                  <a:pt x="4" y="30"/>
                  <a:pt x="4" y="31"/>
                </a:cubicBezTo>
                <a:cubicBezTo>
                  <a:pt x="4" y="32"/>
                  <a:pt x="5" y="33"/>
                  <a:pt x="6" y="33"/>
                </a:cubicBezTo>
                <a:cubicBezTo>
                  <a:pt x="7" y="33"/>
                  <a:pt x="8" y="32"/>
                  <a:pt x="8" y="31"/>
                </a:cubicBezTo>
                <a:cubicBezTo>
                  <a:pt x="8" y="30"/>
                  <a:pt x="8" y="16"/>
                  <a:pt x="8" y="16"/>
                </a:cubicBezTo>
                <a:cubicBezTo>
                  <a:pt x="8" y="16"/>
                  <a:pt x="8" y="16"/>
                  <a:pt x="8" y="16"/>
                </a:cubicBezTo>
                <a:cubicBezTo>
                  <a:pt x="8" y="16"/>
                  <a:pt x="8" y="30"/>
                  <a:pt x="8" y="31"/>
                </a:cubicBezTo>
                <a:cubicBezTo>
                  <a:pt x="8" y="32"/>
                  <a:pt x="9" y="33"/>
                  <a:pt x="10" y="33"/>
                </a:cubicBezTo>
                <a:cubicBezTo>
                  <a:pt x="12" y="33"/>
                  <a:pt x="12" y="32"/>
                  <a:pt x="12" y="31"/>
                </a:cubicBezTo>
                <a:cubicBezTo>
                  <a:pt x="12" y="30"/>
                  <a:pt x="12" y="5"/>
                  <a:pt x="12" y="5"/>
                </a:cubicBezTo>
                <a:cubicBezTo>
                  <a:pt x="12" y="5"/>
                  <a:pt x="12" y="5"/>
                  <a:pt x="13" y="5"/>
                </a:cubicBezTo>
                <a:cubicBezTo>
                  <a:pt x="13" y="5"/>
                  <a:pt x="13" y="14"/>
                  <a:pt x="13" y="15"/>
                </a:cubicBezTo>
                <a:cubicBezTo>
                  <a:pt x="13" y="16"/>
                  <a:pt x="14" y="16"/>
                  <a:pt x="15" y="16"/>
                </a:cubicBezTo>
                <a:cubicBezTo>
                  <a:pt x="15" y="16"/>
                  <a:pt x="16" y="16"/>
                  <a:pt x="16" y="15"/>
                </a:cubicBezTo>
                <a:cubicBezTo>
                  <a:pt x="16" y="14"/>
                  <a:pt x="16" y="6"/>
                  <a:pt x="16" y="4"/>
                </a:cubicBezTo>
                <a:cubicBezTo>
                  <a:pt x="16" y="2"/>
                  <a:pt x="14" y="0"/>
                  <a:pt x="12" y="0"/>
                </a:cubicBezTo>
                <a:cubicBezTo>
                  <a:pt x="11" y="0"/>
                  <a:pt x="6" y="0"/>
                  <a:pt x="4" y="0"/>
                </a:cubicBezTo>
                <a:cubicBezTo>
                  <a:pt x="2" y="0"/>
                  <a:pt x="0" y="2"/>
                  <a:pt x="0" y="4"/>
                </a:cubicBezTo>
                <a:cubicBezTo>
                  <a:pt x="0" y="6"/>
                  <a:pt x="0" y="14"/>
                  <a:pt x="0" y="15"/>
                </a:cubicBezTo>
                <a:cubicBezTo>
                  <a:pt x="0" y="16"/>
                  <a:pt x="1" y="16"/>
                  <a:pt x="2" y="16"/>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90" name="Freeform 1865"/>
          <p:cNvSpPr>
            <a:spLocks noChangeAspect="1"/>
          </p:cNvSpPr>
          <p:nvPr/>
        </p:nvSpPr>
        <p:spPr bwMode="auto">
          <a:xfrm>
            <a:off x="17857006" y="4376851"/>
            <a:ext cx="41010" cy="55998"/>
          </a:xfrm>
          <a:custGeom>
            <a:avLst/>
            <a:gdLst>
              <a:gd name="T0" fmla="*/ 3 w 16"/>
              <a:gd name="T1" fmla="*/ 0 h 22"/>
              <a:gd name="T2" fmla="*/ 0 w 16"/>
              <a:gd name="T3" fmla="*/ 9 h 22"/>
              <a:gd name="T4" fmla="*/ 5 w 16"/>
              <a:gd name="T5" fmla="*/ 9 h 22"/>
              <a:gd name="T6" fmla="*/ 5 w 16"/>
              <a:gd name="T7" fmla="*/ 21 h 22"/>
              <a:gd name="T8" fmla="*/ 6 w 16"/>
              <a:gd name="T9" fmla="*/ 22 h 22"/>
              <a:gd name="T10" fmla="*/ 8 w 16"/>
              <a:gd name="T11" fmla="*/ 21 h 22"/>
              <a:gd name="T12" fmla="*/ 8 w 16"/>
              <a:gd name="T13" fmla="*/ 9 h 22"/>
              <a:gd name="T14" fmla="*/ 8 w 16"/>
              <a:gd name="T15" fmla="*/ 9 h 22"/>
              <a:gd name="T16" fmla="*/ 8 w 16"/>
              <a:gd name="T17" fmla="*/ 21 h 22"/>
              <a:gd name="T18" fmla="*/ 10 w 16"/>
              <a:gd name="T19" fmla="*/ 22 h 22"/>
              <a:gd name="T20" fmla="*/ 12 w 16"/>
              <a:gd name="T21" fmla="*/ 21 h 22"/>
              <a:gd name="T22" fmla="*/ 12 w 16"/>
              <a:gd name="T23" fmla="*/ 9 h 22"/>
              <a:gd name="T24" fmla="*/ 16 w 16"/>
              <a:gd name="T25" fmla="*/ 9 h 22"/>
              <a:gd name="T26" fmla="*/ 15 w 16"/>
              <a:gd name="T27" fmla="*/ 6 h 22"/>
              <a:gd name="T28" fmla="*/ 6 w 16"/>
              <a:gd name="T29" fmla="*/ 6 h 22"/>
              <a:gd name="T30" fmla="*/ 3 w 16"/>
              <a:gd name="T3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2">
                <a:moveTo>
                  <a:pt x="3" y="0"/>
                </a:moveTo>
                <a:cubicBezTo>
                  <a:pt x="0" y="9"/>
                  <a:pt x="0" y="9"/>
                  <a:pt x="0" y="9"/>
                </a:cubicBezTo>
                <a:cubicBezTo>
                  <a:pt x="5" y="9"/>
                  <a:pt x="5" y="9"/>
                  <a:pt x="5" y="9"/>
                </a:cubicBezTo>
                <a:cubicBezTo>
                  <a:pt x="5" y="14"/>
                  <a:pt x="5" y="20"/>
                  <a:pt x="5" y="21"/>
                </a:cubicBezTo>
                <a:cubicBezTo>
                  <a:pt x="5" y="21"/>
                  <a:pt x="5" y="22"/>
                  <a:pt x="6" y="22"/>
                </a:cubicBezTo>
                <a:cubicBezTo>
                  <a:pt x="7" y="22"/>
                  <a:pt x="8" y="21"/>
                  <a:pt x="8" y="21"/>
                </a:cubicBezTo>
                <a:cubicBezTo>
                  <a:pt x="8" y="19"/>
                  <a:pt x="8" y="9"/>
                  <a:pt x="8" y="9"/>
                </a:cubicBezTo>
                <a:cubicBezTo>
                  <a:pt x="8" y="9"/>
                  <a:pt x="8" y="9"/>
                  <a:pt x="8" y="9"/>
                </a:cubicBezTo>
                <a:cubicBezTo>
                  <a:pt x="8" y="9"/>
                  <a:pt x="8" y="19"/>
                  <a:pt x="8" y="21"/>
                </a:cubicBezTo>
                <a:cubicBezTo>
                  <a:pt x="8" y="21"/>
                  <a:pt x="9" y="22"/>
                  <a:pt x="10" y="22"/>
                </a:cubicBezTo>
                <a:cubicBezTo>
                  <a:pt x="11" y="22"/>
                  <a:pt x="12" y="21"/>
                  <a:pt x="12" y="21"/>
                </a:cubicBezTo>
                <a:cubicBezTo>
                  <a:pt x="12" y="20"/>
                  <a:pt x="12" y="14"/>
                  <a:pt x="12" y="9"/>
                </a:cubicBezTo>
                <a:cubicBezTo>
                  <a:pt x="16" y="9"/>
                  <a:pt x="16" y="9"/>
                  <a:pt x="16" y="9"/>
                </a:cubicBezTo>
                <a:cubicBezTo>
                  <a:pt x="16" y="8"/>
                  <a:pt x="15" y="7"/>
                  <a:pt x="15" y="6"/>
                </a:cubicBezTo>
                <a:cubicBezTo>
                  <a:pt x="6" y="6"/>
                  <a:pt x="6" y="6"/>
                  <a:pt x="6" y="6"/>
                </a:cubicBezTo>
                <a:lnTo>
                  <a:pt x="3" y="0"/>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91" name="Freeform 1866"/>
          <p:cNvSpPr>
            <a:spLocks noChangeAspect="1"/>
          </p:cNvSpPr>
          <p:nvPr/>
        </p:nvSpPr>
        <p:spPr bwMode="auto">
          <a:xfrm>
            <a:off x="17560214" y="4459149"/>
            <a:ext cx="18348" cy="15077"/>
          </a:xfrm>
          <a:custGeom>
            <a:avLst/>
            <a:gdLst>
              <a:gd name="T0" fmla="*/ 7 w 7"/>
              <a:gd name="T1" fmla="*/ 3 h 6"/>
              <a:gd name="T2" fmla="*/ 4 w 7"/>
              <a:gd name="T3" fmla="*/ 0 h 6"/>
              <a:gd name="T4" fmla="*/ 0 w 7"/>
              <a:gd name="T5" fmla="*/ 3 h 6"/>
              <a:gd name="T6" fmla="*/ 1 w 7"/>
              <a:gd name="T7" fmla="*/ 4 h 6"/>
              <a:gd name="T8" fmla="*/ 3 w 7"/>
              <a:gd name="T9" fmla="*/ 6 h 6"/>
              <a:gd name="T10" fmla="*/ 4 w 7"/>
              <a:gd name="T11" fmla="*/ 6 h 6"/>
              <a:gd name="T12" fmla="*/ 7 w 7"/>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7" y="3"/>
                </a:moveTo>
                <a:cubicBezTo>
                  <a:pt x="7" y="1"/>
                  <a:pt x="6" y="0"/>
                  <a:pt x="4" y="0"/>
                </a:cubicBezTo>
                <a:cubicBezTo>
                  <a:pt x="2" y="0"/>
                  <a:pt x="0" y="1"/>
                  <a:pt x="0" y="3"/>
                </a:cubicBezTo>
                <a:cubicBezTo>
                  <a:pt x="0" y="3"/>
                  <a:pt x="0" y="4"/>
                  <a:pt x="1" y="4"/>
                </a:cubicBezTo>
                <a:cubicBezTo>
                  <a:pt x="3" y="6"/>
                  <a:pt x="3" y="6"/>
                  <a:pt x="3" y="6"/>
                </a:cubicBezTo>
                <a:cubicBezTo>
                  <a:pt x="3" y="6"/>
                  <a:pt x="3" y="6"/>
                  <a:pt x="4" y="6"/>
                </a:cubicBezTo>
                <a:cubicBezTo>
                  <a:pt x="6" y="6"/>
                  <a:pt x="7" y="5"/>
                  <a:pt x="7" y="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92" name="Freeform 1867"/>
          <p:cNvSpPr>
            <a:spLocks noChangeAspect="1"/>
          </p:cNvSpPr>
          <p:nvPr/>
        </p:nvSpPr>
        <p:spPr bwMode="auto">
          <a:xfrm>
            <a:off x="17572355" y="4482080"/>
            <a:ext cx="18348" cy="17230"/>
          </a:xfrm>
          <a:custGeom>
            <a:avLst/>
            <a:gdLst>
              <a:gd name="T0" fmla="*/ 2 w 7"/>
              <a:gd name="T1" fmla="*/ 0 h 7"/>
              <a:gd name="T2" fmla="*/ 0 w 7"/>
              <a:gd name="T3" fmla="*/ 0 h 7"/>
              <a:gd name="T4" fmla="*/ 7 w 7"/>
              <a:gd name="T5" fmla="*/ 7 h 7"/>
              <a:gd name="T6" fmla="*/ 6 w 7"/>
              <a:gd name="T7" fmla="*/ 3 h 7"/>
              <a:gd name="T8" fmla="*/ 2 w 7"/>
              <a:gd name="T9" fmla="*/ 0 h 7"/>
            </a:gdLst>
            <a:ahLst/>
            <a:cxnLst>
              <a:cxn ang="0">
                <a:pos x="T0" y="T1"/>
              </a:cxn>
              <a:cxn ang="0">
                <a:pos x="T2" y="T3"/>
              </a:cxn>
              <a:cxn ang="0">
                <a:pos x="T4" y="T5"/>
              </a:cxn>
              <a:cxn ang="0">
                <a:pos x="T6" y="T7"/>
              </a:cxn>
              <a:cxn ang="0">
                <a:pos x="T8" y="T9"/>
              </a:cxn>
            </a:cxnLst>
            <a:rect l="0" t="0" r="r" b="b"/>
            <a:pathLst>
              <a:path w="7" h="7">
                <a:moveTo>
                  <a:pt x="2" y="0"/>
                </a:moveTo>
                <a:cubicBezTo>
                  <a:pt x="2" y="0"/>
                  <a:pt x="1" y="0"/>
                  <a:pt x="0" y="0"/>
                </a:cubicBezTo>
                <a:cubicBezTo>
                  <a:pt x="7" y="7"/>
                  <a:pt x="7" y="7"/>
                  <a:pt x="7" y="7"/>
                </a:cubicBezTo>
                <a:cubicBezTo>
                  <a:pt x="7" y="6"/>
                  <a:pt x="7" y="4"/>
                  <a:pt x="6" y="3"/>
                </a:cubicBezTo>
                <a:cubicBezTo>
                  <a:pt x="6" y="2"/>
                  <a:pt x="4" y="0"/>
                  <a:pt x="2"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93" name="Freeform 1868"/>
          <p:cNvSpPr>
            <a:spLocks noChangeAspect="1"/>
          </p:cNvSpPr>
          <p:nvPr/>
        </p:nvSpPr>
        <p:spPr bwMode="auto">
          <a:xfrm>
            <a:off x="17483316" y="4395737"/>
            <a:ext cx="41010" cy="30153"/>
          </a:xfrm>
          <a:custGeom>
            <a:avLst/>
            <a:gdLst>
              <a:gd name="T0" fmla="*/ 16 w 16"/>
              <a:gd name="T1" fmla="*/ 3 h 12"/>
              <a:gd name="T2" fmla="*/ 15 w 16"/>
              <a:gd name="T3" fmla="*/ 0 h 12"/>
              <a:gd name="T4" fmla="*/ 1 w 16"/>
              <a:gd name="T5" fmla="*/ 1 h 12"/>
              <a:gd name="T6" fmla="*/ 0 w 16"/>
              <a:gd name="T7" fmla="*/ 2 h 12"/>
              <a:gd name="T8" fmla="*/ 1 w 16"/>
              <a:gd name="T9" fmla="*/ 3 h 12"/>
              <a:gd name="T10" fmla="*/ 4 w 16"/>
              <a:gd name="T11" fmla="*/ 3 h 12"/>
              <a:gd name="T12" fmla="*/ 4 w 16"/>
              <a:gd name="T13" fmla="*/ 6 h 12"/>
              <a:gd name="T14" fmla="*/ 8 w 16"/>
              <a:gd name="T15" fmla="*/ 9 h 12"/>
              <a:gd name="T16" fmla="*/ 8 w 16"/>
              <a:gd name="T17" fmla="*/ 3 h 12"/>
              <a:gd name="T18" fmla="*/ 8 w 16"/>
              <a:gd name="T19" fmla="*/ 3 h 12"/>
              <a:gd name="T20" fmla="*/ 8 w 16"/>
              <a:gd name="T21" fmla="*/ 10 h 12"/>
              <a:gd name="T22" fmla="*/ 12 w 16"/>
              <a:gd name="T23" fmla="*/ 12 h 12"/>
              <a:gd name="T24" fmla="*/ 12 w 16"/>
              <a:gd name="T25" fmla="*/ 3 h 12"/>
              <a:gd name="T26" fmla="*/ 16 w 16"/>
              <a:gd name="T2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2">
                <a:moveTo>
                  <a:pt x="16" y="3"/>
                </a:moveTo>
                <a:cubicBezTo>
                  <a:pt x="16" y="2"/>
                  <a:pt x="15" y="1"/>
                  <a:pt x="15" y="0"/>
                </a:cubicBezTo>
                <a:cubicBezTo>
                  <a:pt x="1" y="1"/>
                  <a:pt x="1" y="1"/>
                  <a:pt x="1" y="1"/>
                </a:cubicBezTo>
                <a:cubicBezTo>
                  <a:pt x="1" y="1"/>
                  <a:pt x="0" y="2"/>
                  <a:pt x="0" y="2"/>
                </a:cubicBezTo>
                <a:cubicBezTo>
                  <a:pt x="1" y="3"/>
                  <a:pt x="1" y="3"/>
                  <a:pt x="1" y="3"/>
                </a:cubicBezTo>
                <a:cubicBezTo>
                  <a:pt x="4" y="3"/>
                  <a:pt x="4" y="3"/>
                  <a:pt x="4" y="3"/>
                </a:cubicBezTo>
                <a:cubicBezTo>
                  <a:pt x="4" y="4"/>
                  <a:pt x="4" y="5"/>
                  <a:pt x="4" y="6"/>
                </a:cubicBezTo>
                <a:cubicBezTo>
                  <a:pt x="8" y="9"/>
                  <a:pt x="8" y="9"/>
                  <a:pt x="8" y="9"/>
                </a:cubicBezTo>
                <a:cubicBezTo>
                  <a:pt x="8" y="6"/>
                  <a:pt x="8" y="3"/>
                  <a:pt x="8" y="3"/>
                </a:cubicBezTo>
                <a:cubicBezTo>
                  <a:pt x="8" y="3"/>
                  <a:pt x="8" y="3"/>
                  <a:pt x="8" y="3"/>
                </a:cubicBezTo>
                <a:cubicBezTo>
                  <a:pt x="8" y="3"/>
                  <a:pt x="8" y="6"/>
                  <a:pt x="8" y="10"/>
                </a:cubicBezTo>
                <a:cubicBezTo>
                  <a:pt x="12" y="12"/>
                  <a:pt x="12" y="12"/>
                  <a:pt x="12" y="12"/>
                </a:cubicBezTo>
                <a:cubicBezTo>
                  <a:pt x="12" y="10"/>
                  <a:pt x="12" y="6"/>
                  <a:pt x="12" y="3"/>
                </a:cubicBezTo>
                <a:cubicBezTo>
                  <a:pt x="16" y="3"/>
                  <a:pt x="16" y="3"/>
                  <a:pt x="16" y="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94" name="Freeform 1869"/>
          <p:cNvSpPr>
            <a:spLocks noChangeAspect="1"/>
          </p:cNvSpPr>
          <p:nvPr/>
        </p:nvSpPr>
        <p:spPr bwMode="auto">
          <a:xfrm>
            <a:off x="17572355" y="4395737"/>
            <a:ext cx="10794" cy="40921"/>
          </a:xfrm>
          <a:custGeom>
            <a:avLst/>
            <a:gdLst>
              <a:gd name="T0" fmla="*/ 0 w 4"/>
              <a:gd name="T1" fmla="*/ 14 h 16"/>
              <a:gd name="T2" fmla="*/ 2 w 4"/>
              <a:gd name="T3" fmla="*/ 16 h 16"/>
              <a:gd name="T4" fmla="*/ 4 w 4"/>
              <a:gd name="T5" fmla="*/ 14 h 16"/>
              <a:gd name="T6" fmla="*/ 4 w 4"/>
              <a:gd name="T7" fmla="*/ 0 h 16"/>
              <a:gd name="T8" fmla="*/ 0 w 4"/>
              <a:gd name="T9" fmla="*/ 0 h 16"/>
              <a:gd name="T10" fmla="*/ 0 w 4"/>
              <a:gd name="T11" fmla="*/ 14 h 16"/>
            </a:gdLst>
            <a:ahLst/>
            <a:cxnLst>
              <a:cxn ang="0">
                <a:pos x="T0" y="T1"/>
              </a:cxn>
              <a:cxn ang="0">
                <a:pos x="T2" y="T3"/>
              </a:cxn>
              <a:cxn ang="0">
                <a:pos x="T4" y="T5"/>
              </a:cxn>
              <a:cxn ang="0">
                <a:pos x="T6" y="T7"/>
              </a:cxn>
              <a:cxn ang="0">
                <a:pos x="T8" y="T9"/>
              </a:cxn>
              <a:cxn ang="0">
                <a:pos x="T10" y="T11"/>
              </a:cxn>
            </a:cxnLst>
            <a:rect l="0" t="0" r="r" b="b"/>
            <a:pathLst>
              <a:path w="4" h="16">
                <a:moveTo>
                  <a:pt x="0" y="14"/>
                </a:moveTo>
                <a:cubicBezTo>
                  <a:pt x="0" y="15"/>
                  <a:pt x="1" y="16"/>
                  <a:pt x="2" y="16"/>
                </a:cubicBezTo>
                <a:cubicBezTo>
                  <a:pt x="3" y="16"/>
                  <a:pt x="4" y="15"/>
                  <a:pt x="4" y="14"/>
                </a:cubicBezTo>
                <a:cubicBezTo>
                  <a:pt x="4" y="13"/>
                  <a:pt x="4" y="7"/>
                  <a:pt x="4" y="0"/>
                </a:cubicBezTo>
                <a:cubicBezTo>
                  <a:pt x="0" y="0"/>
                  <a:pt x="0" y="0"/>
                  <a:pt x="0" y="0"/>
                </a:cubicBezTo>
                <a:cubicBezTo>
                  <a:pt x="0" y="4"/>
                  <a:pt x="0" y="13"/>
                  <a:pt x="0" y="1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96" name="Freeform 1871"/>
          <p:cNvSpPr>
            <a:spLocks noChangeAspect="1"/>
          </p:cNvSpPr>
          <p:nvPr/>
        </p:nvSpPr>
        <p:spPr bwMode="auto">
          <a:xfrm>
            <a:off x="17714008" y="4363362"/>
            <a:ext cx="7554" cy="22616"/>
          </a:xfrm>
          <a:custGeom>
            <a:avLst/>
            <a:gdLst>
              <a:gd name="T0" fmla="*/ 0 w 3"/>
              <a:gd name="T1" fmla="*/ 8 h 9"/>
              <a:gd name="T2" fmla="*/ 1 w 3"/>
              <a:gd name="T3" fmla="*/ 9 h 9"/>
              <a:gd name="T4" fmla="*/ 3 w 3"/>
              <a:gd name="T5" fmla="*/ 8 h 9"/>
              <a:gd name="T6" fmla="*/ 3 w 3"/>
              <a:gd name="T7" fmla="*/ 0 h 9"/>
              <a:gd name="T8" fmla="*/ 0 w 3"/>
              <a:gd name="T9" fmla="*/ 5 h 9"/>
              <a:gd name="T10" fmla="*/ 0 w 3"/>
              <a:gd name="T11" fmla="*/ 8 h 9"/>
            </a:gdLst>
            <a:ahLst/>
            <a:cxnLst>
              <a:cxn ang="0">
                <a:pos x="T0" y="T1"/>
              </a:cxn>
              <a:cxn ang="0">
                <a:pos x="T2" y="T3"/>
              </a:cxn>
              <a:cxn ang="0">
                <a:pos x="T4" y="T5"/>
              </a:cxn>
              <a:cxn ang="0">
                <a:pos x="T6" y="T7"/>
              </a:cxn>
              <a:cxn ang="0">
                <a:pos x="T8" y="T9"/>
              </a:cxn>
              <a:cxn ang="0">
                <a:pos x="T10" y="T11"/>
              </a:cxn>
            </a:cxnLst>
            <a:rect l="0" t="0" r="r" b="b"/>
            <a:pathLst>
              <a:path w="3" h="9">
                <a:moveTo>
                  <a:pt x="0" y="8"/>
                </a:moveTo>
                <a:cubicBezTo>
                  <a:pt x="0" y="8"/>
                  <a:pt x="1" y="9"/>
                  <a:pt x="1" y="9"/>
                </a:cubicBezTo>
                <a:cubicBezTo>
                  <a:pt x="2" y="9"/>
                  <a:pt x="3" y="8"/>
                  <a:pt x="3" y="8"/>
                </a:cubicBezTo>
                <a:cubicBezTo>
                  <a:pt x="3" y="7"/>
                  <a:pt x="3" y="3"/>
                  <a:pt x="3" y="0"/>
                </a:cubicBezTo>
                <a:cubicBezTo>
                  <a:pt x="0" y="5"/>
                  <a:pt x="0" y="5"/>
                  <a:pt x="0" y="5"/>
                </a:cubicBezTo>
                <a:cubicBezTo>
                  <a:pt x="0" y="6"/>
                  <a:pt x="0" y="7"/>
                  <a:pt x="0" y="8"/>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98" name="Freeform 1873"/>
          <p:cNvSpPr>
            <a:spLocks noChangeAspect="1"/>
          </p:cNvSpPr>
          <p:nvPr/>
        </p:nvSpPr>
        <p:spPr bwMode="auto">
          <a:xfrm>
            <a:off x="17684328" y="4395737"/>
            <a:ext cx="10794" cy="40921"/>
          </a:xfrm>
          <a:custGeom>
            <a:avLst/>
            <a:gdLst>
              <a:gd name="T0" fmla="*/ 2 w 4"/>
              <a:gd name="T1" fmla="*/ 16 h 16"/>
              <a:gd name="T2" fmla="*/ 4 w 4"/>
              <a:gd name="T3" fmla="*/ 14 h 16"/>
              <a:gd name="T4" fmla="*/ 4 w 4"/>
              <a:gd name="T5" fmla="*/ 0 h 16"/>
              <a:gd name="T6" fmla="*/ 0 w 4"/>
              <a:gd name="T7" fmla="*/ 0 h 16"/>
              <a:gd name="T8" fmla="*/ 0 w 4"/>
              <a:gd name="T9" fmla="*/ 14 h 16"/>
              <a:gd name="T10" fmla="*/ 2 w 4"/>
              <a:gd name="T11" fmla="*/ 16 h 16"/>
            </a:gdLst>
            <a:ahLst/>
            <a:cxnLst>
              <a:cxn ang="0">
                <a:pos x="T0" y="T1"/>
              </a:cxn>
              <a:cxn ang="0">
                <a:pos x="T2" y="T3"/>
              </a:cxn>
              <a:cxn ang="0">
                <a:pos x="T4" y="T5"/>
              </a:cxn>
              <a:cxn ang="0">
                <a:pos x="T6" y="T7"/>
              </a:cxn>
              <a:cxn ang="0">
                <a:pos x="T8" y="T9"/>
              </a:cxn>
              <a:cxn ang="0">
                <a:pos x="T10" y="T11"/>
              </a:cxn>
            </a:cxnLst>
            <a:rect l="0" t="0" r="r" b="b"/>
            <a:pathLst>
              <a:path w="4" h="16">
                <a:moveTo>
                  <a:pt x="2" y="16"/>
                </a:moveTo>
                <a:cubicBezTo>
                  <a:pt x="3" y="16"/>
                  <a:pt x="4" y="15"/>
                  <a:pt x="4" y="14"/>
                </a:cubicBezTo>
                <a:cubicBezTo>
                  <a:pt x="4" y="13"/>
                  <a:pt x="4" y="3"/>
                  <a:pt x="4" y="0"/>
                </a:cubicBezTo>
                <a:cubicBezTo>
                  <a:pt x="0" y="0"/>
                  <a:pt x="0" y="0"/>
                  <a:pt x="0" y="0"/>
                </a:cubicBezTo>
                <a:cubicBezTo>
                  <a:pt x="0" y="6"/>
                  <a:pt x="0" y="13"/>
                  <a:pt x="0" y="14"/>
                </a:cubicBezTo>
                <a:cubicBezTo>
                  <a:pt x="0" y="15"/>
                  <a:pt x="0" y="16"/>
                  <a:pt x="2" y="16"/>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99" name="Freeform 1874"/>
          <p:cNvSpPr>
            <a:spLocks noChangeAspect="1"/>
          </p:cNvSpPr>
          <p:nvPr/>
        </p:nvSpPr>
        <p:spPr bwMode="auto">
          <a:xfrm>
            <a:off x="17557515" y="4395737"/>
            <a:ext cx="9715" cy="40921"/>
          </a:xfrm>
          <a:custGeom>
            <a:avLst/>
            <a:gdLst>
              <a:gd name="T0" fmla="*/ 2 w 4"/>
              <a:gd name="T1" fmla="*/ 16 h 16"/>
              <a:gd name="T2" fmla="*/ 4 w 4"/>
              <a:gd name="T3" fmla="*/ 14 h 16"/>
              <a:gd name="T4" fmla="*/ 4 w 4"/>
              <a:gd name="T5" fmla="*/ 0 h 16"/>
              <a:gd name="T6" fmla="*/ 0 w 4"/>
              <a:gd name="T7" fmla="*/ 0 h 16"/>
              <a:gd name="T8" fmla="*/ 0 w 4"/>
              <a:gd name="T9" fmla="*/ 14 h 16"/>
              <a:gd name="T10" fmla="*/ 2 w 4"/>
              <a:gd name="T11" fmla="*/ 16 h 16"/>
            </a:gdLst>
            <a:ahLst/>
            <a:cxnLst>
              <a:cxn ang="0">
                <a:pos x="T0" y="T1"/>
              </a:cxn>
              <a:cxn ang="0">
                <a:pos x="T2" y="T3"/>
              </a:cxn>
              <a:cxn ang="0">
                <a:pos x="T4" y="T5"/>
              </a:cxn>
              <a:cxn ang="0">
                <a:pos x="T6" y="T7"/>
              </a:cxn>
              <a:cxn ang="0">
                <a:pos x="T8" y="T9"/>
              </a:cxn>
              <a:cxn ang="0">
                <a:pos x="T10" y="T11"/>
              </a:cxn>
            </a:cxnLst>
            <a:rect l="0" t="0" r="r" b="b"/>
            <a:pathLst>
              <a:path w="4" h="16">
                <a:moveTo>
                  <a:pt x="2" y="16"/>
                </a:moveTo>
                <a:cubicBezTo>
                  <a:pt x="3" y="16"/>
                  <a:pt x="4" y="15"/>
                  <a:pt x="4" y="14"/>
                </a:cubicBezTo>
                <a:cubicBezTo>
                  <a:pt x="4" y="13"/>
                  <a:pt x="4" y="4"/>
                  <a:pt x="4" y="0"/>
                </a:cubicBezTo>
                <a:cubicBezTo>
                  <a:pt x="0" y="0"/>
                  <a:pt x="0" y="0"/>
                  <a:pt x="0" y="0"/>
                </a:cubicBezTo>
                <a:cubicBezTo>
                  <a:pt x="0" y="7"/>
                  <a:pt x="0" y="13"/>
                  <a:pt x="0" y="14"/>
                </a:cubicBezTo>
                <a:cubicBezTo>
                  <a:pt x="0" y="15"/>
                  <a:pt x="1" y="16"/>
                  <a:pt x="2" y="16"/>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00" name="Freeform 1875"/>
          <p:cNvSpPr>
            <a:spLocks noChangeAspect="1"/>
          </p:cNvSpPr>
          <p:nvPr/>
        </p:nvSpPr>
        <p:spPr bwMode="auto">
          <a:xfrm>
            <a:off x="17735592" y="4482082"/>
            <a:ext cx="41010" cy="83997"/>
          </a:xfrm>
          <a:custGeom>
            <a:avLst/>
            <a:gdLst>
              <a:gd name="T0" fmla="*/ 11 w 16"/>
              <a:gd name="T1" fmla="*/ 0 h 33"/>
              <a:gd name="T2" fmla="*/ 4 w 16"/>
              <a:gd name="T3" fmla="*/ 0 h 33"/>
              <a:gd name="T4" fmla="*/ 0 w 16"/>
              <a:gd name="T5" fmla="*/ 4 h 33"/>
              <a:gd name="T6" fmla="*/ 0 w 16"/>
              <a:gd name="T7" fmla="*/ 15 h 33"/>
              <a:gd name="T8" fmla="*/ 1 w 16"/>
              <a:gd name="T9" fmla="*/ 16 h 33"/>
              <a:gd name="T10" fmla="*/ 3 w 16"/>
              <a:gd name="T11" fmla="*/ 15 h 33"/>
              <a:gd name="T12" fmla="*/ 3 w 16"/>
              <a:gd name="T13" fmla="*/ 5 h 33"/>
              <a:gd name="T14" fmla="*/ 3 w 16"/>
              <a:gd name="T15" fmla="*/ 5 h 33"/>
              <a:gd name="T16" fmla="*/ 3 w 16"/>
              <a:gd name="T17" fmla="*/ 31 h 33"/>
              <a:gd name="T18" fmla="*/ 5 w 16"/>
              <a:gd name="T19" fmla="*/ 33 h 33"/>
              <a:gd name="T20" fmla="*/ 7 w 16"/>
              <a:gd name="T21" fmla="*/ 31 h 33"/>
              <a:gd name="T22" fmla="*/ 7 w 16"/>
              <a:gd name="T23" fmla="*/ 16 h 33"/>
              <a:gd name="T24" fmla="*/ 8 w 16"/>
              <a:gd name="T25" fmla="*/ 16 h 33"/>
              <a:gd name="T26" fmla="*/ 8 w 16"/>
              <a:gd name="T27" fmla="*/ 31 h 33"/>
              <a:gd name="T28" fmla="*/ 10 w 16"/>
              <a:gd name="T29" fmla="*/ 33 h 33"/>
              <a:gd name="T30" fmla="*/ 12 w 16"/>
              <a:gd name="T31" fmla="*/ 31 h 33"/>
              <a:gd name="T32" fmla="*/ 12 w 16"/>
              <a:gd name="T33" fmla="*/ 5 h 33"/>
              <a:gd name="T34" fmla="*/ 13 w 16"/>
              <a:gd name="T35" fmla="*/ 5 h 33"/>
              <a:gd name="T36" fmla="*/ 13 w 16"/>
              <a:gd name="T37" fmla="*/ 15 h 33"/>
              <a:gd name="T38" fmla="*/ 14 w 16"/>
              <a:gd name="T39" fmla="*/ 16 h 33"/>
              <a:gd name="T40" fmla="*/ 16 w 16"/>
              <a:gd name="T41" fmla="*/ 15 h 33"/>
              <a:gd name="T42" fmla="*/ 16 w 16"/>
              <a:gd name="T43" fmla="*/ 4 h 33"/>
              <a:gd name="T44" fmla="*/ 11 w 16"/>
              <a:gd name="T45"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3">
                <a:moveTo>
                  <a:pt x="11" y="0"/>
                </a:moveTo>
                <a:cubicBezTo>
                  <a:pt x="10" y="0"/>
                  <a:pt x="5" y="0"/>
                  <a:pt x="4" y="0"/>
                </a:cubicBezTo>
                <a:cubicBezTo>
                  <a:pt x="2" y="0"/>
                  <a:pt x="0" y="2"/>
                  <a:pt x="0" y="4"/>
                </a:cubicBezTo>
                <a:cubicBezTo>
                  <a:pt x="0" y="6"/>
                  <a:pt x="0" y="14"/>
                  <a:pt x="0" y="15"/>
                </a:cubicBezTo>
                <a:cubicBezTo>
                  <a:pt x="0" y="16"/>
                  <a:pt x="0" y="16"/>
                  <a:pt x="1" y="16"/>
                </a:cubicBezTo>
                <a:cubicBezTo>
                  <a:pt x="2" y="16"/>
                  <a:pt x="3" y="16"/>
                  <a:pt x="3" y="15"/>
                </a:cubicBezTo>
                <a:cubicBezTo>
                  <a:pt x="3" y="14"/>
                  <a:pt x="3" y="5"/>
                  <a:pt x="3" y="5"/>
                </a:cubicBezTo>
                <a:cubicBezTo>
                  <a:pt x="3" y="5"/>
                  <a:pt x="3" y="5"/>
                  <a:pt x="3" y="5"/>
                </a:cubicBezTo>
                <a:cubicBezTo>
                  <a:pt x="3" y="5"/>
                  <a:pt x="3" y="30"/>
                  <a:pt x="3" y="31"/>
                </a:cubicBezTo>
                <a:cubicBezTo>
                  <a:pt x="3" y="32"/>
                  <a:pt x="4" y="33"/>
                  <a:pt x="5" y="33"/>
                </a:cubicBezTo>
                <a:cubicBezTo>
                  <a:pt x="6" y="33"/>
                  <a:pt x="7" y="32"/>
                  <a:pt x="7" y="31"/>
                </a:cubicBezTo>
                <a:cubicBezTo>
                  <a:pt x="7" y="30"/>
                  <a:pt x="7" y="16"/>
                  <a:pt x="7" y="16"/>
                </a:cubicBezTo>
                <a:cubicBezTo>
                  <a:pt x="7" y="16"/>
                  <a:pt x="7" y="16"/>
                  <a:pt x="8" y="16"/>
                </a:cubicBezTo>
                <a:cubicBezTo>
                  <a:pt x="8" y="16"/>
                  <a:pt x="8" y="30"/>
                  <a:pt x="8" y="31"/>
                </a:cubicBezTo>
                <a:cubicBezTo>
                  <a:pt x="8" y="32"/>
                  <a:pt x="9" y="33"/>
                  <a:pt x="10" y="33"/>
                </a:cubicBezTo>
                <a:cubicBezTo>
                  <a:pt x="11" y="33"/>
                  <a:pt x="12" y="32"/>
                  <a:pt x="12" y="31"/>
                </a:cubicBezTo>
                <a:cubicBezTo>
                  <a:pt x="12" y="30"/>
                  <a:pt x="12" y="5"/>
                  <a:pt x="12" y="5"/>
                </a:cubicBezTo>
                <a:cubicBezTo>
                  <a:pt x="12" y="5"/>
                  <a:pt x="12" y="5"/>
                  <a:pt x="13" y="5"/>
                </a:cubicBezTo>
                <a:cubicBezTo>
                  <a:pt x="13" y="5"/>
                  <a:pt x="13" y="14"/>
                  <a:pt x="13" y="15"/>
                </a:cubicBezTo>
                <a:cubicBezTo>
                  <a:pt x="13" y="16"/>
                  <a:pt x="13" y="16"/>
                  <a:pt x="14" y="16"/>
                </a:cubicBezTo>
                <a:cubicBezTo>
                  <a:pt x="15" y="16"/>
                  <a:pt x="16" y="16"/>
                  <a:pt x="16" y="15"/>
                </a:cubicBezTo>
                <a:cubicBezTo>
                  <a:pt x="16" y="14"/>
                  <a:pt x="16" y="6"/>
                  <a:pt x="16" y="4"/>
                </a:cubicBezTo>
                <a:cubicBezTo>
                  <a:pt x="16" y="2"/>
                  <a:pt x="14" y="0"/>
                  <a:pt x="11"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01" name="Oval 1876"/>
          <p:cNvSpPr>
            <a:spLocks noChangeAspect="1" noChangeArrowheads="1"/>
          </p:cNvSpPr>
          <p:nvPr/>
        </p:nvSpPr>
        <p:spPr bwMode="auto">
          <a:xfrm>
            <a:off x="17749082" y="4316146"/>
            <a:ext cx="17266" cy="17230"/>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02" name="Freeform 1877"/>
          <p:cNvSpPr>
            <a:spLocks noChangeAspect="1"/>
          </p:cNvSpPr>
          <p:nvPr/>
        </p:nvSpPr>
        <p:spPr bwMode="auto">
          <a:xfrm>
            <a:off x="17607430" y="4482077"/>
            <a:ext cx="41010" cy="55998"/>
          </a:xfrm>
          <a:custGeom>
            <a:avLst/>
            <a:gdLst>
              <a:gd name="T0" fmla="*/ 13 w 16"/>
              <a:gd name="T1" fmla="*/ 5 h 22"/>
              <a:gd name="T2" fmla="*/ 13 w 16"/>
              <a:gd name="T3" fmla="*/ 5 h 22"/>
              <a:gd name="T4" fmla="*/ 13 w 16"/>
              <a:gd name="T5" fmla="*/ 15 h 22"/>
              <a:gd name="T6" fmla="*/ 15 w 16"/>
              <a:gd name="T7" fmla="*/ 16 h 22"/>
              <a:gd name="T8" fmla="*/ 16 w 16"/>
              <a:gd name="T9" fmla="*/ 15 h 22"/>
              <a:gd name="T10" fmla="*/ 16 w 16"/>
              <a:gd name="T11" fmla="*/ 4 h 22"/>
              <a:gd name="T12" fmla="*/ 12 w 16"/>
              <a:gd name="T13" fmla="*/ 0 h 22"/>
              <a:gd name="T14" fmla="*/ 5 w 16"/>
              <a:gd name="T15" fmla="*/ 0 h 22"/>
              <a:gd name="T16" fmla="*/ 0 w 16"/>
              <a:gd name="T17" fmla="*/ 4 h 22"/>
              <a:gd name="T18" fmla="*/ 0 w 16"/>
              <a:gd name="T19" fmla="*/ 10 h 22"/>
              <a:gd name="T20" fmla="*/ 3 w 16"/>
              <a:gd name="T21" fmla="*/ 13 h 22"/>
              <a:gd name="T22" fmla="*/ 3 w 16"/>
              <a:gd name="T23" fmla="*/ 5 h 22"/>
              <a:gd name="T24" fmla="*/ 4 w 16"/>
              <a:gd name="T25" fmla="*/ 5 h 22"/>
              <a:gd name="T26" fmla="*/ 4 w 16"/>
              <a:gd name="T27" fmla="*/ 14 h 22"/>
              <a:gd name="T28" fmla="*/ 8 w 16"/>
              <a:gd name="T29" fmla="*/ 17 h 22"/>
              <a:gd name="T30" fmla="*/ 8 w 16"/>
              <a:gd name="T31" fmla="*/ 16 h 22"/>
              <a:gd name="T32" fmla="*/ 9 w 16"/>
              <a:gd name="T33" fmla="*/ 16 h 22"/>
              <a:gd name="T34" fmla="*/ 9 w 16"/>
              <a:gd name="T35" fmla="*/ 18 h 22"/>
              <a:gd name="T36" fmla="*/ 13 w 16"/>
              <a:gd name="T37" fmla="*/ 22 h 22"/>
              <a:gd name="T38" fmla="*/ 13 w 16"/>
              <a:gd name="T39"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22">
                <a:moveTo>
                  <a:pt x="13" y="5"/>
                </a:moveTo>
                <a:cubicBezTo>
                  <a:pt x="13" y="5"/>
                  <a:pt x="13" y="5"/>
                  <a:pt x="13" y="5"/>
                </a:cubicBezTo>
                <a:cubicBezTo>
                  <a:pt x="13" y="5"/>
                  <a:pt x="13" y="14"/>
                  <a:pt x="13" y="15"/>
                </a:cubicBezTo>
                <a:cubicBezTo>
                  <a:pt x="13" y="16"/>
                  <a:pt x="14" y="16"/>
                  <a:pt x="15" y="16"/>
                </a:cubicBezTo>
                <a:cubicBezTo>
                  <a:pt x="16" y="16"/>
                  <a:pt x="16" y="16"/>
                  <a:pt x="16" y="15"/>
                </a:cubicBezTo>
                <a:cubicBezTo>
                  <a:pt x="16" y="14"/>
                  <a:pt x="16" y="6"/>
                  <a:pt x="16" y="4"/>
                </a:cubicBezTo>
                <a:cubicBezTo>
                  <a:pt x="16" y="2"/>
                  <a:pt x="14" y="0"/>
                  <a:pt x="12" y="0"/>
                </a:cubicBezTo>
                <a:cubicBezTo>
                  <a:pt x="11" y="0"/>
                  <a:pt x="6" y="0"/>
                  <a:pt x="5" y="0"/>
                </a:cubicBezTo>
                <a:cubicBezTo>
                  <a:pt x="2" y="0"/>
                  <a:pt x="0" y="2"/>
                  <a:pt x="0" y="4"/>
                </a:cubicBezTo>
                <a:cubicBezTo>
                  <a:pt x="0" y="5"/>
                  <a:pt x="0" y="8"/>
                  <a:pt x="0" y="10"/>
                </a:cubicBezTo>
                <a:cubicBezTo>
                  <a:pt x="3" y="13"/>
                  <a:pt x="3" y="13"/>
                  <a:pt x="3" y="13"/>
                </a:cubicBezTo>
                <a:cubicBezTo>
                  <a:pt x="3" y="10"/>
                  <a:pt x="3" y="5"/>
                  <a:pt x="3" y="5"/>
                </a:cubicBezTo>
                <a:cubicBezTo>
                  <a:pt x="3" y="5"/>
                  <a:pt x="3" y="5"/>
                  <a:pt x="4" y="5"/>
                </a:cubicBezTo>
                <a:cubicBezTo>
                  <a:pt x="4" y="5"/>
                  <a:pt x="4" y="9"/>
                  <a:pt x="4" y="14"/>
                </a:cubicBezTo>
                <a:cubicBezTo>
                  <a:pt x="8" y="17"/>
                  <a:pt x="8" y="17"/>
                  <a:pt x="8" y="17"/>
                </a:cubicBezTo>
                <a:cubicBezTo>
                  <a:pt x="8" y="17"/>
                  <a:pt x="8" y="16"/>
                  <a:pt x="8" y="16"/>
                </a:cubicBezTo>
                <a:cubicBezTo>
                  <a:pt x="8" y="16"/>
                  <a:pt x="8" y="16"/>
                  <a:pt x="9" y="16"/>
                </a:cubicBezTo>
                <a:cubicBezTo>
                  <a:pt x="9" y="16"/>
                  <a:pt x="9" y="17"/>
                  <a:pt x="9" y="18"/>
                </a:cubicBezTo>
                <a:cubicBezTo>
                  <a:pt x="13" y="22"/>
                  <a:pt x="13" y="22"/>
                  <a:pt x="13" y="22"/>
                </a:cubicBezTo>
                <a:cubicBezTo>
                  <a:pt x="13" y="14"/>
                  <a:pt x="13" y="5"/>
                  <a:pt x="13" y="5"/>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03" name="Oval 1878"/>
          <p:cNvSpPr>
            <a:spLocks noChangeAspect="1" noChangeArrowheads="1"/>
          </p:cNvSpPr>
          <p:nvPr/>
        </p:nvSpPr>
        <p:spPr bwMode="auto">
          <a:xfrm>
            <a:off x="17749082" y="4459149"/>
            <a:ext cx="17266" cy="15077"/>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04" name="Oval 1879"/>
          <p:cNvSpPr>
            <a:spLocks noChangeAspect="1" noChangeArrowheads="1"/>
          </p:cNvSpPr>
          <p:nvPr/>
        </p:nvSpPr>
        <p:spPr bwMode="auto">
          <a:xfrm>
            <a:off x="17749082" y="4596750"/>
            <a:ext cx="17266" cy="17230"/>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05" name="Oval 1880"/>
          <p:cNvSpPr>
            <a:spLocks noChangeAspect="1" noChangeArrowheads="1"/>
          </p:cNvSpPr>
          <p:nvPr/>
        </p:nvSpPr>
        <p:spPr bwMode="auto">
          <a:xfrm>
            <a:off x="17623619" y="4459149"/>
            <a:ext cx="18348" cy="15077"/>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07" name="Oval 1882"/>
          <p:cNvSpPr>
            <a:spLocks noChangeAspect="1" noChangeArrowheads="1"/>
          </p:cNvSpPr>
          <p:nvPr/>
        </p:nvSpPr>
        <p:spPr bwMode="auto">
          <a:xfrm>
            <a:off x="17688373" y="4459149"/>
            <a:ext cx="15112" cy="15077"/>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08" name="Oval 1883"/>
          <p:cNvSpPr>
            <a:spLocks noChangeAspect="1" noChangeArrowheads="1"/>
          </p:cNvSpPr>
          <p:nvPr/>
        </p:nvSpPr>
        <p:spPr bwMode="auto">
          <a:xfrm>
            <a:off x="17688373" y="4596750"/>
            <a:ext cx="15112" cy="17230"/>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09" name="Freeform 1884"/>
          <p:cNvSpPr>
            <a:spLocks noChangeAspect="1"/>
          </p:cNvSpPr>
          <p:nvPr/>
        </p:nvSpPr>
        <p:spPr bwMode="auto">
          <a:xfrm>
            <a:off x="17728845" y="4341778"/>
            <a:ext cx="48567" cy="83997"/>
          </a:xfrm>
          <a:custGeom>
            <a:avLst/>
            <a:gdLst>
              <a:gd name="T0" fmla="*/ 16 w 19"/>
              <a:gd name="T1" fmla="*/ 3 h 33"/>
              <a:gd name="T2" fmla="*/ 12 w 19"/>
              <a:gd name="T3" fmla="*/ 0 h 33"/>
              <a:gd name="T4" fmla="*/ 7 w 19"/>
              <a:gd name="T5" fmla="*/ 0 h 33"/>
              <a:gd name="T6" fmla="*/ 3 w 19"/>
              <a:gd name="T7" fmla="*/ 3 h 33"/>
              <a:gd name="T8" fmla="*/ 0 w 19"/>
              <a:gd name="T9" fmla="*/ 13 h 33"/>
              <a:gd name="T10" fmla="*/ 1 w 19"/>
              <a:gd name="T11" fmla="*/ 15 h 33"/>
              <a:gd name="T12" fmla="*/ 3 w 19"/>
              <a:gd name="T13" fmla="*/ 14 h 33"/>
              <a:gd name="T14" fmla="*/ 5 w 19"/>
              <a:gd name="T15" fmla="*/ 4 h 33"/>
              <a:gd name="T16" fmla="*/ 6 w 19"/>
              <a:gd name="T17" fmla="*/ 4 h 33"/>
              <a:gd name="T18" fmla="*/ 2 w 19"/>
              <a:gd name="T19" fmla="*/ 20 h 33"/>
              <a:gd name="T20" fmla="*/ 6 w 19"/>
              <a:gd name="T21" fmla="*/ 20 h 33"/>
              <a:gd name="T22" fmla="*/ 6 w 19"/>
              <a:gd name="T23" fmla="*/ 32 h 33"/>
              <a:gd name="T24" fmla="*/ 8 w 19"/>
              <a:gd name="T25" fmla="*/ 33 h 33"/>
              <a:gd name="T26" fmla="*/ 9 w 19"/>
              <a:gd name="T27" fmla="*/ 32 h 33"/>
              <a:gd name="T28" fmla="*/ 9 w 19"/>
              <a:gd name="T29" fmla="*/ 20 h 33"/>
              <a:gd name="T30" fmla="*/ 10 w 19"/>
              <a:gd name="T31" fmla="*/ 20 h 33"/>
              <a:gd name="T32" fmla="*/ 10 w 19"/>
              <a:gd name="T33" fmla="*/ 32 h 33"/>
              <a:gd name="T34" fmla="*/ 12 w 19"/>
              <a:gd name="T35" fmla="*/ 33 h 33"/>
              <a:gd name="T36" fmla="*/ 13 w 19"/>
              <a:gd name="T37" fmla="*/ 32 h 33"/>
              <a:gd name="T38" fmla="*/ 13 w 19"/>
              <a:gd name="T39" fmla="*/ 20 h 33"/>
              <a:gd name="T40" fmla="*/ 18 w 19"/>
              <a:gd name="T41" fmla="*/ 20 h 33"/>
              <a:gd name="T42" fmla="*/ 13 w 19"/>
              <a:gd name="T43" fmla="*/ 4 h 33"/>
              <a:gd name="T44" fmla="*/ 14 w 19"/>
              <a:gd name="T45" fmla="*/ 4 h 33"/>
              <a:gd name="T46" fmla="*/ 16 w 19"/>
              <a:gd name="T47" fmla="*/ 14 h 33"/>
              <a:gd name="T48" fmla="*/ 18 w 19"/>
              <a:gd name="T49" fmla="*/ 15 h 33"/>
              <a:gd name="T50" fmla="*/ 19 w 19"/>
              <a:gd name="T51" fmla="*/ 13 h 33"/>
              <a:gd name="T52" fmla="*/ 16 w 19"/>
              <a:gd name="T53"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 h="33">
                <a:moveTo>
                  <a:pt x="16" y="3"/>
                </a:moveTo>
                <a:cubicBezTo>
                  <a:pt x="16" y="1"/>
                  <a:pt x="14" y="0"/>
                  <a:pt x="12" y="0"/>
                </a:cubicBezTo>
                <a:cubicBezTo>
                  <a:pt x="11" y="0"/>
                  <a:pt x="8" y="0"/>
                  <a:pt x="7" y="0"/>
                </a:cubicBezTo>
                <a:cubicBezTo>
                  <a:pt x="5" y="0"/>
                  <a:pt x="4" y="1"/>
                  <a:pt x="3" y="3"/>
                </a:cubicBezTo>
                <a:cubicBezTo>
                  <a:pt x="2" y="7"/>
                  <a:pt x="0" y="12"/>
                  <a:pt x="0" y="13"/>
                </a:cubicBezTo>
                <a:cubicBezTo>
                  <a:pt x="0" y="14"/>
                  <a:pt x="0" y="14"/>
                  <a:pt x="1" y="15"/>
                </a:cubicBezTo>
                <a:cubicBezTo>
                  <a:pt x="2" y="15"/>
                  <a:pt x="3" y="14"/>
                  <a:pt x="3" y="14"/>
                </a:cubicBezTo>
                <a:cubicBezTo>
                  <a:pt x="3" y="13"/>
                  <a:pt x="5" y="4"/>
                  <a:pt x="5" y="4"/>
                </a:cubicBezTo>
                <a:cubicBezTo>
                  <a:pt x="6" y="4"/>
                  <a:pt x="6" y="4"/>
                  <a:pt x="6" y="4"/>
                </a:cubicBezTo>
                <a:cubicBezTo>
                  <a:pt x="2" y="20"/>
                  <a:pt x="2" y="20"/>
                  <a:pt x="2" y="20"/>
                </a:cubicBezTo>
                <a:cubicBezTo>
                  <a:pt x="6" y="20"/>
                  <a:pt x="6" y="20"/>
                  <a:pt x="6" y="20"/>
                </a:cubicBezTo>
                <a:cubicBezTo>
                  <a:pt x="6" y="25"/>
                  <a:pt x="6" y="31"/>
                  <a:pt x="6" y="32"/>
                </a:cubicBezTo>
                <a:cubicBezTo>
                  <a:pt x="6" y="32"/>
                  <a:pt x="7" y="33"/>
                  <a:pt x="8" y="33"/>
                </a:cubicBezTo>
                <a:cubicBezTo>
                  <a:pt x="9" y="33"/>
                  <a:pt x="9" y="32"/>
                  <a:pt x="9" y="32"/>
                </a:cubicBezTo>
                <a:cubicBezTo>
                  <a:pt x="9" y="30"/>
                  <a:pt x="9" y="20"/>
                  <a:pt x="9" y="20"/>
                </a:cubicBezTo>
                <a:cubicBezTo>
                  <a:pt x="10" y="20"/>
                  <a:pt x="10" y="20"/>
                  <a:pt x="10" y="20"/>
                </a:cubicBezTo>
                <a:cubicBezTo>
                  <a:pt x="10" y="20"/>
                  <a:pt x="10" y="30"/>
                  <a:pt x="10" y="32"/>
                </a:cubicBezTo>
                <a:cubicBezTo>
                  <a:pt x="10" y="32"/>
                  <a:pt x="11" y="33"/>
                  <a:pt x="12" y="33"/>
                </a:cubicBezTo>
                <a:cubicBezTo>
                  <a:pt x="12" y="33"/>
                  <a:pt x="13" y="32"/>
                  <a:pt x="13" y="32"/>
                </a:cubicBezTo>
                <a:cubicBezTo>
                  <a:pt x="13" y="31"/>
                  <a:pt x="13" y="25"/>
                  <a:pt x="13" y="20"/>
                </a:cubicBezTo>
                <a:cubicBezTo>
                  <a:pt x="18" y="20"/>
                  <a:pt x="18" y="20"/>
                  <a:pt x="18" y="20"/>
                </a:cubicBezTo>
                <a:cubicBezTo>
                  <a:pt x="13" y="4"/>
                  <a:pt x="13" y="4"/>
                  <a:pt x="13" y="4"/>
                </a:cubicBezTo>
                <a:cubicBezTo>
                  <a:pt x="14" y="4"/>
                  <a:pt x="14" y="4"/>
                  <a:pt x="14" y="4"/>
                </a:cubicBezTo>
                <a:cubicBezTo>
                  <a:pt x="14" y="4"/>
                  <a:pt x="16" y="13"/>
                  <a:pt x="16" y="14"/>
                </a:cubicBezTo>
                <a:cubicBezTo>
                  <a:pt x="17" y="14"/>
                  <a:pt x="17" y="15"/>
                  <a:pt x="18" y="15"/>
                </a:cubicBezTo>
                <a:cubicBezTo>
                  <a:pt x="19" y="14"/>
                  <a:pt x="19" y="14"/>
                  <a:pt x="19" y="13"/>
                </a:cubicBezTo>
                <a:cubicBezTo>
                  <a:pt x="19" y="12"/>
                  <a:pt x="17" y="7"/>
                  <a:pt x="16" y="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10" name="Freeform 1885"/>
          <p:cNvSpPr>
            <a:spLocks noChangeAspect="1"/>
          </p:cNvSpPr>
          <p:nvPr/>
        </p:nvSpPr>
        <p:spPr bwMode="auto">
          <a:xfrm>
            <a:off x="17637111" y="4599450"/>
            <a:ext cx="7554" cy="15077"/>
          </a:xfrm>
          <a:custGeom>
            <a:avLst/>
            <a:gdLst>
              <a:gd name="T0" fmla="*/ 3 w 3"/>
              <a:gd name="T1" fmla="*/ 3 h 6"/>
              <a:gd name="T2" fmla="*/ 2 w 3"/>
              <a:gd name="T3" fmla="*/ 0 h 6"/>
              <a:gd name="T4" fmla="*/ 0 w 3"/>
              <a:gd name="T5" fmla="*/ 6 h 6"/>
              <a:gd name="T6" fmla="*/ 3 w 3"/>
              <a:gd name="T7" fmla="*/ 3 h 6"/>
            </a:gdLst>
            <a:ahLst/>
            <a:cxnLst>
              <a:cxn ang="0">
                <a:pos x="T0" y="T1"/>
              </a:cxn>
              <a:cxn ang="0">
                <a:pos x="T2" y="T3"/>
              </a:cxn>
              <a:cxn ang="0">
                <a:pos x="T4" y="T5"/>
              </a:cxn>
              <a:cxn ang="0">
                <a:pos x="T6" y="T7"/>
              </a:cxn>
            </a:cxnLst>
            <a:rect l="0" t="0" r="r" b="b"/>
            <a:pathLst>
              <a:path w="3" h="6">
                <a:moveTo>
                  <a:pt x="3" y="3"/>
                </a:moveTo>
                <a:cubicBezTo>
                  <a:pt x="3" y="2"/>
                  <a:pt x="2" y="1"/>
                  <a:pt x="2" y="0"/>
                </a:cubicBezTo>
                <a:cubicBezTo>
                  <a:pt x="0" y="6"/>
                  <a:pt x="0" y="6"/>
                  <a:pt x="0" y="6"/>
                </a:cubicBezTo>
                <a:cubicBezTo>
                  <a:pt x="1" y="6"/>
                  <a:pt x="3" y="4"/>
                  <a:pt x="3" y="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11" name="Freeform 1886"/>
          <p:cNvSpPr>
            <a:spLocks noChangeAspect="1"/>
          </p:cNvSpPr>
          <p:nvPr/>
        </p:nvSpPr>
        <p:spPr bwMode="auto">
          <a:xfrm>
            <a:off x="17646553" y="4577864"/>
            <a:ext cx="2161" cy="7538"/>
          </a:xfrm>
          <a:custGeom>
            <a:avLst/>
            <a:gdLst>
              <a:gd name="T0" fmla="*/ 1 w 1"/>
              <a:gd name="T1" fmla="*/ 1 h 3"/>
              <a:gd name="T2" fmla="*/ 1 w 1"/>
              <a:gd name="T3" fmla="*/ 0 h 3"/>
              <a:gd name="T4" fmla="*/ 0 w 1"/>
              <a:gd name="T5" fmla="*/ 3 h 3"/>
              <a:gd name="T6" fmla="*/ 1 w 1"/>
              <a:gd name="T7" fmla="*/ 1 h 3"/>
            </a:gdLst>
            <a:ahLst/>
            <a:cxnLst>
              <a:cxn ang="0">
                <a:pos x="T0" y="T1"/>
              </a:cxn>
              <a:cxn ang="0">
                <a:pos x="T2" y="T3"/>
              </a:cxn>
              <a:cxn ang="0">
                <a:pos x="T4" y="T5"/>
              </a:cxn>
              <a:cxn ang="0">
                <a:pos x="T6" y="T7"/>
              </a:cxn>
            </a:cxnLst>
            <a:rect l="0" t="0" r="r" b="b"/>
            <a:pathLst>
              <a:path w="1" h="3">
                <a:moveTo>
                  <a:pt x="1" y="1"/>
                </a:moveTo>
                <a:cubicBezTo>
                  <a:pt x="1" y="1"/>
                  <a:pt x="1" y="1"/>
                  <a:pt x="1" y="0"/>
                </a:cubicBezTo>
                <a:cubicBezTo>
                  <a:pt x="0" y="3"/>
                  <a:pt x="0" y="3"/>
                  <a:pt x="0" y="3"/>
                </a:cubicBezTo>
                <a:cubicBezTo>
                  <a:pt x="0" y="3"/>
                  <a:pt x="1" y="2"/>
                  <a:pt x="1" y="1"/>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13" name="Freeform 1888"/>
          <p:cNvSpPr>
            <a:spLocks noChangeAspect="1"/>
          </p:cNvSpPr>
          <p:nvPr/>
        </p:nvSpPr>
        <p:spPr bwMode="auto">
          <a:xfrm>
            <a:off x="17728844" y="4622382"/>
            <a:ext cx="46408" cy="50614"/>
          </a:xfrm>
          <a:custGeom>
            <a:avLst/>
            <a:gdLst>
              <a:gd name="T0" fmla="*/ 12 w 18"/>
              <a:gd name="T1" fmla="*/ 0 h 20"/>
              <a:gd name="T2" fmla="*/ 7 w 18"/>
              <a:gd name="T3" fmla="*/ 0 h 20"/>
              <a:gd name="T4" fmla="*/ 3 w 18"/>
              <a:gd name="T5" fmla="*/ 3 h 20"/>
              <a:gd name="T6" fmla="*/ 0 w 18"/>
              <a:gd name="T7" fmla="*/ 13 h 20"/>
              <a:gd name="T8" fmla="*/ 1 w 18"/>
              <a:gd name="T9" fmla="*/ 15 h 20"/>
              <a:gd name="T10" fmla="*/ 3 w 18"/>
              <a:gd name="T11" fmla="*/ 14 h 20"/>
              <a:gd name="T12" fmla="*/ 5 w 18"/>
              <a:gd name="T13" fmla="*/ 5 h 20"/>
              <a:gd name="T14" fmla="*/ 6 w 18"/>
              <a:gd name="T15" fmla="*/ 5 h 20"/>
              <a:gd name="T16" fmla="*/ 2 w 18"/>
              <a:gd name="T17" fmla="*/ 20 h 20"/>
              <a:gd name="T18" fmla="*/ 3 w 18"/>
              <a:gd name="T19" fmla="*/ 20 h 20"/>
              <a:gd name="T20" fmla="*/ 15 w 18"/>
              <a:gd name="T21" fmla="*/ 13 h 20"/>
              <a:gd name="T22" fmla="*/ 13 w 18"/>
              <a:gd name="T23" fmla="*/ 5 h 20"/>
              <a:gd name="T24" fmla="*/ 14 w 18"/>
              <a:gd name="T25" fmla="*/ 5 h 20"/>
              <a:gd name="T26" fmla="*/ 16 w 18"/>
              <a:gd name="T27" fmla="*/ 12 h 20"/>
              <a:gd name="T28" fmla="*/ 18 w 18"/>
              <a:gd name="T29" fmla="*/ 11 h 20"/>
              <a:gd name="T30" fmla="*/ 16 w 18"/>
              <a:gd name="T31" fmla="*/ 3 h 20"/>
              <a:gd name="T32" fmla="*/ 12 w 18"/>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0">
                <a:moveTo>
                  <a:pt x="12" y="0"/>
                </a:moveTo>
                <a:cubicBezTo>
                  <a:pt x="11" y="0"/>
                  <a:pt x="8" y="0"/>
                  <a:pt x="7" y="0"/>
                </a:cubicBezTo>
                <a:cubicBezTo>
                  <a:pt x="5" y="0"/>
                  <a:pt x="4" y="2"/>
                  <a:pt x="3" y="3"/>
                </a:cubicBezTo>
                <a:cubicBezTo>
                  <a:pt x="2" y="7"/>
                  <a:pt x="0" y="13"/>
                  <a:pt x="0" y="13"/>
                </a:cubicBezTo>
                <a:cubicBezTo>
                  <a:pt x="0" y="14"/>
                  <a:pt x="0" y="14"/>
                  <a:pt x="1" y="15"/>
                </a:cubicBezTo>
                <a:cubicBezTo>
                  <a:pt x="2" y="15"/>
                  <a:pt x="3" y="14"/>
                  <a:pt x="3" y="14"/>
                </a:cubicBezTo>
                <a:cubicBezTo>
                  <a:pt x="3" y="13"/>
                  <a:pt x="5" y="5"/>
                  <a:pt x="5" y="5"/>
                </a:cubicBezTo>
                <a:cubicBezTo>
                  <a:pt x="6" y="5"/>
                  <a:pt x="6" y="5"/>
                  <a:pt x="6" y="5"/>
                </a:cubicBezTo>
                <a:cubicBezTo>
                  <a:pt x="2" y="20"/>
                  <a:pt x="2" y="20"/>
                  <a:pt x="2" y="20"/>
                </a:cubicBezTo>
                <a:cubicBezTo>
                  <a:pt x="2" y="20"/>
                  <a:pt x="3" y="20"/>
                  <a:pt x="3" y="20"/>
                </a:cubicBezTo>
                <a:cubicBezTo>
                  <a:pt x="15" y="13"/>
                  <a:pt x="15" y="13"/>
                  <a:pt x="15" y="13"/>
                </a:cubicBezTo>
                <a:cubicBezTo>
                  <a:pt x="13" y="5"/>
                  <a:pt x="13" y="5"/>
                  <a:pt x="13" y="5"/>
                </a:cubicBezTo>
                <a:cubicBezTo>
                  <a:pt x="14" y="5"/>
                  <a:pt x="14" y="5"/>
                  <a:pt x="14" y="5"/>
                </a:cubicBezTo>
                <a:cubicBezTo>
                  <a:pt x="14" y="5"/>
                  <a:pt x="15" y="10"/>
                  <a:pt x="16" y="12"/>
                </a:cubicBezTo>
                <a:cubicBezTo>
                  <a:pt x="18" y="11"/>
                  <a:pt x="18" y="11"/>
                  <a:pt x="18" y="11"/>
                </a:cubicBezTo>
                <a:cubicBezTo>
                  <a:pt x="18" y="9"/>
                  <a:pt x="17" y="6"/>
                  <a:pt x="16" y="3"/>
                </a:cubicBezTo>
                <a:cubicBezTo>
                  <a:pt x="16" y="2"/>
                  <a:pt x="14" y="0"/>
                  <a:pt x="12"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14" name="Freeform 1889"/>
          <p:cNvSpPr>
            <a:spLocks noChangeAspect="1"/>
          </p:cNvSpPr>
          <p:nvPr/>
        </p:nvSpPr>
        <p:spPr bwMode="auto">
          <a:xfrm>
            <a:off x="17672184" y="4622382"/>
            <a:ext cx="41010" cy="78614"/>
          </a:xfrm>
          <a:custGeom>
            <a:avLst/>
            <a:gdLst>
              <a:gd name="T0" fmla="*/ 13 w 16"/>
              <a:gd name="T1" fmla="*/ 5 h 31"/>
              <a:gd name="T2" fmla="*/ 13 w 16"/>
              <a:gd name="T3" fmla="*/ 15 h 31"/>
              <a:gd name="T4" fmla="*/ 14 w 16"/>
              <a:gd name="T5" fmla="*/ 16 h 31"/>
              <a:gd name="T6" fmla="*/ 16 w 16"/>
              <a:gd name="T7" fmla="*/ 15 h 31"/>
              <a:gd name="T8" fmla="*/ 16 w 16"/>
              <a:gd name="T9" fmla="*/ 4 h 31"/>
              <a:gd name="T10" fmla="*/ 12 w 16"/>
              <a:gd name="T11" fmla="*/ 0 h 31"/>
              <a:gd name="T12" fmla="*/ 4 w 16"/>
              <a:gd name="T13" fmla="*/ 0 h 31"/>
              <a:gd name="T14" fmla="*/ 0 w 16"/>
              <a:gd name="T15" fmla="*/ 4 h 31"/>
              <a:gd name="T16" fmla="*/ 0 w 16"/>
              <a:gd name="T17" fmla="*/ 15 h 31"/>
              <a:gd name="T18" fmla="*/ 1 w 16"/>
              <a:gd name="T19" fmla="*/ 16 h 31"/>
              <a:gd name="T20" fmla="*/ 3 w 16"/>
              <a:gd name="T21" fmla="*/ 15 h 31"/>
              <a:gd name="T22" fmla="*/ 3 w 16"/>
              <a:gd name="T23" fmla="*/ 5 h 31"/>
              <a:gd name="T24" fmla="*/ 4 w 16"/>
              <a:gd name="T25" fmla="*/ 5 h 31"/>
              <a:gd name="T26" fmla="*/ 4 w 16"/>
              <a:gd name="T27" fmla="*/ 31 h 31"/>
              <a:gd name="T28" fmla="*/ 8 w 16"/>
              <a:gd name="T29" fmla="*/ 28 h 31"/>
              <a:gd name="T30" fmla="*/ 8 w 16"/>
              <a:gd name="T31" fmla="*/ 16 h 31"/>
              <a:gd name="T32" fmla="*/ 8 w 16"/>
              <a:gd name="T33" fmla="*/ 16 h 31"/>
              <a:gd name="T34" fmla="*/ 8 w 16"/>
              <a:gd name="T35" fmla="*/ 28 h 31"/>
              <a:gd name="T36" fmla="*/ 12 w 16"/>
              <a:gd name="T37" fmla="*/ 25 h 31"/>
              <a:gd name="T38" fmla="*/ 12 w 16"/>
              <a:gd name="T39" fmla="*/ 5 h 31"/>
              <a:gd name="T40" fmla="*/ 13 w 16"/>
              <a:gd name="T41"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1">
                <a:moveTo>
                  <a:pt x="13" y="5"/>
                </a:moveTo>
                <a:cubicBezTo>
                  <a:pt x="13" y="5"/>
                  <a:pt x="13" y="14"/>
                  <a:pt x="13" y="15"/>
                </a:cubicBezTo>
                <a:cubicBezTo>
                  <a:pt x="13" y="15"/>
                  <a:pt x="14" y="16"/>
                  <a:pt x="14" y="16"/>
                </a:cubicBezTo>
                <a:cubicBezTo>
                  <a:pt x="15" y="16"/>
                  <a:pt x="16" y="15"/>
                  <a:pt x="16" y="15"/>
                </a:cubicBezTo>
                <a:cubicBezTo>
                  <a:pt x="16" y="14"/>
                  <a:pt x="16" y="6"/>
                  <a:pt x="16" y="4"/>
                </a:cubicBezTo>
                <a:cubicBezTo>
                  <a:pt x="16" y="2"/>
                  <a:pt x="14" y="0"/>
                  <a:pt x="12" y="0"/>
                </a:cubicBezTo>
                <a:cubicBezTo>
                  <a:pt x="10" y="0"/>
                  <a:pt x="5" y="0"/>
                  <a:pt x="4" y="0"/>
                </a:cubicBezTo>
                <a:cubicBezTo>
                  <a:pt x="2" y="0"/>
                  <a:pt x="0" y="2"/>
                  <a:pt x="0" y="4"/>
                </a:cubicBezTo>
                <a:cubicBezTo>
                  <a:pt x="0" y="6"/>
                  <a:pt x="0" y="14"/>
                  <a:pt x="0" y="15"/>
                </a:cubicBezTo>
                <a:cubicBezTo>
                  <a:pt x="0" y="15"/>
                  <a:pt x="1" y="16"/>
                  <a:pt x="1" y="16"/>
                </a:cubicBezTo>
                <a:cubicBezTo>
                  <a:pt x="2" y="16"/>
                  <a:pt x="3" y="15"/>
                  <a:pt x="3" y="15"/>
                </a:cubicBezTo>
                <a:cubicBezTo>
                  <a:pt x="3" y="14"/>
                  <a:pt x="3" y="5"/>
                  <a:pt x="3" y="5"/>
                </a:cubicBezTo>
                <a:cubicBezTo>
                  <a:pt x="3" y="5"/>
                  <a:pt x="3" y="5"/>
                  <a:pt x="4" y="5"/>
                </a:cubicBezTo>
                <a:cubicBezTo>
                  <a:pt x="4" y="5"/>
                  <a:pt x="4" y="26"/>
                  <a:pt x="4" y="31"/>
                </a:cubicBezTo>
                <a:cubicBezTo>
                  <a:pt x="8" y="28"/>
                  <a:pt x="8" y="28"/>
                  <a:pt x="8" y="28"/>
                </a:cubicBezTo>
                <a:cubicBezTo>
                  <a:pt x="8" y="24"/>
                  <a:pt x="8" y="16"/>
                  <a:pt x="8" y="16"/>
                </a:cubicBezTo>
                <a:cubicBezTo>
                  <a:pt x="8" y="16"/>
                  <a:pt x="8" y="16"/>
                  <a:pt x="8" y="16"/>
                </a:cubicBezTo>
                <a:cubicBezTo>
                  <a:pt x="8" y="16"/>
                  <a:pt x="8" y="23"/>
                  <a:pt x="8" y="28"/>
                </a:cubicBezTo>
                <a:cubicBezTo>
                  <a:pt x="12" y="25"/>
                  <a:pt x="12" y="25"/>
                  <a:pt x="12" y="25"/>
                </a:cubicBezTo>
                <a:cubicBezTo>
                  <a:pt x="12" y="18"/>
                  <a:pt x="12" y="5"/>
                  <a:pt x="12" y="5"/>
                </a:cubicBezTo>
                <a:cubicBezTo>
                  <a:pt x="12" y="5"/>
                  <a:pt x="12" y="5"/>
                  <a:pt x="13" y="5"/>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15" name="Freeform 1890"/>
          <p:cNvSpPr>
            <a:spLocks noChangeAspect="1"/>
          </p:cNvSpPr>
          <p:nvPr/>
        </p:nvSpPr>
        <p:spPr bwMode="auto">
          <a:xfrm>
            <a:off x="17955486" y="4762685"/>
            <a:ext cx="12951" cy="7538"/>
          </a:xfrm>
          <a:custGeom>
            <a:avLst/>
            <a:gdLst>
              <a:gd name="T0" fmla="*/ 1 w 5"/>
              <a:gd name="T1" fmla="*/ 0 h 3"/>
              <a:gd name="T2" fmla="*/ 0 w 5"/>
              <a:gd name="T3" fmla="*/ 0 h 3"/>
              <a:gd name="T4" fmla="*/ 5 w 5"/>
              <a:gd name="T5" fmla="*/ 3 h 3"/>
              <a:gd name="T6" fmla="*/ 1 w 5"/>
              <a:gd name="T7" fmla="*/ 0 h 3"/>
            </a:gdLst>
            <a:ahLst/>
            <a:cxnLst>
              <a:cxn ang="0">
                <a:pos x="T0" y="T1"/>
              </a:cxn>
              <a:cxn ang="0">
                <a:pos x="T2" y="T3"/>
              </a:cxn>
              <a:cxn ang="0">
                <a:pos x="T4" y="T5"/>
              </a:cxn>
              <a:cxn ang="0">
                <a:pos x="T6" y="T7"/>
              </a:cxn>
            </a:cxnLst>
            <a:rect l="0" t="0" r="r" b="b"/>
            <a:pathLst>
              <a:path w="5" h="3">
                <a:moveTo>
                  <a:pt x="1" y="0"/>
                </a:moveTo>
                <a:cubicBezTo>
                  <a:pt x="1" y="0"/>
                  <a:pt x="0" y="0"/>
                  <a:pt x="0" y="0"/>
                </a:cubicBezTo>
                <a:cubicBezTo>
                  <a:pt x="5" y="3"/>
                  <a:pt x="5" y="3"/>
                  <a:pt x="5" y="3"/>
                </a:cubicBezTo>
                <a:cubicBezTo>
                  <a:pt x="4" y="2"/>
                  <a:pt x="3" y="0"/>
                  <a:pt x="1"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16" name="Freeform 1891"/>
          <p:cNvSpPr>
            <a:spLocks noChangeAspect="1"/>
          </p:cNvSpPr>
          <p:nvPr/>
        </p:nvSpPr>
        <p:spPr bwMode="auto">
          <a:xfrm>
            <a:off x="17936601" y="4739753"/>
            <a:ext cx="15112" cy="16154"/>
          </a:xfrm>
          <a:custGeom>
            <a:avLst/>
            <a:gdLst>
              <a:gd name="T0" fmla="*/ 6 w 6"/>
              <a:gd name="T1" fmla="*/ 3 h 6"/>
              <a:gd name="T2" fmla="*/ 3 w 6"/>
              <a:gd name="T3" fmla="*/ 0 h 6"/>
              <a:gd name="T4" fmla="*/ 0 w 6"/>
              <a:gd name="T5" fmla="*/ 3 h 6"/>
              <a:gd name="T6" fmla="*/ 0 w 6"/>
              <a:gd name="T7" fmla="*/ 3 h 6"/>
              <a:gd name="T8" fmla="*/ 4 w 6"/>
              <a:gd name="T9" fmla="*/ 6 h 6"/>
              <a:gd name="T10" fmla="*/ 6 w 6"/>
              <a:gd name="T11" fmla="*/ 3 h 6"/>
            </a:gdLst>
            <a:ahLst/>
            <a:cxnLst>
              <a:cxn ang="0">
                <a:pos x="T0" y="T1"/>
              </a:cxn>
              <a:cxn ang="0">
                <a:pos x="T2" y="T3"/>
              </a:cxn>
              <a:cxn ang="0">
                <a:pos x="T4" y="T5"/>
              </a:cxn>
              <a:cxn ang="0">
                <a:pos x="T6" y="T7"/>
              </a:cxn>
              <a:cxn ang="0">
                <a:pos x="T8" y="T9"/>
              </a:cxn>
              <a:cxn ang="0">
                <a:pos x="T10" y="T11"/>
              </a:cxn>
            </a:cxnLst>
            <a:rect l="0" t="0" r="r" b="b"/>
            <a:pathLst>
              <a:path w="6" h="6">
                <a:moveTo>
                  <a:pt x="6" y="3"/>
                </a:moveTo>
                <a:cubicBezTo>
                  <a:pt x="6" y="1"/>
                  <a:pt x="5" y="0"/>
                  <a:pt x="3" y="0"/>
                </a:cubicBezTo>
                <a:cubicBezTo>
                  <a:pt x="1" y="0"/>
                  <a:pt x="0" y="1"/>
                  <a:pt x="0" y="3"/>
                </a:cubicBezTo>
                <a:cubicBezTo>
                  <a:pt x="0" y="3"/>
                  <a:pt x="0" y="3"/>
                  <a:pt x="0" y="3"/>
                </a:cubicBezTo>
                <a:cubicBezTo>
                  <a:pt x="4" y="6"/>
                  <a:pt x="4" y="6"/>
                  <a:pt x="4" y="6"/>
                </a:cubicBezTo>
                <a:cubicBezTo>
                  <a:pt x="6" y="6"/>
                  <a:pt x="6" y="4"/>
                  <a:pt x="6" y="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17" name="Freeform 1892"/>
          <p:cNvSpPr>
            <a:spLocks noChangeAspect="1"/>
          </p:cNvSpPr>
          <p:nvPr/>
        </p:nvSpPr>
        <p:spPr bwMode="auto">
          <a:xfrm>
            <a:off x="17623618" y="4739750"/>
            <a:ext cx="15112" cy="10769"/>
          </a:xfrm>
          <a:custGeom>
            <a:avLst/>
            <a:gdLst>
              <a:gd name="T0" fmla="*/ 4 w 6"/>
              <a:gd name="T1" fmla="*/ 0 h 4"/>
              <a:gd name="T2" fmla="*/ 0 w 6"/>
              <a:gd name="T3" fmla="*/ 3 h 4"/>
              <a:gd name="T4" fmla="*/ 1 w 6"/>
              <a:gd name="T5" fmla="*/ 4 h 4"/>
              <a:gd name="T6" fmla="*/ 6 w 6"/>
              <a:gd name="T7" fmla="*/ 1 h 4"/>
              <a:gd name="T8" fmla="*/ 4 w 6"/>
              <a:gd name="T9" fmla="*/ 0 h 4"/>
            </a:gdLst>
            <a:ahLst/>
            <a:cxnLst>
              <a:cxn ang="0">
                <a:pos x="T0" y="T1"/>
              </a:cxn>
              <a:cxn ang="0">
                <a:pos x="T2" y="T3"/>
              </a:cxn>
              <a:cxn ang="0">
                <a:pos x="T4" y="T5"/>
              </a:cxn>
              <a:cxn ang="0">
                <a:pos x="T6" y="T7"/>
              </a:cxn>
              <a:cxn ang="0">
                <a:pos x="T8" y="T9"/>
              </a:cxn>
            </a:cxnLst>
            <a:rect l="0" t="0" r="r" b="b"/>
            <a:pathLst>
              <a:path w="6" h="4">
                <a:moveTo>
                  <a:pt x="4" y="0"/>
                </a:moveTo>
                <a:cubicBezTo>
                  <a:pt x="2" y="0"/>
                  <a:pt x="0" y="1"/>
                  <a:pt x="0" y="3"/>
                </a:cubicBezTo>
                <a:cubicBezTo>
                  <a:pt x="0" y="3"/>
                  <a:pt x="0" y="4"/>
                  <a:pt x="1" y="4"/>
                </a:cubicBezTo>
                <a:cubicBezTo>
                  <a:pt x="6" y="1"/>
                  <a:pt x="6" y="1"/>
                  <a:pt x="6" y="1"/>
                </a:cubicBezTo>
                <a:cubicBezTo>
                  <a:pt x="6" y="0"/>
                  <a:pt x="5" y="0"/>
                  <a:pt x="4"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18" name="Freeform 1893"/>
          <p:cNvSpPr>
            <a:spLocks noChangeAspect="1"/>
          </p:cNvSpPr>
          <p:nvPr/>
        </p:nvSpPr>
        <p:spPr bwMode="auto">
          <a:xfrm>
            <a:off x="17592590" y="4765384"/>
            <a:ext cx="4318" cy="7538"/>
          </a:xfrm>
          <a:custGeom>
            <a:avLst/>
            <a:gdLst>
              <a:gd name="T0" fmla="*/ 1 w 2"/>
              <a:gd name="T1" fmla="*/ 0 h 3"/>
              <a:gd name="T2" fmla="*/ 0 w 2"/>
              <a:gd name="T3" fmla="*/ 3 h 3"/>
              <a:gd name="T4" fmla="*/ 2 w 2"/>
              <a:gd name="T5" fmla="*/ 2 h 3"/>
              <a:gd name="T6" fmla="*/ 1 w 2"/>
              <a:gd name="T7" fmla="*/ 0 h 3"/>
            </a:gdLst>
            <a:ahLst/>
            <a:cxnLst>
              <a:cxn ang="0">
                <a:pos x="T0" y="T1"/>
              </a:cxn>
              <a:cxn ang="0">
                <a:pos x="T2" y="T3"/>
              </a:cxn>
              <a:cxn ang="0">
                <a:pos x="T4" y="T5"/>
              </a:cxn>
              <a:cxn ang="0">
                <a:pos x="T6" y="T7"/>
              </a:cxn>
            </a:cxnLst>
            <a:rect l="0" t="0" r="r" b="b"/>
            <a:pathLst>
              <a:path w="2" h="3">
                <a:moveTo>
                  <a:pt x="1" y="0"/>
                </a:moveTo>
                <a:cubicBezTo>
                  <a:pt x="0" y="3"/>
                  <a:pt x="0" y="3"/>
                  <a:pt x="0" y="3"/>
                </a:cubicBezTo>
                <a:cubicBezTo>
                  <a:pt x="2" y="2"/>
                  <a:pt x="2" y="2"/>
                  <a:pt x="2" y="2"/>
                </a:cubicBezTo>
                <a:cubicBezTo>
                  <a:pt x="1" y="1"/>
                  <a:pt x="1" y="1"/>
                  <a:pt x="1"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19" name="Freeform 1894"/>
          <p:cNvSpPr>
            <a:spLocks noChangeAspect="1"/>
          </p:cNvSpPr>
          <p:nvPr/>
        </p:nvSpPr>
        <p:spPr bwMode="auto">
          <a:xfrm>
            <a:off x="18134913" y="4059822"/>
            <a:ext cx="5396" cy="0"/>
          </a:xfrm>
          <a:custGeom>
            <a:avLst/>
            <a:gdLst>
              <a:gd name="T0" fmla="*/ 1 w 2"/>
              <a:gd name="T1" fmla="*/ 0 w 2"/>
              <a:gd name="T2" fmla="*/ 0 w 2"/>
              <a:gd name="T3" fmla="*/ 0 w 2"/>
              <a:gd name="T4" fmla="*/ 2 w 2"/>
              <a:gd name="T5" fmla="*/ 1 w 2"/>
            </a:gdLst>
            <a:ahLst/>
            <a:cxnLst>
              <a:cxn ang="0">
                <a:pos x="T0" y="0"/>
              </a:cxn>
              <a:cxn ang="0">
                <a:pos x="T1" y="0"/>
              </a:cxn>
              <a:cxn ang="0">
                <a:pos x="T2" y="0"/>
              </a:cxn>
              <a:cxn ang="0">
                <a:pos x="T3" y="0"/>
              </a:cxn>
              <a:cxn ang="0">
                <a:pos x="T4" y="0"/>
              </a:cxn>
              <a:cxn ang="0">
                <a:pos x="T5" y="0"/>
              </a:cxn>
            </a:cxnLst>
            <a:rect l="0" t="0" r="r" b="b"/>
            <a:pathLst>
              <a:path w="2">
                <a:moveTo>
                  <a:pt x="1" y="0"/>
                </a:moveTo>
                <a:cubicBezTo>
                  <a:pt x="1" y="0"/>
                  <a:pt x="0" y="0"/>
                  <a:pt x="0" y="0"/>
                </a:cubicBezTo>
                <a:cubicBezTo>
                  <a:pt x="0" y="0"/>
                  <a:pt x="0" y="0"/>
                  <a:pt x="0" y="0"/>
                </a:cubicBezTo>
                <a:cubicBezTo>
                  <a:pt x="0" y="0"/>
                  <a:pt x="0" y="0"/>
                  <a:pt x="0" y="0"/>
                </a:cubicBezTo>
                <a:cubicBezTo>
                  <a:pt x="1" y="0"/>
                  <a:pt x="1" y="0"/>
                  <a:pt x="2" y="0"/>
                </a:cubicBezTo>
                <a:lnTo>
                  <a:pt x="1" y="0"/>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21" name="Freeform 1896"/>
          <p:cNvSpPr>
            <a:spLocks noChangeAspect="1"/>
          </p:cNvSpPr>
          <p:nvPr/>
        </p:nvSpPr>
        <p:spPr bwMode="auto">
          <a:xfrm>
            <a:off x="18083648" y="4127276"/>
            <a:ext cx="30220" cy="27998"/>
          </a:xfrm>
          <a:custGeom>
            <a:avLst/>
            <a:gdLst>
              <a:gd name="T0" fmla="*/ 0 w 12"/>
              <a:gd name="T1" fmla="*/ 8 h 11"/>
              <a:gd name="T2" fmla="*/ 0 w 12"/>
              <a:gd name="T3" fmla="*/ 9 h 11"/>
              <a:gd name="T4" fmla="*/ 12 w 12"/>
              <a:gd name="T5" fmla="*/ 11 h 11"/>
              <a:gd name="T6" fmla="*/ 12 w 12"/>
              <a:gd name="T7" fmla="*/ 11 h 11"/>
              <a:gd name="T8" fmla="*/ 12 w 12"/>
              <a:gd name="T9" fmla="*/ 0 h 11"/>
            </a:gdLst>
            <a:ahLst/>
            <a:cxnLst>
              <a:cxn ang="0">
                <a:pos x="T0" y="T1"/>
              </a:cxn>
              <a:cxn ang="0">
                <a:pos x="T2" y="T3"/>
              </a:cxn>
              <a:cxn ang="0">
                <a:pos x="T4" y="T5"/>
              </a:cxn>
              <a:cxn ang="0">
                <a:pos x="T6" y="T7"/>
              </a:cxn>
              <a:cxn ang="0">
                <a:pos x="T8" y="T9"/>
              </a:cxn>
            </a:cxnLst>
            <a:rect l="0" t="0" r="r" b="b"/>
            <a:pathLst>
              <a:path w="12" h="11">
                <a:moveTo>
                  <a:pt x="0" y="8"/>
                </a:moveTo>
                <a:cubicBezTo>
                  <a:pt x="0" y="8"/>
                  <a:pt x="0" y="9"/>
                  <a:pt x="0" y="9"/>
                </a:cubicBezTo>
                <a:cubicBezTo>
                  <a:pt x="12" y="11"/>
                  <a:pt x="12" y="11"/>
                  <a:pt x="12" y="11"/>
                </a:cubicBezTo>
                <a:cubicBezTo>
                  <a:pt x="12" y="11"/>
                  <a:pt x="12" y="11"/>
                  <a:pt x="12" y="11"/>
                </a:cubicBezTo>
                <a:cubicBezTo>
                  <a:pt x="12" y="10"/>
                  <a:pt x="12" y="5"/>
                  <a:pt x="12" y="0"/>
                </a:cubicBezTo>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22" name="Freeform 1897"/>
          <p:cNvSpPr>
            <a:spLocks noChangeAspect="1"/>
          </p:cNvSpPr>
          <p:nvPr/>
        </p:nvSpPr>
        <p:spPr bwMode="auto">
          <a:xfrm>
            <a:off x="18188877" y="4178542"/>
            <a:ext cx="10794" cy="15077"/>
          </a:xfrm>
          <a:custGeom>
            <a:avLst/>
            <a:gdLst>
              <a:gd name="T0" fmla="*/ 0 w 4"/>
              <a:gd name="T1" fmla="*/ 3 h 6"/>
              <a:gd name="T2" fmla="*/ 1 w 4"/>
              <a:gd name="T3" fmla="*/ 6 h 6"/>
              <a:gd name="T4" fmla="*/ 4 w 4"/>
              <a:gd name="T5" fmla="*/ 0 h 6"/>
              <a:gd name="T6" fmla="*/ 3 w 4"/>
              <a:gd name="T7" fmla="*/ 0 h 6"/>
              <a:gd name="T8" fmla="*/ 0 w 4"/>
              <a:gd name="T9" fmla="*/ 3 h 6"/>
            </a:gdLst>
            <a:ahLst/>
            <a:cxnLst>
              <a:cxn ang="0">
                <a:pos x="T0" y="T1"/>
              </a:cxn>
              <a:cxn ang="0">
                <a:pos x="T2" y="T3"/>
              </a:cxn>
              <a:cxn ang="0">
                <a:pos x="T4" y="T5"/>
              </a:cxn>
              <a:cxn ang="0">
                <a:pos x="T6" y="T7"/>
              </a:cxn>
              <a:cxn ang="0">
                <a:pos x="T8" y="T9"/>
              </a:cxn>
            </a:cxnLst>
            <a:rect l="0" t="0" r="r" b="b"/>
            <a:pathLst>
              <a:path w="4" h="6">
                <a:moveTo>
                  <a:pt x="0" y="3"/>
                </a:moveTo>
                <a:cubicBezTo>
                  <a:pt x="0" y="4"/>
                  <a:pt x="0" y="5"/>
                  <a:pt x="1" y="6"/>
                </a:cubicBezTo>
                <a:cubicBezTo>
                  <a:pt x="4" y="0"/>
                  <a:pt x="4" y="0"/>
                  <a:pt x="4" y="0"/>
                </a:cubicBezTo>
                <a:cubicBezTo>
                  <a:pt x="4" y="0"/>
                  <a:pt x="4" y="0"/>
                  <a:pt x="3" y="0"/>
                </a:cubicBezTo>
                <a:cubicBezTo>
                  <a:pt x="1" y="0"/>
                  <a:pt x="0" y="1"/>
                  <a:pt x="0" y="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23" name="Freeform 1898"/>
          <p:cNvSpPr>
            <a:spLocks noChangeAspect="1"/>
          </p:cNvSpPr>
          <p:nvPr/>
        </p:nvSpPr>
        <p:spPr bwMode="auto">
          <a:xfrm>
            <a:off x="18263073" y="4159656"/>
            <a:ext cx="4318" cy="7538"/>
          </a:xfrm>
          <a:custGeom>
            <a:avLst/>
            <a:gdLst>
              <a:gd name="T0" fmla="*/ 0 w 2"/>
              <a:gd name="T1" fmla="*/ 1 h 3"/>
              <a:gd name="T2" fmla="*/ 2 w 2"/>
              <a:gd name="T3" fmla="*/ 3 h 3"/>
              <a:gd name="T4" fmla="*/ 2 w 2"/>
              <a:gd name="T5" fmla="*/ 2 h 3"/>
              <a:gd name="T6" fmla="*/ 0 w 2"/>
              <a:gd name="T7" fmla="*/ 0 h 3"/>
              <a:gd name="T8" fmla="*/ 0 w 2"/>
              <a:gd name="T9" fmla="*/ 1 h 3"/>
            </a:gdLst>
            <a:ahLst/>
            <a:cxnLst>
              <a:cxn ang="0">
                <a:pos x="T0" y="T1"/>
              </a:cxn>
              <a:cxn ang="0">
                <a:pos x="T2" y="T3"/>
              </a:cxn>
              <a:cxn ang="0">
                <a:pos x="T4" y="T5"/>
              </a:cxn>
              <a:cxn ang="0">
                <a:pos x="T6" y="T7"/>
              </a:cxn>
              <a:cxn ang="0">
                <a:pos x="T8" y="T9"/>
              </a:cxn>
            </a:cxnLst>
            <a:rect l="0" t="0" r="r" b="b"/>
            <a:pathLst>
              <a:path w="2" h="3">
                <a:moveTo>
                  <a:pt x="0" y="1"/>
                </a:moveTo>
                <a:cubicBezTo>
                  <a:pt x="0" y="2"/>
                  <a:pt x="1" y="3"/>
                  <a:pt x="2" y="3"/>
                </a:cubicBezTo>
                <a:cubicBezTo>
                  <a:pt x="2" y="3"/>
                  <a:pt x="2" y="2"/>
                  <a:pt x="2" y="2"/>
                </a:cubicBezTo>
                <a:cubicBezTo>
                  <a:pt x="0" y="0"/>
                  <a:pt x="0" y="0"/>
                  <a:pt x="0" y="0"/>
                </a:cubicBezTo>
                <a:cubicBezTo>
                  <a:pt x="0" y="0"/>
                  <a:pt x="0" y="1"/>
                  <a:pt x="0" y="1"/>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24" name="Freeform 1899"/>
          <p:cNvSpPr>
            <a:spLocks noChangeAspect="1"/>
          </p:cNvSpPr>
          <p:nvPr/>
        </p:nvSpPr>
        <p:spPr bwMode="auto">
          <a:xfrm>
            <a:off x="18172686" y="4200125"/>
            <a:ext cx="12951" cy="27998"/>
          </a:xfrm>
          <a:custGeom>
            <a:avLst/>
            <a:gdLst>
              <a:gd name="T0" fmla="*/ 0 w 5"/>
              <a:gd name="T1" fmla="*/ 5 h 11"/>
              <a:gd name="T2" fmla="*/ 0 w 5"/>
              <a:gd name="T3" fmla="*/ 11 h 11"/>
              <a:gd name="T4" fmla="*/ 5 w 5"/>
              <a:gd name="T5" fmla="*/ 0 h 11"/>
              <a:gd name="T6" fmla="*/ 4 w 5"/>
              <a:gd name="T7" fmla="*/ 0 h 11"/>
              <a:gd name="T8" fmla="*/ 0 w 5"/>
              <a:gd name="T9" fmla="*/ 5 h 11"/>
            </a:gdLst>
            <a:ahLst/>
            <a:cxnLst>
              <a:cxn ang="0">
                <a:pos x="T0" y="T1"/>
              </a:cxn>
              <a:cxn ang="0">
                <a:pos x="T2" y="T3"/>
              </a:cxn>
              <a:cxn ang="0">
                <a:pos x="T4" y="T5"/>
              </a:cxn>
              <a:cxn ang="0">
                <a:pos x="T6" y="T7"/>
              </a:cxn>
              <a:cxn ang="0">
                <a:pos x="T8" y="T9"/>
              </a:cxn>
            </a:cxnLst>
            <a:rect l="0" t="0" r="r" b="b"/>
            <a:pathLst>
              <a:path w="5" h="11">
                <a:moveTo>
                  <a:pt x="0" y="5"/>
                </a:moveTo>
                <a:cubicBezTo>
                  <a:pt x="0" y="5"/>
                  <a:pt x="0" y="8"/>
                  <a:pt x="0" y="11"/>
                </a:cubicBezTo>
                <a:cubicBezTo>
                  <a:pt x="5" y="0"/>
                  <a:pt x="5" y="0"/>
                  <a:pt x="5" y="0"/>
                </a:cubicBezTo>
                <a:cubicBezTo>
                  <a:pt x="5" y="0"/>
                  <a:pt x="5" y="0"/>
                  <a:pt x="4" y="0"/>
                </a:cubicBezTo>
                <a:cubicBezTo>
                  <a:pt x="2" y="0"/>
                  <a:pt x="0" y="2"/>
                  <a:pt x="0" y="5"/>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25" name="Freeform 1900"/>
          <p:cNvSpPr>
            <a:spLocks noChangeAspect="1"/>
          </p:cNvSpPr>
          <p:nvPr/>
        </p:nvSpPr>
        <p:spPr bwMode="auto">
          <a:xfrm>
            <a:off x="18134913" y="4057126"/>
            <a:ext cx="2161" cy="2157"/>
          </a:xfrm>
          <a:custGeom>
            <a:avLst/>
            <a:gdLst>
              <a:gd name="T0" fmla="*/ 1 w 1"/>
              <a:gd name="T1" fmla="*/ 1 h 1"/>
              <a:gd name="T2" fmla="*/ 0 w 1"/>
              <a:gd name="T3" fmla="*/ 0 h 1"/>
              <a:gd name="T4" fmla="*/ 0 w 1"/>
              <a:gd name="T5" fmla="*/ 1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1"/>
                  <a:pt x="0" y="1"/>
                  <a:pt x="0" y="1"/>
                </a:cubicBezTo>
                <a:cubicBezTo>
                  <a:pt x="0" y="1"/>
                  <a:pt x="0" y="1"/>
                  <a:pt x="0" y="1"/>
                </a:cubicBezTo>
                <a:cubicBezTo>
                  <a:pt x="0" y="1"/>
                  <a:pt x="1" y="1"/>
                  <a:pt x="1" y="1"/>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26" name="Freeform 1901"/>
          <p:cNvSpPr>
            <a:spLocks noChangeAspect="1"/>
          </p:cNvSpPr>
          <p:nvPr/>
        </p:nvSpPr>
        <p:spPr bwMode="auto">
          <a:xfrm>
            <a:off x="18246884" y="4146164"/>
            <a:ext cx="9715" cy="18308"/>
          </a:xfrm>
          <a:custGeom>
            <a:avLst/>
            <a:gdLst>
              <a:gd name="T0" fmla="*/ 0 w 4"/>
              <a:gd name="T1" fmla="*/ 5 h 7"/>
              <a:gd name="T2" fmla="*/ 2 w 4"/>
              <a:gd name="T3" fmla="*/ 7 h 7"/>
              <a:gd name="T4" fmla="*/ 4 w 4"/>
              <a:gd name="T5" fmla="*/ 5 h 7"/>
              <a:gd name="T6" fmla="*/ 4 w 4"/>
              <a:gd name="T7" fmla="*/ 4 h 7"/>
              <a:gd name="T8" fmla="*/ 0 w 4"/>
              <a:gd name="T9" fmla="*/ 0 h 7"/>
              <a:gd name="T10" fmla="*/ 0 w 4"/>
              <a:gd name="T11" fmla="*/ 5 h 7"/>
            </a:gdLst>
            <a:ahLst/>
            <a:cxnLst>
              <a:cxn ang="0">
                <a:pos x="T0" y="T1"/>
              </a:cxn>
              <a:cxn ang="0">
                <a:pos x="T2" y="T3"/>
              </a:cxn>
              <a:cxn ang="0">
                <a:pos x="T4" y="T5"/>
              </a:cxn>
              <a:cxn ang="0">
                <a:pos x="T6" y="T7"/>
              </a:cxn>
              <a:cxn ang="0">
                <a:pos x="T8" y="T9"/>
              </a:cxn>
              <a:cxn ang="0">
                <a:pos x="T10" y="T11"/>
              </a:cxn>
            </a:cxnLst>
            <a:rect l="0" t="0" r="r" b="b"/>
            <a:pathLst>
              <a:path w="4" h="7">
                <a:moveTo>
                  <a:pt x="0" y="5"/>
                </a:moveTo>
                <a:cubicBezTo>
                  <a:pt x="0" y="6"/>
                  <a:pt x="1" y="7"/>
                  <a:pt x="2" y="7"/>
                </a:cubicBezTo>
                <a:cubicBezTo>
                  <a:pt x="3" y="7"/>
                  <a:pt x="4" y="6"/>
                  <a:pt x="4" y="5"/>
                </a:cubicBezTo>
                <a:cubicBezTo>
                  <a:pt x="4" y="4"/>
                  <a:pt x="4" y="4"/>
                  <a:pt x="4" y="4"/>
                </a:cubicBezTo>
                <a:cubicBezTo>
                  <a:pt x="0" y="0"/>
                  <a:pt x="0" y="0"/>
                  <a:pt x="0" y="0"/>
                </a:cubicBezTo>
                <a:cubicBezTo>
                  <a:pt x="0" y="2"/>
                  <a:pt x="0" y="4"/>
                  <a:pt x="0" y="5"/>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27" name="Freeform 1902"/>
          <p:cNvSpPr>
            <a:spLocks noChangeAspect="1"/>
          </p:cNvSpPr>
          <p:nvPr/>
        </p:nvSpPr>
        <p:spPr bwMode="auto">
          <a:xfrm>
            <a:off x="18121424" y="4120532"/>
            <a:ext cx="10794" cy="35539"/>
          </a:xfrm>
          <a:custGeom>
            <a:avLst/>
            <a:gdLst>
              <a:gd name="T0" fmla="*/ 0 w 4"/>
              <a:gd name="T1" fmla="*/ 13 h 14"/>
              <a:gd name="T2" fmla="*/ 3 w 4"/>
              <a:gd name="T3" fmla="*/ 14 h 14"/>
              <a:gd name="T4" fmla="*/ 4 w 4"/>
              <a:gd name="T5" fmla="*/ 13 h 14"/>
              <a:gd name="T6" fmla="*/ 4 w 4"/>
              <a:gd name="T7" fmla="*/ 0 h 14"/>
              <a:gd name="T8" fmla="*/ 0 w 4"/>
              <a:gd name="T9" fmla="*/ 2 h 14"/>
              <a:gd name="T10" fmla="*/ 0 w 4"/>
              <a:gd name="T11" fmla="*/ 13 h 14"/>
              <a:gd name="T12" fmla="*/ 0 w 4"/>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0" y="13"/>
                </a:moveTo>
                <a:cubicBezTo>
                  <a:pt x="3" y="14"/>
                  <a:pt x="3" y="14"/>
                  <a:pt x="3" y="14"/>
                </a:cubicBezTo>
                <a:cubicBezTo>
                  <a:pt x="4" y="13"/>
                  <a:pt x="4" y="13"/>
                  <a:pt x="4" y="13"/>
                </a:cubicBezTo>
                <a:cubicBezTo>
                  <a:pt x="4" y="11"/>
                  <a:pt x="4" y="4"/>
                  <a:pt x="4" y="0"/>
                </a:cubicBezTo>
                <a:cubicBezTo>
                  <a:pt x="0" y="2"/>
                  <a:pt x="0" y="2"/>
                  <a:pt x="0" y="2"/>
                </a:cubicBezTo>
                <a:cubicBezTo>
                  <a:pt x="0" y="7"/>
                  <a:pt x="0" y="12"/>
                  <a:pt x="0" y="13"/>
                </a:cubicBezTo>
                <a:cubicBezTo>
                  <a:pt x="0" y="13"/>
                  <a:pt x="0" y="13"/>
                  <a:pt x="0" y="1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28" name="Freeform 1903"/>
          <p:cNvSpPr>
            <a:spLocks noChangeAspect="1"/>
          </p:cNvSpPr>
          <p:nvPr/>
        </p:nvSpPr>
        <p:spPr bwMode="auto">
          <a:xfrm>
            <a:off x="18080951" y="4152910"/>
            <a:ext cx="2161" cy="2157"/>
          </a:xfrm>
          <a:custGeom>
            <a:avLst/>
            <a:gdLst>
              <a:gd name="T0" fmla="*/ 1 w 1"/>
              <a:gd name="T1" fmla="*/ 1 h 1"/>
              <a:gd name="T2" fmla="*/ 1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0" y="1"/>
                  <a:pt x="0" y="1"/>
                  <a:pt x="0" y="1"/>
                </a:cubicBezTo>
                <a:lnTo>
                  <a:pt x="1" y="1"/>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29" name="Freeform 1904"/>
          <p:cNvSpPr>
            <a:spLocks noChangeAspect="1"/>
          </p:cNvSpPr>
          <p:nvPr/>
        </p:nvSpPr>
        <p:spPr bwMode="auto">
          <a:xfrm>
            <a:off x="18134914" y="4059826"/>
            <a:ext cx="20507" cy="83997"/>
          </a:xfrm>
          <a:custGeom>
            <a:avLst/>
            <a:gdLst>
              <a:gd name="T0" fmla="*/ 1 w 8"/>
              <a:gd name="T1" fmla="*/ 19 h 33"/>
              <a:gd name="T2" fmla="*/ 1 w 8"/>
              <a:gd name="T3" fmla="*/ 32 h 33"/>
              <a:gd name="T4" fmla="*/ 2 w 8"/>
              <a:gd name="T5" fmla="*/ 33 h 33"/>
              <a:gd name="T6" fmla="*/ 3 w 8"/>
              <a:gd name="T7" fmla="*/ 33 h 33"/>
              <a:gd name="T8" fmla="*/ 5 w 8"/>
              <a:gd name="T9" fmla="*/ 32 h 33"/>
              <a:gd name="T10" fmla="*/ 5 w 8"/>
              <a:gd name="T11" fmla="*/ 6 h 33"/>
              <a:gd name="T12" fmla="*/ 5 w 8"/>
              <a:gd name="T13" fmla="*/ 6 h 33"/>
              <a:gd name="T14" fmla="*/ 5 w 8"/>
              <a:gd name="T15" fmla="*/ 15 h 33"/>
              <a:gd name="T16" fmla="*/ 7 w 8"/>
              <a:gd name="T17" fmla="*/ 16 h 33"/>
              <a:gd name="T18" fmla="*/ 8 w 8"/>
              <a:gd name="T19" fmla="*/ 15 h 33"/>
              <a:gd name="T20" fmla="*/ 8 w 8"/>
              <a:gd name="T21" fmla="*/ 5 h 33"/>
              <a:gd name="T22" fmla="*/ 8 w 8"/>
              <a:gd name="T23" fmla="*/ 4 h 33"/>
              <a:gd name="T24" fmla="*/ 2 w 8"/>
              <a:gd name="T25" fmla="*/ 0 h 33"/>
              <a:gd name="T26" fmla="*/ 0 w 8"/>
              <a:gd name="T27" fmla="*/ 0 h 33"/>
              <a:gd name="T28" fmla="*/ 2 w 8"/>
              <a:gd name="T29" fmla="*/ 18 h 33"/>
              <a:gd name="T30" fmla="*/ 1 w 8"/>
              <a:gd name="T31"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33">
                <a:moveTo>
                  <a:pt x="1" y="19"/>
                </a:moveTo>
                <a:cubicBezTo>
                  <a:pt x="1" y="22"/>
                  <a:pt x="1" y="30"/>
                  <a:pt x="1" y="32"/>
                </a:cubicBezTo>
                <a:cubicBezTo>
                  <a:pt x="1" y="32"/>
                  <a:pt x="1" y="33"/>
                  <a:pt x="2" y="33"/>
                </a:cubicBezTo>
                <a:cubicBezTo>
                  <a:pt x="3" y="33"/>
                  <a:pt x="3" y="33"/>
                  <a:pt x="3" y="33"/>
                </a:cubicBezTo>
                <a:cubicBezTo>
                  <a:pt x="4" y="33"/>
                  <a:pt x="5" y="33"/>
                  <a:pt x="5" y="32"/>
                </a:cubicBezTo>
                <a:cubicBezTo>
                  <a:pt x="5" y="30"/>
                  <a:pt x="5" y="6"/>
                  <a:pt x="5" y="6"/>
                </a:cubicBezTo>
                <a:cubicBezTo>
                  <a:pt x="5" y="6"/>
                  <a:pt x="5" y="6"/>
                  <a:pt x="5" y="6"/>
                </a:cubicBezTo>
                <a:cubicBezTo>
                  <a:pt x="5" y="6"/>
                  <a:pt x="5" y="14"/>
                  <a:pt x="5" y="15"/>
                </a:cubicBezTo>
                <a:cubicBezTo>
                  <a:pt x="5" y="16"/>
                  <a:pt x="6" y="16"/>
                  <a:pt x="7" y="16"/>
                </a:cubicBezTo>
                <a:cubicBezTo>
                  <a:pt x="8" y="16"/>
                  <a:pt x="8" y="16"/>
                  <a:pt x="8" y="15"/>
                </a:cubicBezTo>
                <a:cubicBezTo>
                  <a:pt x="8" y="14"/>
                  <a:pt x="8" y="6"/>
                  <a:pt x="8" y="5"/>
                </a:cubicBezTo>
                <a:cubicBezTo>
                  <a:pt x="8" y="5"/>
                  <a:pt x="8" y="5"/>
                  <a:pt x="8" y="4"/>
                </a:cubicBezTo>
                <a:cubicBezTo>
                  <a:pt x="2" y="0"/>
                  <a:pt x="2" y="0"/>
                  <a:pt x="2" y="0"/>
                </a:cubicBezTo>
                <a:cubicBezTo>
                  <a:pt x="1" y="0"/>
                  <a:pt x="1" y="0"/>
                  <a:pt x="0" y="0"/>
                </a:cubicBezTo>
                <a:cubicBezTo>
                  <a:pt x="2" y="18"/>
                  <a:pt x="2" y="18"/>
                  <a:pt x="2" y="18"/>
                </a:cubicBezTo>
                <a:lnTo>
                  <a:pt x="1" y="19"/>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30" name="Freeform 1905"/>
          <p:cNvSpPr>
            <a:spLocks noChangeAspect="1"/>
          </p:cNvSpPr>
          <p:nvPr/>
        </p:nvSpPr>
        <p:spPr bwMode="auto">
          <a:xfrm>
            <a:off x="18167291" y="4082757"/>
            <a:ext cx="11873" cy="20459"/>
          </a:xfrm>
          <a:custGeom>
            <a:avLst/>
            <a:gdLst>
              <a:gd name="T0" fmla="*/ 2 w 5"/>
              <a:gd name="T1" fmla="*/ 8 h 8"/>
              <a:gd name="T2" fmla="*/ 3 w 5"/>
              <a:gd name="T3" fmla="*/ 7 h 8"/>
              <a:gd name="T4" fmla="*/ 5 w 5"/>
              <a:gd name="T5" fmla="*/ 2 h 8"/>
              <a:gd name="T6" fmla="*/ 2 w 5"/>
              <a:gd name="T7" fmla="*/ 0 h 8"/>
              <a:gd name="T8" fmla="*/ 1 w 5"/>
              <a:gd name="T9" fmla="*/ 6 h 8"/>
              <a:gd name="T10" fmla="*/ 2 w 5"/>
              <a:gd name="T11" fmla="*/ 8 h 8"/>
            </a:gdLst>
            <a:ahLst/>
            <a:cxnLst>
              <a:cxn ang="0">
                <a:pos x="T0" y="T1"/>
              </a:cxn>
              <a:cxn ang="0">
                <a:pos x="T2" y="T3"/>
              </a:cxn>
              <a:cxn ang="0">
                <a:pos x="T4" y="T5"/>
              </a:cxn>
              <a:cxn ang="0">
                <a:pos x="T6" y="T7"/>
              </a:cxn>
              <a:cxn ang="0">
                <a:pos x="T8" y="T9"/>
              </a:cxn>
              <a:cxn ang="0">
                <a:pos x="T10" y="T11"/>
              </a:cxn>
            </a:cxnLst>
            <a:rect l="0" t="0" r="r" b="b"/>
            <a:pathLst>
              <a:path w="5" h="8">
                <a:moveTo>
                  <a:pt x="2" y="8"/>
                </a:moveTo>
                <a:cubicBezTo>
                  <a:pt x="2" y="8"/>
                  <a:pt x="3" y="8"/>
                  <a:pt x="3" y="7"/>
                </a:cubicBezTo>
                <a:cubicBezTo>
                  <a:pt x="3" y="7"/>
                  <a:pt x="4" y="4"/>
                  <a:pt x="5" y="2"/>
                </a:cubicBezTo>
                <a:cubicBezTo>
                  <a:pt x="2" y="0"/>
                  <a:pt x="2" y="0"/>
                  <a:pt x="2" y="0"/>
                </a:cubicBezTo>
                <a:cubicBezTo>
                  <a:pt x="2" y="3"/>
                  <a:pt x="1" y="6"/>
                  <a:pt x="1" y="6"/>
                </a:cubicBezTo>
                <a:cubicBezTo>
                  <a:pt x="0" y="7"/>
                  <a:pt x="1" y="8"/>
                  <a:pt x="2" y="8"/>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31" name="Freeform 1906"/>
          <p:cNvSpPr>
            <a:spLocks noChangeAspect="1"/>
          </p:cNvSpPr>
          <p:nvPr/>
        </p:nvSpPr>
        <p:spPr bwMode="auto">
          <a:xfrm>
            <a:off x="18237442" y="4063871"/>
            <a:ext cx="4318" cy="20459"/>
          </a:xfrm>
          <a:custGeom>
            <a:avLst/>
            <a:gdLst>
              <a:gd name="T0" fmla="*/ 0 w 2"/>
              <a:gd name="T1" fmla="*/ 4 h 8"/>
              <a:gd name="T2" fmla="*/ 0 w 2"/>
              <a:gd name="T3" fmla="*/ 8 h 8"/>
              <a:gd name="T4" fmla="*/ 2 w 2"/>
              <a:gd name="T5" fmla="*/ 0 h 8"/>
              <a:gd name="T6" fmla="*/ 0 w 2"/>
              <a:gd name="T7" fmla="*/ 4 h 8"/>
            </a:gdLst>
            <a:ahLst/>
            <a:cxnLst>
              <a:cxn ang="0">
                <a:pos x="T0" y="T1"/>
              </a:cxn>
              <a:cxn ang="0">
                <a:pos x="T2" y="T3"/>
              </a:cxn>
              <a:cxn ang="0">
                <a:pos x="T4" y="T5"/>
              </a:cxn>
              <a:cxn ang="0">
                <a:pos x="T6" y="T7"/>
              </a:cxn>
            </a:cxnLst>
            <a:rect l="0" t="0" r="r" b="b"/>
            <a:pathLst>
              <a:path w="2" h="8">
                <a:moveTo>
                  <a:pt x="0" y="4"/>
                </a:moveTo>
                <a:cubicBezTo>
                  <a:pt x="0" y="4"/>
                  <a:pt x="0" y="6"/>
                  <a:pt x="0" y="8"/>
                </a:cubicBezTo>
                <a:cubicBezTo>
                  <a:pt x="2" y="0"/>
                  <a:pt x="2" y="0"/>
                  <a:pt x="2" y="0"/>
                </a:cubicBezTo>
                <a:cubicBezTo>
                  <a:pt x="1" y="0"/>
                  <a:pt x="0" y="2"/>
                  <a:pt x="0"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32" name="Freeform 1907"/>
          <p:cNvSpPr>
            <a:spLocks noChangeAspect="1"/>
          </p:cNvSpPr>
          <p:nvPr/>
        </p:nvSpPr>
        <p:spPr bwMode="auto">
          <a:xfrm>
            <a:off x="18172686" y="4069266"/>
            <a:ext cx="46408" cy="79689"/>
          </a:xfrm>
          <a:custGeom>
            <a:avLst/>
            <a:gdLst>
              <a:gd name="T0" fmla="*/ 3 w 18"/>
              <a:gd name="T1" fmla="*/ 6 h 31"/>
              <a:gd name="T2" fmla="*/ 0 w 18"/>
              <a:gd name="T3" fmla="*/ 17 h 31"/>
              <a:gd name="T4" fmla="*/ 5 w 18"/>
              <a:gd name="T5" fmla="*/ 17 h 31"/>
              <a:gd name="T6" fmla="*/ 5 w 18"/>
              <a:gd name="T7" fmla="*/ 29 h 31"/>
              <a:gd name="T8" fmla="*/ 6 w 18"/>
              <a:gd name="T9" fmla="*/ 31 h 31"/>
              <a:gd name="T10" fmla="*/ 8 w 18"/>
              <a:gd name="T11" fmla="*/ 29 h 31"/>
              <a:gd name="T12" fmla="*/ 8 w 18"/>
              <a:gd name="T13" fmla="*/ 17 h 31"/>
              <a:gd name="T14" fmla="*/ 8 w 18"/>
              <a:gd name="T15" fmla="*/ 17 h 31"/>
              <a:gd name="T16" fmla="*/ 8 w 18"/>
              <a:gd name="T17" fmla="*/ 29 h 31"/>
              <a:gd name="T18" fmla="*/ 10 w 18"/>
              <a:gd name="T19" fmla="*/ 31 h 31"/>
              <a:gd name="T20" fmla="*/ 12 w 18"/>
              <a:gd name="T21" fmla="*/ 29 h 31"/>
              <a:gd name="T22" fmla="*/ 12 w 18"/>
              <a:gd name="T23" fmla="*/ 17 h 31"/>
              <a:gd name="T24" fmla="*/ 16 w 18"/>
              <a:gd name="T25" fmla="*/ 17 h 31"/>
              <a:gd name="T26" fmla="*/ 11 w 18"/>
              <a:gd name="T27" fmla="*/ 2 h 31"/>
              <a:gd name="T28" fmla="*/ 12 w 18"/>
              <a:gd name="T29" fmla="*/ 2 h 31"/>
              <a:gd name="T30" fmla="*/ 15 w 18"/>
              <a:gd name="T31" fmla="*/ 11 h 31"/>
              <a:gd name="T32" fmla="*/ 17 w 18"/>
              <a:gd name="T33" fmla="*/ 12 h 31"/>
              <a:gd name="T34" fmla="*/ 17 w 18"/>
              <a:gd name="T35" fmla="*/ 10 h 31"/>
              <a:gd name="T36" fmla="*/ 15 w 18"/>
              <a:gd name="T37" fmla="*/ 1 h 31"/>
              <a:gd name="T38" fmla="*/ 14 w 18"/>
              <a:gd name="T39" fmla="*/ 0 h 31"/>
              <a:gd name="T40" fmla="*/ 4 w 18"/>
              <a:gd name="T41" fmla="*/ 6 h 31"/>
              <a:gd name="T42" fmla="*/ 3 w 18"/>
              <a:gd name="T43"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1">
                <a:moveTo>
                  <a:pt x="3" y="6"/>
                </a:moveTo>
                <a:cubicBezTo>
                  <a:pt x="0" y="17"/>
                  <a:pt x="0" y="17"/>
                  <a:pt x="0" y="17"/>
                </a:cubicBezTo>
                <a:cubicBezTo>
                  <a:pt x="5" y="17"/>
                  <a:pt x="5" y="17"/>
                  <a:pt x="5" y="17"/>
                </a:cubicBezTo>
                <a:cubicBezTo>
                  <a:pt x="5" y="23"/>
                  <a:pt x="5" y="28"/>
                  <a:pt x="5" y="29"/>
                </a:cubicBezTo>
                <a:cubicBezTo>
                  <a:pt x="5" y="30"/>
                  <a:pt x="5" y="31"/>
                  <a:pt x="6" y="31"/>
                </a:cubicBezTo>
                <a:cubicBezTo>
                  <a:pt x="7" y="31"/>
                  <a:pt x="8" y="30"/>
                  <a:pt x="8" y="29"/>
                </a:cubicBezTo>
                <a:cubicBezTo>
                  <a:pt x="8" y="28"/>
                  <a:pt x="8" y="17"/>
                  <a:pt x="8" y="17"/>
                </a:cubicBezTo>
                <a:cubicBezTo>
                  <a:pt x="8" y="17"/>
                  <a:pt x="8" y="17"/>
                  <a:pt x="8" y="17"/>
                </a:cubicBezTo>
                <a:cubicBezTo>
                  <a:pt x="8" y="17"/>
                  <a:pt x="8" y="28"/>
                  <a:pt x="8" y="29"/>
                </a:cubicBezTo>
                <a:cubicBezTo>
                  <a:pt x="8" y="30"/>
                  <a:pt x="9" y="31"/>
                  <a:pt x="10" y="31"/>
                </a:cubicBezTo>
                <a:cubicBezTo>
                  <a:pt x="11" y="31"/>
                  <a:pt x="12" y="30"/>
                  <a:pt x="12" y="29"/>
                </a:cubicBezTo>
                <a:cubicBezTo>
                  <a:pt x="12" y="28"/>
                  <a:pt x="12" y="23"/>
                  <a:pt x="12" y="17"/>
                </a:cubicBezTo>
                <a:cubicBezTo>
                  <a:pt x="16" y="17"/>
                  <a:pt x="16" y="17"/>
                  <a:pt x="16" y="17"/>
                </a:cubicBezTo>
                <a:cubicBezTo>
                  <a:pt x="11" y="2"/>
                  <a:pt x="11" y="2"/>
                  <a:pt x="11" y="2"/>
                </a:cubicBezTo>
                <a:cubicBezTo>
                  <a:pt x="12" y="2"/>
                  <a:pt x="12" y="2"/>
                  <a:pt x="12" y="2"/>
                </a:cubicBezTo>
                <a:cubicBezTo>
                  <a:pt x="12" y="2"/>
                  <a:pt x="15" y="10"/>
                  <a:pt x="15" y="11"/>
                </a:cubicBezTo>
                <a:cubicBezTo>
                  <a:pt x="15" y="12"/>
                  <a:pt x="16" y="12"/>
                  <a:pt x="17" y="12"/>
                </a:cubicBezTo>
                <a:cubicBezTo>
                  <a:pt x="17" y="12"/>
                  <a:pt x="18" y="11"/>
                  <a:pt x="17" y="10"/>
                </a:cubicBezTo>
                <a:cubicBezTo>
                  <a:pt x="17" y="10"/>
                  <a:pt x="16" y="5"/>
                  <a:pt x="15" y="1"/>
                </a:cubicBezTo>
                <a:cubicBezTo>
                  <a:pt x="15" y="0"/>
                  <a:pt x="14" y="0"/>
                  <a:pt x="14" y="0"/>
                </a:cubicBezTo>
                <a:cubicBezTo>
                  <a:pt x="4" y="6"/>
                  <a:pt x="4" y="6"/>
                  <a:pt x="4" y="6"/>
                </a:cubicBezTo>
                <a:lnTo>
                  <a:pt x="3" y="6"/>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33" name="Freeform 1908"/>
          <p:cNvSpPr>
            <a:spLocks noChangeAspect="1"/>
          </p:cNvSpPr>
          <p:nvPr/>
        </p:nvSpPr>
        <p:spPr bwMode="auto">
          <a:xfrm>
            <a:off x="18333225" y="4356617"/>
            <a:ext cx="2161" cy="23689"/>
          </a:xfrm>
          <a:custGeom>
            <a:avLst/>
            <a:gdLst>
              <a:gd name="T0" fmla="*/ 0 w 1"/>
              <a:gd name="T1" fmla="*/ 0 h 9"/>
              <a:gd name="T2" fmla="*/ 0 w 1"/>
              <a:gd name="T3" fmla="*/ 8 h 9"/>
              <a:gd name="T4" fmla="*/ 1 w 1"/>
              <a:gd name="T5" fmla="*/ 9 h 9"/>
              <a:gd name="T6" fmla="*/ 1 w 1"/>
              <a:gd name="T7" fmla="*/ 0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0" y="4"/>
                  <a:pt x="0" y="8"/>
                </a:cubicBezTo>
                <a:cubicBezTo>
                  <a:pt x="1" y="9"/>
                  <a:pt x="1" y="9"/>
                  <a:pt x="1" y="9"/>
                </a:cubicBezTo>
                <a:cubicBezTo>
                  <a:pt x="1" y="6"/>
                  <a:pt x="1" y="0"/>
                  <a:pt x="1" y="0"/>
                </a:cubicBezTo>
                <a:cubicBezTo>
                  <a:pt x="0"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34" name="Freeform 1909"/>
          <p:cNvSpPr>
            <a:spLocks noChangeAspect="1"/>
          </p:cNvSpPr>
          <p:nvPr/>
        </p:nvSpPr>
        <p:spPr bwMode="auto">
          <a:xfrm>
            <a:off x="18443845" y="4411929"/>
            <a:ext cx="0" cy="11847"/>
          </a:xfrm>
          <a:custGeom>
            <a:avLst/>
            <a:gdLst>
              <a:gd name="T0" fmla="*/ 0 h 5"/>
              <a:gd name="T1" fmla="*/ 5 h 5"/>
              <a:gd name="T2" fmla="*/ 5 h 5"/>
              <a:gd name="T3" fmla="*/ 1 h 5"/>
              <a:gd name="T4" fmla="*/ 0 h 5"/>
            </a:gdLst>
            <a:ahLst/>
            <a:cxnLst>
              <a:cxn ang="0">
                <a:pos x="0" y="T0"/>
              </a:cxn>
              <a:cxn ang="0">
                <a:pos x="0" y="T1"/>
              </a:cxn>
              <a:cxn ang="0">
                <a:pos x="0" y="T2"/>
              </a:cxn>
              <a:cxn ang="0">
                <a:pos x="0" y="T3"/>
              </a:cxn>
              <a:cxn ang="0">
                <a:pos x="0" y="T4"/>
              </a:cxn>
            </a:cxnLst>
            <a:rect l="0" t="0" r="r" b="b"/>
            <a:pathLst>
              <a:path h="5">
                <a:moveTo>
                  <a:pt x="0" y="0"/>
                </a:moveTo>
                <a:cubicBezTo>
                  <a:pt x="0" y="1"/>
                  <a:pt x="0" y="3"/>
                  <a:pt x="0" y="5"/>
                </a:cubicBezTo>
                <a:cubicBezTo>
                  <a:pt x="0" y="5"/>
                  <a:pt x="0" y="5"/>
                  <a:pt x="0" y="5"/>
                </a:cubicBezTo>
                <a:cubicBezTo>
                  <a:pt x="0" y="4"/>
                  <a:pt x="0" y="2"/>
                  <a:pt x="0" y="1"/>
                </a:cubicBezTo>
                <a:lnTo>
                  <a:pt x="0" y="0"/>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35" name="Freeform 1910"/>
          <p:cNvSpPr>
            <a:spLocks noChangeAspect="1"/>
          </p:cNvSpPr>
          <p:nvPr/>
        </p:nvSpPr>
        <p:spPr bwMode="auto">
          <a:xfrm>
            <a:off x="18380441" y="4405183"/>
            <a:ext cx="3237" cy="5385"/>
          </a:xfrm>
          <a:custGeom>
            <a:avLst/>
            <a:gdLst>
              <a:gd name="T0" fmla="*/ 0 w 1"/>
              <a:gd name="T1" fmla="*/ 0 h 2"/>
              <a:gd name="T2" fmla="*/ 0 w 1"/>
              <a:gd name="T3" fmla="*/ 2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2"/>
                </a:cubicBezTo>
                <a:cubicBezTo>
                  <a:pt x="1" y="2"/>
                  <a:pt x="1" y="2"/>
                  <a:pt x="1" y="2"/>
                </a:cubicBezTo>
                <a:cubicBezTo>
                  <a:pt x="1" y="1"/>
                  <a:pt x="1" y="0"/>
                  <a:pt x="1" y="0"/>
                </a:cubicBezTo>
                <a:cubicBezTo>
                  <a:pt x="1" y="0"/>
                  <a:pt x="1"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36" name="Freeform 1911"/>
          <p:cNvSpPr>
            <a:spLocks noChangeAspect="1"/>
          </p:cNvSpPr>
          <p:nvPr/>
        </p:nvSpPr>
        <p:spPr bwMode="auto">
          <a:xfrm>
            <a:off x="18303542" y="4356616"/>
            <a:ext cx="0" cy="10769"/>
          </a:xfrm>
          <a:custGeom>
            <a:avLst/>
            <a:gdLst>
              <a:gd name="T0" fmla="*/ 0 h 4"/>
              <a:gd name="T1" fmla="*/ 3 h 4"/>
              <a:gd name="T2" fmla="*/ 4 h 4"/>
              <a:gd name="T3" fmla="*/ 0 h 4"/>
              <a:gd name="T4" fmla="*/ 0 h 4"/>
            </a:gdLst>
            <a:ahLst/>
            <a:cxnLst>
              <a:cxn ang="0">
                <a:pos x="0" y="T0"/>
              </a:cxn>
              <a:cxn ang="0">
                <a:pos x="0" y="T1"/>
              </a:cxn>
              <a:cxn ang="0">
                <a:pos x="0" y="T2"/>
              </a:cxn>
              <a:cxn ang="0">
                <a:pos x="0" y="T3"/>
              </a:cxn>
              <a:cxn ang="0">
                <a:pos x="0" y="T4"/>
              </a:cxn>
            </a:cxnLst>
            <a:rect l="0" t="0" r="r" b="b"/>
            <a:pathLst>
              <a:path h="4">
                <a:moveTo>
                  <a:pt x="0" y="0"/>
                </a:moveTo>
                <a:cubicBezTo>
                  <a:pt x="0" y="0"/>
                  <a:pt x="0" y="2"/>
                  <a:pt x="0" y="3"/>
                </a:cubicBezTo>
                <a:cubicBezTo>
                  <a:pt x="0" y="4"/>
                  <a:pt x="0" y="4"/>
                  <a:pt x="0" y="4"/>
                </a:cubicBezTo>
                <a:cubicBezTo>
                  <a:pt x="0" y="2"/>
                  <a:pt x="0" y="0"/>
                  <a:pt x="0" y="0"/>
                </a:cubicBezTo>
                <a:cubicBezTo>
                  <a:pt x="0"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37" name="Freeform 1912"/>
          <p:cNvSpPr>
            <a:spLocks noChangeAspect="1"/>
          </p:cNvSpPr>
          <p:nvPr/>
        </p:nvSpPr>
        <p:spPr bwMode="auto">
          <a:xfrm>
            <a:off x="18277912" y="4344477"/>
            <a:ext cx="16191" cy="15077"/>
          </a:xfrm>
          <a:custGeom>
            <a:avLst/>
            <a:gdLst>
              <a:gd name="T0" fmla="*/ 6 w 6"/>
              <a:gd name="T1" fmla="*/ 0 h 6"/>
              <a:gd name="T2" fmla="*/ 0 w 6"/>
              <a:gd name="T3" fmla="*/ 2 h 6"/>
              <a:gd name="T4" fmla="*/ 0 w 6"/>
              <a:gd name="T5" fmla="*/ 2 h 6"/>
              <a:gd name="T6" fmla="*/ 1 w 6"/>
              <a:gd name="T7" fmla="*/ 3 h 6"/>
              <a:gd name="T8" fmla="*/ 5 w 6"/>
              <a:gd name="T9" fmla="*/ 6 h 6"/>
              <a:gd name="T10" fmla="*/ 5 w 6"/>
              <a:gd name="T11" fmla="*/ 3 h 6"/>
              <a:gd name="T12" fmla="*/ 6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6" y="0"/>
                </a:moveTo>
                <a:cubicBezTo>
                  <a:pt x="0" y="2"/>
                  <a:pt x="0" y="2"/>
                  <a:pt x="0" y="2"/>
                </a:cubicBezTo>
                <a:cubicBezTo>
                  <a:pt x="0" y="2"/>
                  <a:pt x="0" y="2"/>
                  <a:pt x="0" y="2"/>
                </a:cubicBezTo>
                <a:cubicBezTo>
                  <a:pt x="1" y="2"/>
                  <a:pt x="1" y="3"/>
                  <a:pt x="1" y="3"/>
                </a:cubicBezTo>
                <a:cubicBezTo>
                  <a:pt x="5" y="6"/>
                  <a:pt x="5" y="6"/>
                  <a:pt x="5" y="6"/>
                </a:cubicBezTo>
                <a:cubicBezTo>
                  <a:pt x="5" y="4"/>
                  <a:pt x="5" y="3"/>
                  <a:pt x="5" y="3"/>
                </a:cubicBezTo>
                <a:cubicBezTo>
                  <a:pt x="5" y="2"/>
                  <a:pt x="5" y="1"/>
                  <a:pt x="6"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38" name="Freeform 1913"/>
          <p:cNvSpPr>
            <a:spLocks noChangeAspect="1"/>
          </p:cNvSpPr>
          <p:nvPr/>
        </p:nvSpPr>
        <p:spPr bwMode="auto">
          <a:xfrm>
            <a:off x="18373697" y="4295908"/>
            <a:ext cx="5396" cy="8614"/>
          </a:xfrm>
          <a:custGeom>
            <a:avLst/>
            <a:gdLst>
              <a:gd name="T0" fmla="*/ 0 w 2"/>
              <a:gd name="T1" fmla="*/ 2 h 3"/>
              <a:gd name="T2" fmla="*/ 1 w 2"/>
              <a:gd name="T3" fmla="*/ 3 h 3"/>
              <a:gd name="T4" fmla="*/ 2 w 2"/>
              <a:gd name="T5" fmla="*/ 3 h 3"/>
              <a:gd name="T6" fmla="*/ 0 w 2"/>
              <a:gd name="T7" fmla="*/ 0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0" y="3"/>
                  <a:pt x="0" y="3"/>
                  <a:pt x="1" y="3"/>
                </a:cubicBezTo>
                <a:cubicBezTo>
                  <a:pt x="2" y="3"/>
                  <a:pt x="2" y="3"/>
                  <a:pt x="2" y="3"/>
                </a:cubicBezTo>
                <a:cubicBezTo>
                  <a:pt x="0" y="0"/>
                  <a:pt x="0" y="0"/>
                  <a:pt x="0" y="0"/>
                </a:cubicBezTo>
                <a:cubicBezTo>
                  <a:pt x="0" y="1"/>
                  <a:pt x="0" y="2"/>
                  <a:pt x="0" y="2"/>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39" name="Freeform 1914"/>
          <p:cNvSpPr>
            <a:spLocks noChangeAspect="1"/>
          </p:cNvSpPr>
          <p:nvPr/>
        </p:nvSpPr>
        <p:spPr bwMode="auto">
          <a:xfrm>
            <a:off x="18294102" y="4341778"/>
            <a:ext cx="41010" cy="39849"/>
          </a:xfrm>
          <a:custGeom>
            <a:avLst/>
            <a:gdLst>
              <a:gd name="T0" fmla="*/ 16 w 16"/>
              <a:gd name="T1" fmla="*/ 15 h 16"/>
              <a:gd name="T2" fmla="*/ 16 w 16"/>
              <a:gd name="T3" fmla="*/ 4 h 16"/>
              <a:gd name="T4" fmla="*/ 11 w 16"/>
              <a:gd name="T5" fmla="*/ 0 h 16"/>
              <a:gd name="T6" fmla="*/ 6 w 16"/>
              <a:gd name="T7" fmla="*/ 0 h 16"/>
              <a:gd name="T8" fmla="*/ 1 w 16"/>
              <a:gd name="T9" fmla="*/ 1 h 16"/>
              <a:gd name="T10" fmla="*/ 0 w 16"/>
              <a:gd name="T11" fmla="*/ 4 h 16"/>
              <a:gd name="T12" fmla="*/ 0 w 16"/>
              <a:gd name="T13" fmla="*/ 7 h 16"/>
              <a:gd name="T14" fmla="*/ 3 w 16"/>
              <a:gd name="T15" fmla="*/ 8 h 16"/>
              <a:gd name="T16" fmla="*/ 3 w 16"/>
              <a:gd name="T17" fmla="*/ 5 h 16"/>
              <a:gd name="T18" fmla="*/ 3 w 16"/>
              <a:gd name="T19" fmla="*/ 5 h 16"/>
              <a:gd name="T20" fmla="*/ 3 w 16"/>
              <a:gd name="T21" fmla="*/ 9 h 16"/>
              <a:gd name="T22" fmla="*/ 12 w 16"/>
              <a:gd name="T23" fmla="*/ 13 h 16"/>
              <a:gd name="T24" fmla="*/ 12 w 16"/>
              <a:gd name="T25" fmla="*/ 5 h 16"/>
              <a:gd name="T26" fmla="*/ 13 w 16"/>
              <a:gd name="T27" fmla="*/ 5 h 16"/>
              <a:gd name="T28" fmla="*/ 13 w 16"/>
              <a:gd name="T29" fmla="*/ 14 h 16"/>
              <a:gd name="T30" fmla="*/ 14 w 16"/>
              <a:gd name="T31" fmla="*/ 14 h 16"/>
              <a:gd name="T32" fmla="*/ 14 w 16"/>
              <a:gd name="T33" fmla="*/ 16 h 16"/>
              <a:gd name="T34" fmla="*/ 14 w 16"/>
              <a:gd name="T35" fmla="*/ 16 h 16"/>
              <a:gd name="T36" fmla="*/ 16 w 16"/>
              <a:gd name="T3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16">
                <a:moveTo>
                  <a:pt x="16" y="15"/>
                </a:moveTo>
                <a:cubicBezTo>
                  <a:pt x="16" y="14"/>
                  <a:pt x="16" y="5"/>
                  <a:pt x="16" y="4"/>
                </a:cubicBezTo>
                <a:cubicBezTo>
                  <a:pt x="16" y="2"/>
                  <a:pt x="14" y="0"/>
                  <a:pt x="11" y="0"/>
                </a:cubicBezTo>
                <a:cubicBezTo>
                  <a:pt x="11" y="0"/>
                  <a:pt x="8" y="0"/>
                  <a:pt x="6" y="0"/>
                </a:cubicBezTo>
                <a:cubicBezTo>
                  <a:pt x="1" y="1"/>
                  <a:pt x="1" y="1"/>
                  <a:pt x="1" y="1"/>
                </a:cubicBezTo>
                <a:cubicBezTo>
                  <a:pt x="0" y="2"/>
                  <a:pt x="0" y="3"/>
                  <a:pt x="0" y="4"/>
                </a:cubicBezTo>
                <a:cubicBezTo>
                  <a:pt x="0" y="4"/>
                  <a:pt x="0" y="5"/>
                  <a:pt x="0" y="7"/>
                </a:cubicBezTo>
                <a:cubicBezTo>
                  <a:pt x="3" y="8"/>
                  <a:pt x="3" y="8"/>
                  <a:pt x="3" y="8"/>
                </a:cubicBezTo>
                <a:cubicBezTo>
                  <a:pt x="3" y="7"/>
                  <a:pt x="3" y="5"/>
                  <a:pt x="3" y="5"/>
                </a:cubicBezTo>
                <a:cubicBezTo>
                  <a:pt x="3" y="5"/>
                  <a:pt x="3" y="5"/>
                  <a:pt x="3" y="5"/>
                </a:cubicBezTo>
                <a:cubicBezTo>
                  <a:pt x="3" y="5"/>
                  <a:pt x="3" y="7"/>
                  <a:pt x="3" y="9"/>
                </a:cubicBezTo>
                <a:cubicBezTo>
                  <a:pt x="12" y="13"/>
                  <a:pt x="12" y="13"/>
                  <a:pt x="12" y="13"/>
                </a:cubicBezTo>
                <a:cubicBezTo>
                  <a:pt x="12" y="9"/>
                  <a:pt x="12" y="5"/>
                  <a:pt x="12" y="5"/>
                </a:cubicBezTo>
                <a:cubicBezTo>
                  <a:pt x="12" y="5"/>
                  <a:pt x="12" y="5"/>
                  <a:pt x="13" y="5"/>
                </a:cubicBezTo>
                <a:cubicBezTo>
                  <a:pt x="13" y="5"/>
                  <a:pt x="13" y="11"/>
                  <a:pt x="13" y="14"/>
                </a:cubicBezTo>
                <a:cubicBezTo>
                  <a:pt x="14" y="14"/>
                  <a:pt x="14" y="14"/>
                  <a:pt x="14" y="14"/>
                </a:cubicBezTo>
                <a:cubicBezTo>
                  <a:pt x="14" y="16"/>
                  <a:pt x="14" y="16"/>
                  <a:pt x="14" y="16"/>
                </a:cubicBezTo>
                <a:cubicBezTo>
                  <a:pt x="14" y="16"/>
                  <a:pt x="14" y="16"/>
                  <a:pt x="14" y="16"/>
                </a:cubicBezTo>
                <a:cubicBezTo>
                  <a:pt x="15" y="16"/>
                  <a:pt x="16" y="15"/>
                  <a:pt x="16" y="15"/>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41" name="Freeform 1916"/>
          <p:cNvSpPr>
            <a:spLocks noChangeAspect="1"/>
          </p:cNvSpPr>
          <p:nvPr/>
        </p:nvSpPr>
        <p:spPr bwMode="auto">
          <a:xfrm>
            <a:off x="18431707" y="4386297"/>
            <a:ext cx="9715" cy="32305"/>
          </a:xfrm>
          <a:custGeom>
            <a:avLst/>
            <a:gdLst>
              <a:gd name="T0" fmla="*/ 0 w 4"/>
              <a:gd name="T1" fmla="*/ 0 h 13"/>
              <a:gd name="T2" fmla="*/ 0 w 4"/>
              <a:gd name="T3" fmla="*/ 12 h 13"/>
              <a:gd name="T4" fmla="*/ 4 w 4"/>
              <a:gd name="T5" fmla="*/ 13 h 13"/>
              <a:gd name="T6" fmla="*/ 4 w 4"/>
              <a:gd name="T7" fmla="*/ 8 h 13"/>
              <a:gd name="T8" fmla="*/ 0 w 4"/>
              <a:gd name="T9" fmla="*/ 0 h 13"/>
            </a:gdLst>
            <a:ahLst/>
            <a:cxnLst>
              <a:cxn ang="0">
                <a:pos x="T0" y="T1"/>
              </a:cxn>
              <a:cxn ang="0">
                <a:pos x="T2" y="T3"/>
              </a:cxn>
              <a:cxn ang="0">
                <a:pos x="T4" y="T5"/>
              </a:cxn>
              <a:cxn ang="0">
                <a:pos x="T6" y="T7"/>
              </a:cxn>
              <a:cxn ang="0">
                <a:pos x="T8" y="T9"/>
              </a:cxn>
            </a:cxnLst>
            <a:rect l="0" t="0" r="r" b="b"/>
            <a:pathLst>
              <a:path w="4" h="13">
                <a:moveTo>
                  <a:pt x="0" y="0"/>
                </a:moveTo>
                <a:cubicBezTo>
                  <a:pt x="0" y="4"/>
                  <a:pt x="0" y="8"/>
                  <a:pt x="0" y="12"/>
                </a:cubicBezTo>
                <a:cubicBezTo>
                  <a:pt x="4" y="13"/>
                  <a:pt x="4" y="13"/>
                  <a:pt x="4" y="13"/>
                </a:cubicBezTo>
                <a:cubicBezTo>
                  <a:pt x="4" y="11"/>
                  <a:pt x="4" y="9"/>
                  <a:pt x="4" y="8"/>
                </a:cubicBezTo>
                <a:lnTo>
                  <a:pt x="0" y="0"/>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42" name="Oval 1917"/>
          <p:cNvSpPr>
            <a:spLocks noChangeAspect="1" noChangeArrowheads="1"/>
          </p:cNvSpPr>
          <p:nvPr/>
        </p:nvSpPr>
        <p:spPr bwMode="auto">
          <a:xfrm>
            <a:off x="18370999" y="4316146"/>
            <a:ext cx="18348" cy="17230"/>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43" name="Freeform 1918"/>
          <p:cNvSpPr>
            <a:spLocks noChangeAspect="1"/>
          </p:cNvSpPr>
          <p:nvPr/>
        </p:nvSpPr>
        <p:spPr bwMode="auto">
          <a:xfrm>
            <a:off x="18434404" y="4316146"/>
            <a:ext cx="16191" cy="17230"/>
          </a:xfrm>
          <a:custGeom>
            <a:avLst/>
            <a:gdLst>
              <a:gd name="T0" fmla="*/ 3 w 6"/>
              <a:gd name="T1" fmla="*/ 0 h 7"/>
              <a:gd name="T2" fmla="*/ 0 w 6"/>
              <a:gd name="T3" fmla="*/ 4 h 7"/>
              <a:gd name="T4" fmla="*/ 2 w 6"/>
              <a:gd name="T5" fmla="*/ 7 h 7"/>
              <a:gd name="T6" fmla="*/ 6 w 6"/>
              <a:gd name="T7" fmla="*/ 2 h 7"/>
              <a:gd name="T8" fmla="*/ 3 w 6"/>
              <a:gd name="T9" fmla="*/ 0 h 7"/>
            </a:gdLst>
            <a:ahLst/>
            <a:cxnLst>
              <a:cxn ang="0">
                <a:pos x="T0" y="T1"/>
              </a:cxn>
              <a:cxn ang="0">
                <a:pos x="T2" y="T3"/>
              </a:cxn>
              <a:cxn ang="0">
                <a:pos x="T4" y="T5"/>
              </a:cxn>
              <a:cxn ang="0">
                <a:pos x="T6" y="T7"/>
              </a:cxn>
              <a:cxn ang="0">
                <a:pos x="T8" y="T9"/>
              </a:cxn>
            </a:cxnLst>
            <a:rect l="0" t="0" r="r" b="b"/>
            <a:pathLst>
              <a:path w="6" h="7">
                <a:moveTo>
                  <a:pt x="3" y="0"/>
                </a:moveTo>
                <a:cubicBezTo>
                  <a:pt x="1" y="0"/>
                  <a:pt x="0" y="2"/>
                  <a:pt x="0" y="4"/>
                </a:cubicBezTo>
                <a:cubicBezTo>
                  <a:pt x="0" y="5"/>
                  <a:pt x="1" y="6"/>
                  <a:pt x="2" y="7"/>
                </a:cubicBezTo>
                <a:cubicBezTo>
                  <a:pt x="6" y="2"/>
                  <a:pt x="6" y="2"/>
                  <a:pt x="6" y="2"/>
                </a:cubicBezTo>
                <a:cubicBezTo>
                  <a:pt x="5" y="1"/>
                  <a:pt x="4" y="0"/>
                  <a:pt x="3"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44" name="Freeform 1919"/>
          <p:cNvSpPr>
            <a:spLocks noChangeAspect="1"/>
          </p:cNvSpPr>
          <p:nvPr/>
        </p:nvSpPr>
        <p:spPr bwMode="auto">
          <a:xfrm>
            <a:off x="18419564" y="4341778"/>
            <a:ext cx="15112" cy="39849"/>
          </a:xfrm>
          <a:custGeom>
            <a:avLst/>
            <a:gdLst>
              <a:gd name="T0" fmla="*/ 0 w 6"/>
              <a:gd name="T1" fmla="*/ 4 h 16"/>
              <a:gd name="T2" fmla="*/ 0 w 6"/>
              <a:gd name="T3" fmla="*/ 15 h 16"/>
              <a:gd name="T4" fmla="*/ 1 w 6"/>
              <a:gd name="T5" fmla="*/ 16 h 16"/>
              <a:gd name="T6" fmla="*/ 3 w 6"/>
              <a:gd name="T7" fmla="*/ 15 h 16"/>
              <a:gd name="T8" fmla="*/ 3 w 6"/>
              <a:gd name="T9" fmla="*/ 12 h 16"/>
              <a:gd name="T10" fmla="*/ 1 w 6"/>
              <a:gd name="T11" fmla="*/ 8 h 16"/>
              <a:gd name="T12" fmla="*/ 6 w 6"/>
              <a:gd name="T13" fmla="*/ 0 h 16"/>
              <a:gd name="T14" fmla="*/ 4 w 6"/>
              <a:gd name="T15" fmla="*/ 0 h 16"/>
              <a:gd name="T16" fmla="*/ 0 w 6"/>
              <a:gd name="T17"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6">
                <a:moveTo>
                  <a:pt x="0" y="4"/>
                </a:moveTo>
                <a:cubicBezTo>
                  <a:pt x="0" y="5"/>
                  <a:pt x="0" y="14"/>
                  <a:pt x="0" y="15"/>
                </a:cubicBezTo>
                <a:cubicBezTo>
                  <a:pt x="0" y="15"/>
                  <a:pt x="1" y="16"/>
                  <a:pt x="1" y="16"/>
                </a:cubicBezTo>
                <a:cubicBezTo>
                  <a:pt x="2" y="16"/>
                  <a:pt x="3" y="15"/>
                  <a:pt x="3" y="15"/>
                </a:cubicBezTo>
                <a:cubicBezTo>
                  <a:pt x="3" y="14"/>
                  <a:pt x="3" y="13"/>
                  <a:pt x="3" y="12"/>
                </a:cubicBezTo>
                <a:cubicBezTo>
                  <a:pt x="1" y="8"/>
                  <a:pt x="1" y="8"/>
                  <a:pt x="1" y="8"/>
                </a:cubicBezTo>
                <a:cubicBezTo>
                  <a:pt x="6" y="0"/>
                  <a:pt x="6" y="0"/>
                  <a:pt x="6" y="0"/>
                </a:cubicBezTo>
                <a:cubicBezTo>
                  <a:pt x="5" y="0"/>
                  <a:pt x="5" y="0"/>
                  <a:pt x="4" y="0"/>
                </a:cubicBezTo>
                <a:cubicBezTo>
                  <a:pt x="2" y="0"/>
                  <a:pt x="0" y="2"/>
                  <a:pt x="0"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45" name="Freeform 1920"/>
          <p:cNvSpPr>
            <a:spLocks noChangeAspect="1"/>
          </p:cNvSpPr>
          <p:nvPr/>
        </p:nvSpPr>
        <p:spPr bwMode="auto">
          <a:xfrm>
            <a:off x="18443848" y="4414627"/>
            <a:ext cx="8634" cy="12923"/>
          </a:xfrm>
          <a:custGeom>
            <a:avLst/>
            <a:gdLst>
              <a:gd name="T0" fmla="*/ 0 w 3"/>
              <a:gd name="T1" fmla="*/ 0 h 5"/>
              <a:gd name="T2" fmla="*/ 0 w 3"/>
              <a:gd name="T3" fmla="*/ 4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1"/>
                  <a:pt x="0" y="3"/>
                  <a:pt x="0" y="4"/>
                </a:cubicBezTo>
                <a:cubicBezTo>
                  <a:pt x="3" y="5"/>
                  <a:pt x="3" y="5"/>
                  <a:pt x="3" y="5"/>
                </a:cubicBezTo>
                <a:lnTo>
                  <a:pt x="0" y="0"/>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46" name="Freeform 1921"/>
          <p:cNvSpPr>
            <a:spLocks noChangeAspect="1"/>
          </p:cNvSpPr>
          <p:nvPr/>
        </p:nvSpPr>
        <p:spPr bwMode="auto">
          <a:xfrm>
            <a:off x="18272519" y="4351222"/>
            <a:ext cx="7554" cy="2157"/>
          </a:xfrm>
          <a:custGeom>
            <a:avLst/>
            <a:gdLst>
              <a:gd name="T0" fmla="*/ 2 w 3"/>
              <a:gd name="T1" fmla="*/ 0 h 1"/>
              <a:gd name="T2" fmla="*/ 0 w 3"/>
              <a:gd name="T3" fmla="*/ 0 h 1"/>
              <a:gd name="T4" fmla="*/ 3 w 3"/>
              <a:gd name="T5" fmla="*/ 1 h 1"/>
              <a:gd name="T6" fmla="*/ 2 w 3"/>
              <a:gd name="T7" fmla="*/ 0 h 1"/>
              <a:gd name="T8" fmla="*/ 2 w 3"/>
              <a:gd name="T9" fmla="*/ 0 h 1"/>
            </a:gdLst>
            <a:ahLst/>
            <a:cxnLst>
              <a:cxn ang="0">
                <a:pos x="T0" y="T1"/>
              </a:cxn>
              <a:cxn ang="0">
                <a:pos x="T2" y="T3"/>
              </a:cxn>
              <a:cxn ang="0">
                <a:pos x="T4" y="T5"/>
              </a:cxn>
              <a:cxn ang="0">
                <a:pos x="T6" y="T7"/>
              </a:cxn>
              <a:cxn ang="0">
                <a:pos x="T8" y="T9"/>
              </a:cxn>
            </a:cxnLst>
            <a:rect l="0" t="0" r="r" b="b"/>
            <a:pathLst>
              <a:path w="3" h="1">
                <a:moveTo>
                  <a:pt x="2" y="0"/>
                </a:moveTo>
                <a:cubicBezTo>
                  <a:pt x="0" y="0"/>
                  <a:pt x="0" y="0"/>
                  <a:pt x="0" y="0"/>
                </a:cubicBezTo>
                <a:cubicBezTo>
                  <a:pt x="3" y="1"/>
                  <a:pt x="3" y="1"/>
                  <a:pt x="3" y="1"/>
                </a:cubicBezTo>
                <a:cubicBezTo>
                  <a:pt x="3" y="1"/>
                  <a:pt x="3" y="0"/>
                  <a:pt x="2" y="0"/>
                </a:cubicBezTo>
                <a:cubicBezTo>
                  <a:pt x="2" y="0"/>
                  <a:pt x="2" y="0"/>
                  <a:pt x="2"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47" name="Freeform 1922"/>
          <p:cNvSpPr>
            <a:spLocks noChangeAspect="1"/>
          </p:cNvSpPr>
          <p:nvPr/>
        </p:nvSpPr>
        <p:spPr bwMode="auto">
          <a:xfrm>
            <a:off x="18380441" y="4685788"/>
            <a:ext cx="3237" cy="538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1"/>
                </a:cubicBezTo>
                <a:cubicBezTo>
                  <a:pt x="1" y="2"/>
                  <a:pt x="1" y="2"/>
                  <a:pt x="1" y="2"/>
                </a:cubicBezTo>
                <a:cubicBezTo>
                  <a:pt x="1" y="1"/>
                  <a:pt x="1" y="0"/>
                  <a:pt x="1" y="0"/>
                </a:cubicBezTo>
                <a:cubicBezTo>
                  <a:pt x="1" y="0"/>
                  <a:pt x="1"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48" name="Freeform 1923"/>
          <p:cNvSpPr>
            <a:spLocks noChangeAspect="1"/>
          </p:cNvSpPr>
          <p:nvPr/>
        </p:nvSpPr>
        <p:spPr bwMode="auto">
          <a:xfrm>
            <a:off x="18317036" y="4701978"/>
            <a:ext cx="2161" cy="15077"/>
          </a:xfrm>
          <a:custGeom>
            <a:avLst/>
            <a:gdLst>
              <a:gd name="T0" fmla="*/ 0 w 1"/>
              <a:gd name="T1" fmla="*/ 2 h 6"/>
              <a:gd name="T2" fmla="*/ 0 w 1"/>
              <a:gd name="T3" fmla="*/ 6 h 6"/>
              <a:gd name="T4" fmla="*/ 1 w 1"/>
              <a:gd name="T5" fmla="*/ 6 h 6"/>
              <a:gd name="T6" fmla="*/ 1 w 1"/>
              <a:gd name="T7" fmla="*/ 0 h 6"/>
              <a:gd name="T8" fmla="*/ 0 w 1"/>
              <a:gd name="T9" fmla="*/ 2 h 6"/>
            </a:gdLst>
            <a:ahLst/>
            <a:cxnLst>
              <a:cxn ang="0">
                <a:pos x="T0" y="T1"/>
              </a:cxn>
              <a:cxn ang="0">
                <a:pos x="T2" y="T3"/>
              </a:cxn>
              <a:cxn ang="0">
                <a:pos x="T4" y="T5"/>
              </a:cxn>
              <a:cxn ang="0">
                <a:pos x="T6" y="T7"/>
              </a:cxn>
              <a:cxn ang="0">
                <a:pos x="T8" y="T9"/>
              </a:cxn>
            </a:cxnLst>
            <a:rect l="0" t="0" r="r" b="b"/>
            <a:pathLst>
              <a:path w="1" h="6">
                <a:moveTo>
                  <a:pt x="0" y="2"/>
                </a:moveTo>
                <a:cubicBezTo>
                  <a:pt x="0" y="4"/>
                  <a:pt x="0" y="6"/>
                  <a:pt x="0" y="6"/>
                </a:cubicBezTo>
                <a:cubicBezTo>
                  <a:pt x="1" y="6"/>
                  <a:pt x="1" y="6"/>
                  <a:pt x="1" y="6"/>
                </a:cubicBezTo>
                <a:cubicBezTo>
                  <a:pt x="1" y="5"/>
                  <a:pt x="1" y="2"/>
                  <a:pt x="1" y="0"/>
                </a:cubicBezTo>
                <a:lnTo>
                  <a:pt x="0" y="2"/>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49" name="Oval 1924"/>
          <p:cNvSpPr>
            <a:spLocks noChangeAspect="1" noChangeArrowheads="1"/>
          </p:cNvSpPr>
          <p:nvPr/>
        </p:nvSpPr>
        <p:spPr bwMode="auto">
          <a:xfrm>
            <a:off x="18370999" y="4596750"/>
            <a:ext cx="18348" cy="17230"/>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50" name="Freeform 1925"/>
          <p:cNvSpPr>
            <a:spLocks noChangeAspect="1"/>
          </p:cNvSpPr>
          <p:nvPr/>
        </p:nvSpPr>
        <p:spPr bwMode="auto">
          <a:xfrm>
            <a:off x="18429008" y="4638572"/>
            <a:ext cx="2161" cy="7538"/>
          </a:xfrm>
          <a:custGeom>
            <a:avLst/>
            <a:gdLst>
              <a:gd name="T0" fmla="*/ 1 w 1"/>
              <a:gd name="T1" fmla="*/ 0 h 3"/>
              <a:gd name="T2" fmla="*/ 0 w 1"/>
              <a:gd name="T3" fmla="*/ 0 h 3"/>
              <a:gd name="T4" fmla="*/ 0 w 1"/>
              <a:gd name="T5" fmla="*/ 3 h 3"/>
              <a:gd name="T6" fmla="*/ 1 w 1"/>
              <a:gd name="T7" fmla="*/ 2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cubicBezTo>
                  <a:pt x="0" y="0"/>
                  <a:pt x="0" y="0"/>
                  <a:pt x="0" y="0"/>
                </a:cubicBezTo>
                <a:cubicBezTo>
                  <a:pt x="0" y="0"/>
                  <a:pt x="0" y="1"/>
                  <a:pt x="0" y="3"/>
                </a:cubicBezTo>
                <a:cubicBezTo>
                  <a:pt x="1" y="2"/>
                  <a:pt x="1" y="2"/>
                  <a:pt x="1" y="2"/>
                </a:cubicBezTo>
                <a:cubicBezTo>
                  <a:pt x="1" y="1"/>
                  <a:pt x="1" y="0"/>
                  <a:pt x="1"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51" name="Freeform 1926"/>
          <p:cNvSpPr>
            <a:spLocks noChangeAspect="1"/>
          </p:cNvSpPr>
          <p:nvPr/>
        </p:nvSpPr>
        <p:spPr bwMode="auto">
          <a:xfrm>
            <a:off x="18434404" y="4606193"/>
            <a:ext cx="16191" cy="9692"/>
          </a:xfrm>
          <a:custGeom>
            <a:avLst/>
            <a:gdLst>
              <a:gd name="T0" fmla="*/ 3 w 6"/>
              <a:gd name="T1" fmla="*/ 4 h 4"/>
              <a:gd name="T2" fmla="*/ 6 w 6"/>
              <a:gd name="T3" fmla="*/ 1 h 4"/>
              <a:gd name="T4" fmla="*/ 6 w 6"/>
              <a:gd name="T5" fmla="*/ 0 h 4"/>
              <a:gd name="T6" fmla="*/ 0 w 6"/>
              <a:gd name="T7" fmla="*/ 0 h 4"/>
              <a:gd name="T8" fmla="*/ 0 w 6"/>
              <a:gd name="T9" fmla="*/ 1 h 4"/>
              <a:gd name="T10" fmla="*/ 3 w 6"/>
              <a:gd name="T11" fmla="*/ 4 h 4"/>
            </a:gdLst>
            <a:ahLst/>
            <a:cxnLst>
              <a:cxn ang="0">
                <a:pos x="T0" y="T1"/>
              </a:cxn>
              <a:cxn ang="0">
                <a:pos x="T2" y="T3"/>
              </a:cxn>
              <a:cxn ang="0">
                <a:pos x="T4" y="T5"/>
              </a:cxn>
              <a:cxn ang="0">
                <a:pos x="T6" y="T7"/>
              </a:cxn>
              <a:cxn ang="0">
                <a:pos x="T8" y="T9"/>
              </a:cxn>
              <a:cxn ang="0">
                <a:pos x="T10" y="T11"/>
              </a:cxn>
            </a:cxnLst>
            <a:rect l="0" t="0" r="r" b="b"/>
            <a:pathLst>
              <a:path w="6" h="4">
                <a:moveTo>
                  <a:pt x="3" y="4"/>
                </a:moveTo>
                <a:cubicBezTo>
                  <a:pt x="5" y="4"/>
                  <a:pt x="6" y="3"/>
                  <a:pt x="6" y="1"/>
                </a:cubicBezTo>
                <a:cubicBezTo>
                  <a:pt x="6" y="1"/>
                  <a:pt x="6" y="0"/>
                  <a:pt x="6" y="0"/>
                </a:cubicBezTo>
                <a:cubicBezTo>
                  <a:pt x="0" y="0"/>
                  <a:pt x="0" y="0"/>
                  <a:pt x="0" y="0"/>
                </a:cubicBezTo>
                <a:cubicBezTo>
                  <a:pt x="0" y="0"/>
                  <a:pt x="0" y="1"/>
                  <a:pt x="0" y="1"/>
                </a:cubicBezTo>
                <a:cubicBezTo>
                  <a:pt x="0" y="3"/>
                  <a:pt x="1" y="4"/>
                  <a:pt x="3"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52" name="Freeform 1927"/>
          <p:cNvSpPr>
            <a:spLocks noChangeAspect="1"/>
          </p:cNvSpPr>
          <p:nvPr/>
        </p:nvSpPr>
        <p:spPr bwMode="auto">
          <a:xfrm>
            <a:off x="18431707" y="4704676"/>
            <a:ext cx="2161" cy="18308"/>
          </a:xfrm>
          <a:custGeom>
            <a:avLst/>
            <a:gdLst>
              <a:gd name="T0" fmla="*/ 0 w 1"/>
              <a:gd name="T1" fmla="*/ 0 h 7"/>
              <a:gd name="T2" fmla="*/ 0 w 1"/>
              <a:gd name="T3" fmla="*/ 5 h 7"/>
              <a:gd name="T4" fmla="*/ 0 w 1"/>
              <a:gd name="T5" fmla="*/ 6 h 7"/>
              <a:gd name="T6" fmla="*/ 1 w 1"/>
              <a:gd name="T7" fmla="*/ 7 h 7"/>
              <a:gd name="T8" fmla="*/ 0 w 1"/>
              <a:gd name="T9" fmla="*/ 0 h 7"/>
            </a:gdLst>
            <a:ahLst/>
            <a:cxnLst>
              <a:cxn ang="0">
                <a:pos x="T0" y="T1"/>
              </a:cxn>
              <a:cxn ang="0">
                <a:pos x="T2" y="T3"/>
              </a:cxn>
              <a:cxn ang="0">
                <a:pos x="T4" y="T5"/>
              </a:cxn>
              <a:cxn ang="0">
                <a:pos x="T6" y="T7"/>
              </a:cxn>
              <a:cxn ang="0">
                <a:pos x="T8" y="T9"/>
              </a:cxn>
            </a:cxnLst>
            <a:rect l="0" t="0" r="r" b="b"/>
            <a:pathLst>
              <a:path w="1" h="7">
                <a:moveTo>
                  <a:pt x="0" y="0"/>
                </a:moveTo>
                <a:cubicBezTo>
                  <a:pt x="0" y="3"/>
                  <a:pt x="0" y="5"/>
                  <a:pt x="0" y="5"/>
                </a:cubicBezTo>
                <a:cubicBezTo>
                  <a:pt x="0" y="5"/>
                  <a:pt x="0" y="6"/>
                  <a:pt x="0" y="6"/>
                </a:cubicBezTo>
                <a:cubicBezTo>
                  <a:pt x="1" y="7"/>
                  <a:pt x="1" y="7"/>
                  <a:pt x="1" y="7"/>
                </a:cubicBezTo>
                <a:lnTo>
                  <a:pt x="0" y="0"/>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53" name="Freeform 1928"/>
          <p:cNvSpPr>
            <a:spLocks noChangeAspect="1"/>
          </p:cNvSpPr>
          <p:nvPr/>
        </p:nvSpPr>
        <p:spPr bwMode="auto">
          <a:xfrm>
            <a:off x="18419563" y="4622381"/>
            <a:ext cx="30220" cy="27998"/>
          </a:xfrm>
          <a:custGeom>
            <a:avLst/>
            <a:gdLst>
              <a:gd name="T0" fmla="*/ 0 w 12"/>
              <a:gd name="T1" fmla="*/ 4 h 11"/>
              <a:gd name="T2" fmla="*/ 0 w 12"/>
              <a:gd name="T3" fmla="*/ 11 h 11"/>
              <a:gd name="T4" fmla="*/ 3 w 12"/>
              <a:gd name="T5" fmla="*/ 8 h 11"/>
              <a:gd name="T6" fmla="*/ 3 w 12"/>
              <a:gd name="T7" fmla="*/ 5 h 11"/>
              <a:gd name="T8" fmla="*/ 4 w 12"/>
              <a:gd name="T9" fmla="*/ 5 h 11"/>
              <a:gd name="T10" fmla="*/ 4 w 12"/>
              <a:gd name="T11" fmla="*/ 7 h 11"/>
              <a:gd name="T12" fmla="*/ 12 w 12"/>
              <a:gd name="T13" fmla="*/ 0 h 11"/>
              <a:gd name="T14" fmla="*/ 4 w 12"/>
              <a:gd name="T15" fmla="*/ 0 h 11"/>
              <a:gd name="T16" fmla="*/ 0 w 12"/>
              <a:gd name="T1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0" y="4"/>
                </a:moveTo>
                <a:cubicBezTo>
                  <a:pt x="0" y="5"/>
                  <a:pt x="0" y="8"/>
                  <a:pt x="0" y="11"/>
                </a:cubicBezTo>
                <a:cubicBezTo>
                  <a:pt x="3" y="8"/>
                  <a:pt x="3" y="8"/>
                  <a:pt x="3" y="8"/>
                </a:cubicBezTo>
                <a:cubicBezTo>
                  <a:pt x="3" y="6"/>
                  <a:pt x="3" y="5"/>
                  <a:pt x="3" y="5"/>
                </a:cubicBezTo>
                <a:cubicBezTo>
                  <a:pt x="3" y="5"/>
                  <a:pt x="3" y="5"/>
                  <a:pt x="4" y="5"/>
                </a:cubicBezTo>
                <a:cubicBezTo>
                  <a:pt x="4" y="5"/>
                  <a:pt x="4" y="6"/>
                  <a:pt x="4" y="7"/>
                </a:cubicBezTo>
                <a:cubicBezTo>
                  <a:pt x="12" y="0"/>
                  <a:pt x="12" y="0"/>
                  <a:pt x="12" y="0"/>
                </a:cubicBezTo>
                <a:cubicBezTo>
                  <a:pt x="10" y="0"/>
                  <a:pt x="5" y="0"/>
                  <a:pt x="4" y="0"/>
                </a:cubicBezTo>
                <a:cubicBezTo>
                  <a:pt x="2" y="0"/>
                  <a:pt x="0" y="2"/>
                  <a:pt x="0"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54" name="Freeform 1929"/>
          <p:cNvSpPr>
            <a:spLocks noChangeAspect="1"/>
          </p:cNvSpPr>
          <p:nvPr/>
        </p:nvSpPr>
        <p:spPr bwMode="auto">
          <a:xfrm>
            <a:off x="18419564" y="4657457"/>
            <a:ext cx="2161" cy="12923"/>
          </a:xfrm>
          <a:custGeom>
            <a:avLst/>
            <a:gdLst>
              <a:gd name="T0" fmla="*/ 0 w 1"/>
              <a:gd name="T1" fmla="*/ 4 h 5"/>
              <a:gd name="T2" fmla="*/ 1 w 1"/>
              <a:gd name="T3" fmla="*/ 5 h 5"/>
              <a:gd name="T4" fmla="*/ 0 w 1"/>
              <a:gd name="T5" fmla="*/ 0 h 5"/>
              <a:gd name="T6" fmla="*/ 0 w 1"/>
              <a:gd name="T7" fmla="*/ 4 h 5"/>
            </a:gdLst>
            <a:ahLst/>
            <a:cxnLst>
              <a:cxn ang="0">
                <a:pos x="T0" y="T1"/>
              </a:cxn>
              <a:cxn ang="0">
                <a:pos x="T2" y="T3"/>
              </a:cxn>
              <a:cxn ang="0">
                <a:pos x="T4" y="T5"/>
              </a:cxn>
              <a:cxn ang="0">
                <a:pos x="T6" y="T7"/>
              </a:cxn>
            </a:cxnLst>
            <a:rect l="0" t="0" r="r" b="b"/>
            <a:pathLst>
              <a:path w="1" h="5">
                <a:moveTo>
                  <a:pt x="0" y="4"/>
                </a:moveTo>
                <a:cubicBezTo>
                  <a:pt x="0" y="4"/>
                  <a:pt x="0" y="5"/>
                  <a:pt x="1" y="5"/>
                </a:cubicBezTo>
                <a:cubicBezTo>
                  <a:pt x="0" y="0"/>
                  <a:pt x="0" y="0"/>
                  <a:pt x="0" y="0"/>
                </a:cubicBezTo>
                <a:cubicBezTo>
                  <a:pt x="0" y="2"/>
                  <a:pt x="0" y="3"/>
                  <a:pt x="0"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55" name="Freeform 1930"/>
          <p:cNvSpPr>
            <a:spLocks noChangeAspect="1"/>
          </p:cNvSpPr>
          <p:nvPr/>
        </p:nvSpPr>
        <p:spPr bwMode="auto">
          <a:xfrm>
            <a:off x="18384491" y="4568421"/>
            <a:ext cx="7554" cy="15077"/>
          </a:xfrm>
          <a:custGeom>
            <a:avLst/>
            <a:gdLst>
              <a:gd name="T0" fmla="*/ 0 w 3"/>
              <a:gd name="T1" fmla="*/ 4 h 6"/>
              <a:gd name="T2" fmla="*/ 2 w 3"/>
              <a:gd name="T3" fmla="*/ 6 h 6"/>
              <a:gd name="T4" fmla="*/ 3 w 3"/>
              <a:gd name="T5" fmla="*/ 6 h 6"/>
              <a:gd name="T6" fmla="*/ 0 w 3"/>
              <a:gd name="T7" fmla="*/ 0 h 6"/>
              <a:gd name="T8" fmla="*/ 0 w 3"/>
              <a:gd name="T9" fmla="*/ 4 h 6"/>
            </a:gdLst>
            <a:ahLst/>
            <a:cxnLst>
              <a:cxn ang="0">
                <a:pos x="T0" y="T1"/>
              </a:cxn>
              <a:cxn ang="0">
                <a:pos x="T2" y="T3"/>
              </a:cxn>
              <a:cxn ang="0">
                <a:pos x="T4" y="T5"/>
              </a:cxn>
              <a:cxn ang="0">
                <a:pos x="T6" y="T7"/>
              </a:cxn>
              <a:cxn ang="0">
                <a:pos x="T8" y="T9"/>
              </a:cxn>
            </a:cxnLst>
            <a:rect l="0" t="0" r="r" b="b"/>
            <a:pathLst>
              <a:path w="3" h="6">
                <a:moveTo>
                  <a:pt x="0" y="4"/>
                </a:moveTo>
                <a:cubicBezTo>
                  <a:pt x="0" y="5"/>
                  <a:pt x="1" y="6"/>
                  <a:pt x="2" y="6"/>
                </a:cubicBezTo>
                <a:cubicBezTo>
                  <a:pt x="2" y="6"/>
                  <a:pt x="3" y="6"/>
                  <a:pt x="3" y="6"/>
                </a:cubicBezTo>
                <a:cubicBezTo>
                  <a:pt x="0" y="0"/>
                  <a:pt x="0" y="0"/>
                  <a:pt x="0" y="0"/>
                </a:cubicBezTo>
                <a:cubicBezTo>
                  <a:pt x="0" y="2"/>
                  <a:pt x="0" y="4"/>
                  <a:pt x="0"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56" name="Oval 1931"/>
          <p:cNvSpPr>
            <a:spLocks noChangeAspect="1" noChangeArrowheads="1"/>
          </p:cNvSpPr>
          <p:nvPr/>
        </p:nvSpPr>
        <p:spPr bwMode="auto">
          <a:xfrm>
            <a:off x="18370999" y="4596750"/>
            <a:ext cx="18348" cy="17230"/>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57" name="Freeform 1932"/>
          <p:cNvSpPr>
            <a:spLocks noChangeAspect="1"/>
          </p:cNvSpPr>
          <p:nvPr/>
        </p:nvSpPr>
        <p:spPr bwMode="auto">
          <a:xfrm>
            <a:off x="18368300" y="4552230"/>
            <a:ext cx="9715" cy="27998"/>
          </a:xfrm>
          <a:custGeom>
            <a:avLst/>
            <a:gdLst>
              <a:gd name="T0" fmla="*/ 2 w 4"/>
              <a:gd name="T1" fmla="*/ 11 h 11"/>
              <a:gd name="T2" fmla="*/ 4 w 4"/>
              <a:gd name="T3" fmla="*/ 9 h 11"/>
              <a:gd name="T4" fmla="*/ 4 w 4"/>
              <a:gd name="T5" fmla="*/ 3 h 11"/>
              <a:gd name="T6" fmla="*/ 2 w 4"/>
              <a:gd name="T7" fmla="*/ 0 h 11"/>
              <a:gd name="T8" fmla="*/ 0 w 4"/>
              <a:gd name="T9" fmla="*/ 5 h 11"/>
              <a:gd name="T10" fmla="*/ 0 w 4"/>
              <a:gd name="T11" fmla="*/ 9 h 11"/>
              <a:gd name="T12" fmla="*/ 2 w 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2" y="11"/>
                </a:moveTo>
                <a:cubicBezTo>
                  <a:pt x="3" y="11"/>
                  <a:pt x="4" y="10"/>
                  <a:pt x="4" y="9"/>
                </a:cubicBezTo>
                <a:cubicBezTo>
                  <a:pt x="4" y="9"/>
                  <a:pt x="4" y="6"/>
                  <a:pt x="4" y="3"/>
                </a:cubicBezTo>
                <a:cubicBezTo>
                  <a:pt x="2" y="0"/>
                  <a:pt x="2" y="0"/>
                  <a:pt x="2" y="0"/>
                </a:cubicBezTo>
                <a:cubicBezTo>
                  <a:pt x="0" y="5"/>
                  <a:pt x="0" y="5"/>
                  <a:pt x="0" y="5"/>
                </a:cubicBezTo>
                <a:cubicBezTo>
                  <a:pt x="0" y="7"/>
                  <a:pt x="0" y="9"/>
                  <a:pt x="0" y="9"/>
                </a:cubicBezTo>
                <a:cubicBezTo>
                  <a:pt x="0" y="10"/>
                  <a:pt x="1" y="11"/>
                  <a:pt x="2" y="11"/>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58" name="Freeform 1933"/>
          <p:cNvSpPr>
            <a:spLocks noChangeAspect="1"/>
          </p:cNvSpPr>
          <p:nvPr/>
        </p:nvSpPr>
        <p:spPr bwMode="auto">
          <a:xfrm>
            <a:off x="18298150" y="4622382"/>
            <a:ext cx="37774" cy="78614"/>
          </a:xfrm>
          <a:custGeom>
            <a:avLst/>
            <a:gdLst>
              <a:gd name="T0" fmla="*/ 12 w 15"/>
              <a:gd name="T1" fmla="*/ 5 h 31"/>
              <a:gd name="T2" fmla="*/ 12 w 15"/>
              <a:gd name="T3" fmla="*/ 15 h 31"/>
              <a:gd name="T4" fmla="*/ 13 w 15"/>
              <a:gd name="T5" fmla="*/ 16 h 31"/>
              <a:gd name="T6" fmla="*/ 15 w 15"/>
              <a:gd name="T7" fmla="*/ 15 h 31"/>
              <a:gd name="T8" fmla="*/ 15 w 15"/>
              <a:gd name="T9" fmla="*/ 4 h 31"/>
              <a:gd name="T10" fmla="*/ 10 w 15"/>
              <a:gd name="T11" fmla="*/ 0 h 31"/>
              <a:gd name="T12" fmla="*/ 3 w 15"/>
              <a:gd name="T13" fmla="*/ 0 h 31"/>
              <a:gd name="T14" fmla="*/ 0 w 15"/>
              <a:gd name="T15" fmla="*/ 1 h 31"/>
              <a:gd name="T16" fmla="*/ 11 w 15"/>
              <a:gd name="T17" fmla="*/ 11 h 31"/>
              <a:gd name="T18" fmla="*/ 7 w 15"/>
              <a:gd name="T19" fmla="*/ 25 h 31"/>
              <a:gd name="T20" fmla="*/ 7 w 15"/>
              <a:gd name="T21" fmla="*/ 31 h 31"/>
              <a:gd name="T22" fmla="*/ 11 w 15"/>
              <a:gd name="T23" fmla="*/ 28 h 31"/>
              <a:gd name="T24" fmla="*/ 11 w 15"/>
              <a:gd name="T25" fmla="*/ 5 h 31"/>
              <a:gd name="T26" fmla="*/ 12 w 15"/>
              <a:gd name="T27"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31">
                <a:moveTo>
                  <a:pt x="12" y="5"/>
                </a:moveTo>
                <a:cubicBezTo>
                  <a:pt x="12" y="5"/>
                  <a:pt x="12" y="14"/>
                  <a:pt x="12" y="15"/>
                </a:cubicBezTo>
                <a:cubicBezTo>
                  <a:pt x="12" y="15"/>
                  <a:pt x="13" y="16"/>
                  <a:pt x="13" y="16"/>
                </a:cubicBezTo>
                <a:cubicBezTo>
                  <a:pt x="14" y="16"/>
                  <a:pt x="15" y="15"/>
                  <a:pt x="15" y="15"/>
                </a:cubicBezTo>
                <a:cubicBezTo>
                  <a:pt x="15" y="14"/>
                  <a:pt x="15" y="6"/>
                  <a:pt x="15" y="4"/>
                </a:cubicBezTo>
                <a:cubicBezTo>
                  <a:pt x="15" y="2"/>
                  <a:pt x="13" y="0"/>
                  <a:pt x="10" y="0"/>
                </a:cubicBezTo>
                <a:cubicBezTo>
                  <a:pt x="9" y="0"/>
                  <a:pt x="4" y="0"/>
                  <a:pt x="3" y="0"/>
                </a:cubicBezTo>
                <a:cubicBezTo>
                  <a:pt x="2" y="0"/>
                  <a:pt x="1" y="0"/>
                  <a:pt x="0" y="1"/>
                </a:cubicBezTo>
                <a:cubicBezTo>
                  <a:pt x="11" y="11"/>
                  <a:pt x="11" y="11"/>
                  <a:pt x="11" y="11"/>
                </a:cubicBezTo>
                <a:cubicBezTo>
                  <a:pt x="7" y="25"/>
                  <a:pt x="7" y="25"/>
                  <a:pt x="7" y="25"/>
                </a:cubicBezTo>
                <a:cubicBezTo>
                  <a:pt x="7" y="27"/>
                  <a:pt x="7" y="30"/>
                  <a:pt x="7" y="31"/>
                </a:cubicBezTo>
                <a:cubicBezTo>
                  <a:pt x="11" y="28"/>
                  <a:pt x="11" y="28"/>
                  <a:pt x="11" y="28"/>
                </a:cubicBezTo>
                <a:cubicBezTo>
                  <a:pt x="11" y="22"/>
                  <a:pt x="11" y="5"/>
                  <a:pt x="11" y="5"/>
                </a:cubicBezTo>
                <a:cubicBezTo>
                  <a:pt x="11" y="5"/>
                  <a:pt x="11" y="5"/>
                  <a:pt x="12" y="5"/>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59" name="Freeform 1934"/>
          <p:cNvSpPr>
            <a:spLocks noChangeAspect="1"/>
          </p:cNvSpPr>
          <p:nvPr/>
        </p:nvSpPr>
        <p:spPr bwMode="auto">
          <a:xfrm>
            <a:off x="18352112" y="4622382"/>
            <a:ext cx="48567" cy="61383"/>
          </a:xfrm>
          <a:custGeom>
            <a:avLst/>
            <a:gdLst>
              <a:gd name="T0" fmla="*/ 17 w 19"/>
              <a:gd name="T1" fmla="*/ 20 h 24"/>
              <a:gd name="T2" fmla="*/ 13 w 19"/>
              <a:gd name="T3" fmla="*/ 5 h 24"/>
              <a:gd name="T4" fmla="*/ 14 w 19"/>
              <a:gd name="T5" fmla="*/ 5 h 24"/>
              <a:gd name="T6" fmla="*/ 16 w 19"/>
              <a:gd name="T7" fmla="*/ 14 h 24"/>
              <a:gd name="T8" fmla="*/ 18 w 19"/>
              <a:gd name="T9" fmla="*/ 15 h 24"/>
              <a:gd name="T10" fmla="*/ 19 w 19"/>
              <a:gd name="T11" fmla="*/ 13 h 24"/>
              <a:gd name="T12" fmla="*/ 16 w 19"/>
              <a:gd name="T13" fmla="*/ 3 h 24"/>
              <a:gd name="T14" fmla="*/ 12 w 19"/>
              <a:gd name="T15" fmla="*/ 0 h 24"/>
              <a:gd name="T16" fmla="*/ 7 w 19"/>
              <a:gd name="T17" fmla="*/ 0 h 24"/>
              <a:gd name="T18" fmla="*/ 3 w 19"/>
              <a:gd name="T19" fmla="*/ 3 h 24"/>
              <a:gd name="T20" fmla="*/ 0 w 19"/>
              <a:gd name="T21" fmla="*/ 13 h 24"/>
              <a:gd name="T22" fmla="*/ 1 w 19"/>
              <a:gd name="T23" fmla="*/ 15 h 24"/>
              <a:gd name="T24" fmla="*/ 2 w 19"/>
              <a:gd name="T25" fmla="*/ 14 h 24"/>
              <a:gd name="T26" fmla="*/ 5 w 19"/>
              <a:gd name="T27" fmla="*/ 5 h 24"/>
              <a:gd name="T28" fmla="*/ 6 w 19"/>
              <a:gd name="T29" fmla="*/ 5 h 24"/>
              <a:gd name="T30" fmla="*/ 1 w 19"/>
              <a:gd name="T31" fmla="*/ 20 h 24"/>
              <a:gd name="T32" fmla="*/ 6 w 19"/>
              <a:gd name="T33" fmla="*/ 20 h 24"/>
              <a:gd name="T34" fmla="*/ 6 w 19"/>
              <a:gd name="T35" fmla="*/ 21 h 24"/>
              <a:gd name="T36" fmla="*/ 7 w 19"/>
              <a:gd name="T37" fmla="*/ 20 h 24"/>
              <a:gd name="T38" fmla="*/ 9 w 19"/>
              <a:gd name="T39" fmla="*/ 21 h 24"/>
              <a:gd name="T40" fmla="*/ 9 w 19"/>
              <a:gd name="T41" fmla="*/ 20 h 24"/>
              <a:gd name="T42" fmla="*/ 10 w 19"/>
              <a:gd name="T43" fmla="*/ 20 h 24"/>
              <a:gd name="T44" fmla="*/ 10 w 19"/>
              <a:gd name="T45" fmla="*/ 22 h 24"/>
              <a:gd name="T46" fmla="*/ 13 w 19"/>
              <a:gd name="T47" fmla="*/ 24 h 24"/>
              <a:gd name="T48" fmla="*/ 13 w 19"/>
              <a:gd name="T49" fmla="*/ 20 h 24"/>
              <a:gd name="T50" fmla="*/ 17 w 19"/>
              <a:gd name="T5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17" y="20"/>
                </a:moveTo>
                <a:cubicBezTo>
                  <a:pt x="13" y="5"/>
                  <a:pt x="13" y="5"/>
                  <a:pt x="13" y="5"/>
                </a:cubicBezTo>
                <a:cubicBezTo>
                  <a:pt x="14" y="5"/>
                  <a:pt x="14" y="5"/>
                  <a:pt x="14" y="5"/>
                </a:cubicBezTo>
                <a:cubicBezTo>
                  <a:pt x="14" y="5"/>
                  <a:pt x="16" y="13"/>
                  <a:pt x="16" y="14"/>
                </a:cubicBezTo>
                <a:cubicBezTo>
                  <a:pt x="16" y="14"/>
                  <a:pt x="17" y="15"/>
                  <a:pt x="18" y="15"/>
                </a:cubicBezTo>
                <a:cubicBezTo>
                  <a:pt x="19" y="14"/>
                  <a:pt x="19" y="14"/>
                  <a:pt x="19" y="13"/>
                </a:cubicBezTo>
                <a:cubicBezTo>
                  <a:pt x="19" y="13"/>
                  <a:pt x="17" y="7"/>
                  <a:pt x="16" y="3"/>
                </a:cubicBezTo>
                <a:cubicBezTo>
                  <a:pt x="15" y="2"/>
                  <a:pt x="14" y="0"/>
                  <a:pt x="12" y="0"/>
                </a:cubicBezTo>
                <a:cubicBezTo>
                  <a:pt x="11" y="0"/>
                  <a:pt x="7" y="0"/>
                  <a:pt x="7" y="0"/>
                </a:cubicBezTo>
                <a:cubicBezTo>
                  <a:pt x="5" y="0"/>
                  <a:pt x="3" y="2"/>
                  <a:pt x="3" y="3"/>
                </a:cubicBezTo>
                <a:cubicBezTo>
                  <a:pt x="2" y="7"/>
                  <a:pt x="0" y="13"/>
                  <a:pt x="0" y="13"/>
                </a:cubicBezTo>
                <a:cubicBezTo>
                  <a:pt x="0" y="14"/>
                  <a:pt x="0" y="14"/>
                  <a:pt x="1" y="15"/>
                </a:cubicBezTo>
                <a:cubicBezTo>
                  <a:pt x="2" y="15"/>
                  <a:pt x="2" y="14"/>
                  <a:pt x="2" y="14"/>
                </a:cubicBezTo>
                <a:cubicBezTo>
                  <a:pt x="3" y="13"/>
                  <a:pt x="5" y="5"/>
                  <a:pt x="5" y="5"/>
                </a:cubicBezTo>
                <a:cubicBezTo>
                  <a:pt x="6" y="5"/>
                  <a:pt x="6" y="5"/>
                  <a:pt x="6" y="5"/>
                </a:cubicBezTo>
                <a:cubicBezTo>
                  <a:pt x="1" y="20"/>
                  <a:pt x="1" y="20"/>
                  <a:pt x="1" y="20"/>
                </a:cubicBezTo>
                <a:cubicBezTo>
                  <a:pt x="6" y="20"/>
                  <a:pt x="6" y="20"/>
                  <a:pt x="6" y="20"/>
                </a:cubicBezTo>
                <a:cubicBezTo>
                  <a:pt x="6" y="20"/>
                  <a:pt x="6" y="21"/>
                  <a:pt x="6" y="21"/>
                </a:cubicBezTo>
                <a:cubicBezTo>
                  <a:pt x="7" y="20"/>
                  <a:pt x="7" y="20"/>
                  <a:pt x="7" y="20"/>
                </a:cubicBezTo>
                <a:cubicBezTo>
                  <a:pt x="9" y="21"/>
                  <a:pt x="9" y="21"/>
                  <a:pt x="9" y="21"/>
                </a:cubicBezTo>
                <a:cubicBezTo>
                  <a:pt x="9" y="21"/>
                  <a:pt x="9" y="20"/>
                  <a:pt x="9" y="20"/>
                </a:cubicBezTo>
                <a:cubicBezTo>
                  <a:pt x="10" y="20"/>
                  <a:pt x="10" y="20"/>
                  <a:pt x="10" y="20"/>
                </a:cubicBezTo>
                <a:cubicBezTo>
                  <a:pt x="10" y="20"/>
                  <a:pt x="10" y="21"/>
                  <a:pt x="10" y="22"/>
                </a:cubicBezTo>
                <a:cubicBezTo>
                  <a:pt x="13" y="24"/>
                  <a:pt x="13" y="24"/>
                  <a:pt x="13" y="24"/>
                </a:cubicBezTo>
                <a:cubicBezTo>
                  <a:pt x="13" y="23"/>
                  <a:pt x="13" y="21"/>
                  <a:pt x="13" y="20"/>
                </a:cubicBezTo>
                <a:cubicBezTo>
                  <a:pt x="17" y="20"/>
                  <a:pt x="17" y="20"/>
                  <a:pt x="17" y="2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60" name="Freeform 1935"/>
          <p:cNvSpPr>
            <a:spLocks noChangeAspect="1"/>
          </p:cNvSpPr>
          <p:nvPr/>
        </p:nvSpPr>
        <p:spPr bwMode="auto">
          <a:xfrm>
            <a:off x="18312989" y="4708722"/>
            <a:ext cx="3237" cy="12923"/>
          </a:xfrm>
          <a:custGeom>
            <a:avLst/>
            <a:gdLst>
              <a:gd name="T0" fmla="*/ 0 w 1"/>
              <a:gd name="T1" fmla="*/ 5 h 5"/>
              <a:gd name="T2" fmla="*/ 1 w 1"/>
              <a:gd name="T3" fmla="*/ 4 h 5"/>
              <a:gd name="T4" fmla="*/ 1 w 1"/>
              <a:gd name="T5" fmla="*/ 0 h 5"/>
              <a:gd name="T6" fmla="*/ 0 w 1"/>
              <a:gd name="T7" fmla="*/ 5 h 5"/>
            </a:gdLst>
            <a:ahLst/>
            <a:cxnLst>
              <a:cxn ang="0">
                <a:pos x="T0" y="T1"/>
              </a:cxn>
              <a:cxn ang="0">
                <a:pos x="T2" y="T3"/>
              </a:cxn>
              <a:cxn ang="0">
                <a:pos x="T4" y="T5"/>
              </a:cxn>
              <a:cxn ang="0">
                <a:pos x="T6" y="T7"/>
              </a:cxn>
            </a:cxnLst>
            <a:rect l="0" t="0" r="r" b="b"/>
            <a:pathLst>
              <a:path w="1" h="5">
                <a:moveTo>
                  <a:pt x="0" y="5"/>
                </a:moveTo>
                <a:cubicBezTo>
                  <a:pt x="1" y="4"/>
                  <a:pt x="1" y="4"/>
                  <a:pt x="1" y="4"/>
                </a:cubicBezTo>
                <a:cubicBezTo>
                  <a:pt x="1" y="4"/>
                  <a:pt x="1" y="2"/>
                  <a:pt x="1" y="0"/>
                </a:cubicBezTo>
                <a:lnTo>
                  <a:pt x="0" y="5"/>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61" name="Freeform 1936"/>
          <p:cNvSpPr>
            <a:spLocks noChangeAspect="1"/>
          </p:cNvSpPr>
          <p:nvPr/>
        </p:nvSpPr>
        <p:spPr bwMode="auto">
          <a:xfrm>
            <a:off x="18307593" y="4606193"/>
            <a:ext cx="17266" cy="9692"/>
          </a:xfrm>
          <a:custGeom>
            <a:avLst/>
            <a:gdLst>
              <a:gd name="T0" fmla="*/ 4 w 7"/>
              <a:gd name="T1" fmla="*/ 4 h 4"/>
              <a:gd name="T2" fmla="*/ 7 w 7"/>
              <a:gd name="T3" fmla="*/ 1 h 4"/>
              <a:gd name="T4" fmla="*/ 7 w 7"/>
              <a:gd name="T5" fmla="*/ 0 h 4"/>
              <a:gd name="T6" fmla="*/ 1 w 7"/>
              <a:gd name="T7" fmla="*/ 0 h 4"/>
              <a:gd name="T8" fmla="*/ 0 w 7"/>
              <a:gd name="T9" fmla="*/ 1 h 4"/>
              <a:gd name="T10" fmla="*/ 4 w 7"/>
              <a:gd name="T11" fmla="*/ 4 h 4"/>
            </a:gdLst>
            <a:ahLst/>
            <a:cxnLst>
              <a:cxn ang="0">
                <a:pos x="T0" y="T1"/>
              </a:cxn>
              <a:cxn ang="0">
                <a:pos x="T2" y="T3"/>
              </a:cxn>
              <a:cxn ang="0">
                <a:pos x="T4" y="T5"/>
              </a:cxn>
              <a:cxn ang="0">
                <a:pos x="T6" y="T7"/>
              </a:cxn>
              <a:cxn ang="0">
                <a:pos x="T8" y="T9"/>
              </a:cxn>
              <a:cxn ang="0">
                <a:pos x="T10" y="T11"/>
              </a:cxn>
            </a:cxnLst>
            <a:rect l="0" t="0" r="r" b="b"/>
            <a:pathLst>
              <a:path w="7" h="4">
                <a:moveTo>
                  <a:pt x="4" y="4"/>
                </a:moveTo>
                <a:cubicBezTo>
                  <a:pt x="6" y="4"/>
                  <a:pt x="7" y="3"/>
                  <a:pt x="7" y="1"/>
                </a:cubicBezTo>
                <a:cubicBezTo>
                  <a:pt x="7" y="1"/>
                  <a:pt x="7" y="0"/>
                  <a:pt x="7" y="0"/>
                </a:cubicBezTo>
                <a:cubicBezTo>
                  <a:pt x="1" y="0"/>
                  <a:pt x="1" y="0"/>
                  <a:pt x="1" y="0"/>
                </a:cubicBezTo>
                <a:cubicBezTo>
                  <a:pt x="0" y="0"/>
                  <a:pt x="0" y="1"/>
                  <a:pt x="0" y="1"/>
                </a:cubicBezTo>
                <a:cubicBezTo>
                  <a:pt x="0" y="3"/>
                  <a:pt x="2" y="4"/>
                  <a:pt x="4"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62" name="Freeform 1937"/>
          <p:cNvSpPr>
            <a:spLocks noChangeAspect="1"/>
          </p:cNvSpPr>
          <p:nvPr/>
        </p:nvSpPr>
        <p:spPr bwMode="auto">
          <a:xfrm>
            <a:off x="18118724" y="4921874"/>
            <a:ext cx="2161" cy="7538"/>
          </a:xfrm>
          <a:custGeom>
            <a:avLst/>
            <a:gdLst>
              <a:gd name="T0" fmla="*/ 0 w 1"/>
              <a:gd name="T1" fmla="*/ 0 h 3"/>
              <a:gd name="T2" fmla="*/ 0 w 1"/>
              <a:gd name="T3" fmla="*/ 3 h 3"/>
              <a:gd name="T4" fmla="*/ 1 w 1"/>
              <a:gd name="T5" fmla="*/ 3 h 3"/>
              <a:gd name="T6" fmla="*/ 1 w 1"/>
              <a:gd name="T7" fmla="*/ 0 h 3"/>
              <a:gd name="T8" fmla="*/ 0 w 1"/>
              <a:gd name="T9" fmla="*/ 0 h 3"/>
            </a:gdLst>
            <a:ahLst/>
            <a:cxnLst>
              <a:cxn ang="0">
                <a:pos x="T0" y="T1"/>
              </a:cxn>
              <a:cxn ang="0">
                <a:pos x="T2" y="T3"/>
              </a:cxn>
              <a:cxn ang="0">
                <a:pos x="T4" y="T5"/>
              </a:cxn>
              <a:cxn ang="0">
                <a:pos x="T6" y="T7"/>
              </a:cxn>
              <a:cxn ang="0">
                <a:pos x="T8" y="T9"/>
              </a:cxn>
            </a:cxnLst>
            <a:rect l="0" t="0" r="r" b="b"/>
            <a:pathLst>
              <a:path w="1" h="3">
                <a:moveTo>
                  <a:pt x="0" y="0"/>
                </a:moveTo>
                <a:cubicBezTo>
                  <a:pt x="0" y="0"/>
                  <a:pt x="0" y="1"/>
                  <a:pt x="0" y="3"/>
                </a:cubicBezTo>
                <a:cubicBezTo>
                  <a:pt x="1" y="3"/>
                  <a:pt x="1" y="3"/>
                  <a:pt x="1" y="3"/>
                </a:cubicBezTo>
                <a:cubicBezTo>
                  <a:pt x="1" y="1"/>
                  <a:pt x="1" y="0"/>
                  <a:pt x="1" y="0"/>
                </a:cubicBezTo>
                <a:cubicBezTo>
                  <a:pt x="0"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63" name="Freeform 1938"/>
          <p:cNvSpPr>
            <a:spLocks noChangeAspect="1"/>
          </p:cNvSpPr>
          <p:nvPr/>
        </p:nvSpPr>
        <p:spPr bwMode="auto">
          <a:xfrm>
            <a:off x="18147053" y="4921874"/>
            <a:ext cx="3237" cy="3230"/>
          </a:xfrm>
          <a:custGeom>
            <a:avLst/>
            <a:gdLst>
              <a:gd name="T0" fmla="*/ 0 w 1"/>
              <a:gd name="T1" fmla="*/ 0 h 1"/>
              <a:gd name="T2" fmla="*/ 0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1" y="1"/>
                  <a:pt x="1" y="1"/>
                  <a:pt x="1" y="1"/>
                </a:cubicBezTo>
                <a:cubicBezTo>
                  <a:pt x="1" y="0"/>
                  <a:pt x="1" y="0"/>
                  <a:pt x="1" y="0"/>
                </a:cubicBezTo>
                <a:cubicBezTo>
                  <a:pt x="0" y="0"/>
                  <a:pt x="0" y="0"/>
                  <a:pt x="0"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64" name="Oval 1939"/>
          <p:cNvSpPr>
            <a:spLocks noChangeAspect="1" noChangeArrowheads="1"/>
          </p:cNvSpPr>
          <p:nvPr/>
        </p:nvSpPr>
        <p:spPr bwMode="auto">
          <a:xfrm>
            <a:off x="18186178" y="4880053"/>
            <a:ext cx="17266" cy="18308"/>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65" name="Freeform 1940"/>
          <p:cNvSpPr>
            <a:spLocks noChangeAspect="1"/>
          </p:cNvSpPr>
          <p:nvPr/>
        </p:nvSpPr>
        <p:spPr bwMode="auto">
          <a:xfrm>
            <a:off x="18099837" y="4813949"/>
            <a:ext cx="17266" cy="35539"/>
          </a:xfrm>
          <a:custGeom>
            <a:avLst/>
            <a:gdLst>
              <a:gd name="T0" fmla="*/ 3 w 7"/>
              <a:gd name="T1" fmla="*/ 4 h 14"/>
              <a:gd name="T2" fmla="*/ 4 w 7"/>
              <a:gd name="T3" fmla="*/ 2 h 14"/>
              <a:gd name="T4" fmla="*/ 0 w 7"/>
              <a:gd name="T5" fmla="*/ 0 h 14"/>
              <a:gd name="T6" fmla="*/ 7 w 7"/>
              <a:gd name="T7" fmla="*/ 14 h 14"/>
              <a:gd name="T8" fmla="*/ 7 w 7"/>
              <a:gd name="T9" fmla="*/ 4 h 14"/>
              <a:gd name="T10" fmla="*/ 3 w 7"/>
              <a:gd name="T11" fmla="*/ 4 h 14"/>
            </a:gdLst>
            <a:ahLst/>
            <a:cxnLst>
              <a:cxn ang="0">
                <a:pos x="T0" y="T1"/>
              </a:cxn>
              <a:cxn ang="0">
                <a:pos x="T2" y="T3"/>
              </a:cxn>
              <a:cxn ang="0">
                <a:pos x="T4" y="T5"/>
              </a:cxn>
              <a:cxn ang="0">
                <a:pos x="T6" y="T7"/>
              </a:cxn>
              <a:cxn ang="0">
                <a:pos x="T8" y="T9"/>
              </a:cxn>
              <a:cxn ang="0">
                <a:pos x="T10" y="T11"/>
              </a:cxn>
            </a:cxnLst>
            <a:rect l="0" t="0" r="r" b="b"/>
            <a:pathLst>
              <a:path w="7" h="14">
                <a:moveTo>
                  <a:pt x="3" y="4"/>
                </a:moveTo>
                <a:cubicBezTo>
                  <a:pt x="3" y="4"/>
                  <a:pt x="3" y="4"/>
                  <a:pt x="4" y="2"/>
                </a:cubicBezTo>
                <a:cubicBezTo>
                  <a:pt x="0" y="0"/>
                  <a:pt x="0" y="0"/>
                  <a:pt x="0" y="0"/>
                </a:cubicBezTo>
                <a:cubicBezTo>
                  <a:pt x="7" y="14"/>
                  <a:pt x="7" y="14"/>
                  <a:pt x="7" y="14"/>
                </a:cubicBezTo>
                <a:cubicBezTo>
                  <a:pt x="7" y="12"/>
                  <a:pt x="7" y="8"/>
                  <a:pt x="7" y="4"/>
                </a:cubicBezTo>
                <a:cubicBezTo>
                  <a:pt x="7" y="4"/>
                  <a:pt x="7" y="4"/>
                  <a:pt x="3"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66" name="Freeform 1941"/>
          <p:cNvSpPr>
            <a:spLocks noChangeAspect="1"/>
          </p:cNvSpPr>
          <p:nvPr/>
        </p:nvSpPr>
        <p:spPr bwMode="auto">
          <a:xfrm>
            <a:off x="18097139" y="4916479"/>
            <a:ext cx="9715" cy="15077"/>
          </a:xfrm>
          <a:custGeom>
            <a:avLst/>
            <a:gdLst>
              <a:gd name="T0" fmla="*/ 4 w 4"/>
              <a:gd name="T1" fmla="*/ 0 h 6"/>
              <a:gd name="T2" fmla="*/ 0 w 4"/>
              <a:gd name="T3" fmla="*/ 5 h 6"/>
              <a:gd name="T4" fmla="*/ 1 w 4"/>
              <a:gd name="T5" fmla="*/ 6 h 6"/>
              <a:gd name="T6" fmla="*/ 4 w 4"/>
              <a:gd name="T7" fmla="*/ 6 h 6"/>
              <a:gd name="T8" fmla="*/ 4 w 4"/>
              <a:gd name="T9" fmla="*/ 1 h 6"/>
              <a:gd name="T10" fmla="*/ 4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4" y="0"/>
                </a:moveTo>
                <a:cubicBezTo>
                  <a:pt x="0" y="5"/>
                  <a:pt x="0" y="5"/>
                  <a:pt x="0" y="5"/>
                </a:cubicBezTo>
                <a:cubicBezTo>
                  <a:pt x="1" y="6"/>
                  <a:pt x="1" y="6"/>
                  <a:pt x="1" y="6"/>
                </a:cubicBezTo>
                <a:cubicBezTo>
                  <a:pt x="4" y="6"/>
                  <a:pt x="4" y="6"/>
                  <a:pt x="4" y="6"/>
                </a:cubicBezTo>
                <a:cubicBezTo>
                  <a:pt x="4" y="4"/>
                  <a:pt x="4" y="1"/>
                  <a:pt x="4" y="1"/>
                </a:cubicBezTo>
                <a:cubicBezTo>
                  <a:pt x="4" y="1"/>
                  <a:pt x="4" y="0"/>
                  <a:pt x="4"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67" name="Freeform 1942"/>
          <p:cNvSpPr>
            <a:spLocks noChangeAspect="1"/>
          </p:cNvSpPr>
          <p:nvPr/>
        </p:nvSpPr>
        <p:spPr bwMode="auto">
          <a:xfrm>
            <a:off x="18179432" y="4919175"/>
            <a:ext cx="5396" cy="17230"/>
          </a:xfrm>
          <a:custGeom>
            <a:avLst/>
            <a:gdLst>
              <a:gd name="T0" fmla="*/ 2 w 2"/>
              <a:gd name="T1" fmla="*/ 0 h 7"/>
              <a:gd name="T2" fmla="*/ 0 w 2"/>
              <a:gd name="T3" fmla="*/ 6 h 7"/>
              <a:gd name="T4" fmla="*/ 0 w 2"/>
              <a:gd name="T5" fmla="*/ 7 h 7"/>
              <a:gd name="T6" fmla="*/ 2 w 2"/>
              <a:gd name="T7" fmla="*/ 0 h 7"/>
              <a:gd name="T8" fmla="*/ 2 w 2"/>
              <a:gd name="T9" fmla="*/ 0 h 7"/>
            </a:gdLst>
            <a:ahLst/>
            <a:cxnLst>
              <a:cxn ang="0">
                <a:pos x="T0" y="T1"/>
              </a:cxn>
              <a:cxn ang="0">
                <a:pos x="T2" y="T3"/>
              </a:cxn>
              <a:cxn ang="0">
                <a:pos x="T4" y="T5"/>
              </a:cxn>
              <a:cxn ang="0">
                <a:pos x="T6" y="T7"/>
              </a:cxn>
              <a:cxn ang="0">
                <a:pos x="T8" y="T9"/>
              </a:cxn>
            </a:cxnLst>
            <a:rect l="0" t="0" r="r" b="b"/>
            <a:pathLst>
              <a:path w="2" h="7">
                <a:moveTo>
                  <a:pt x="2" y="0"/>
                </a:moveTo>
                <a:cubicBezTo>
                  <a:pt x="2" y="0"/>
                  <a:pt x="0" y="4"/>
                  <a:pt x="0" y="6"/>
                </a:cubicBezTo>
                <a:cubicBezTo>
                  <a:pt x="0" y="7"/>
                  <a:pt x="0" y="7"/>
                  <a:pt x="0" y="7"/>
                </a:cubicBezTo>
                <a:cubicBezTo>
                  <a:pt x="1" y="5"/>
                  <a:pt x="1" y="3"/>
                  <a:pt x="2" y="0"/>
                </a:cubicBezTo>
                <a:cubicBezTo>
                  <a:pt x="2" y="0"/>
                  <a:pt x="2" y="0"/>
                  <a:pt x="2"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68" name="Freeform 1943"/>
          <p:cNvSpPr>
            <a:spLocks noChangeAspect="1"/>
          </p:cNvSpPr>
          <p:nvPr/>
        </p:nvSpPr>
        <p:spPr bwMode="auto">
          <a:xfrm>
            <a:off x="18207762" y="4970440"/>
            <a:ext cx="3237" cy="7538"/>
          </a:xfrm>
          <a:custGeom>
            <a:avLst/>
            <a:gdLst>
              <a:gd name="T0" fmla="*/ 0 w 1"/>
              <a:gd name="T1" fmla="*/ 3 h 3"/>
              <a:gd name="T2" fmla="*/ 0 w 1"/>
              <a:gd name="T3" fmla="*/ 3 h 3"/>
              <a:gd name="T4" fmla="*/ 1 w 1"/>
              <a:gd name="T5" fmla="*/ 0 h 3"/>
              <a:gd name="T6" fmla="*/ 0 w 1"/>
              <a:gd name="T7" fmla="*/ 0 h 3"/>
              <a:gd name="T8" fmla="*/ 0 w 1"/>
              <a:gd name="T9" fmla="*/ 3 h 3"/>
            </a:gdLst>
            <a:ahLst/>
            <a:cxnLst>
              <a:cxn ang="0">
                <a:pos x="T0" y="T1"/>
              </a:cxn>
              <a:cxn ang="0">
                <a:pos x="T2" y="T3"/>
              </a:cxn>
              <a:cxn ang="0">
                <a:pos x="T4" y="T5"/>
              </a:cxn>
              <a:cxn ang="0">
                <a:pos x="T6" y="T7"/>
              </a:cxn>
              <a:cxn ang="0">
                <a:pos x="T8" y="T9"/>
              </a:cxn>
            </a:cxnLst>
            <a:rect l="0" t="0" r="r" b="b"/>
            <a:pathLst>
              <a:path w="1" h="3">
                <a:moveTo>
                  <a:pt x="0" y="3"/>
                </a:moveTo>
                <a:cubicBezTo>
                  <a:pt x="0" y="3"/>
                  <a:pt x="0" y="3"/>
                  <a:pt x="0" y="3"/>
                </a:cubicBezTo>
                <a:cubicBezTo>
                  <a:pt x="1" y="0"/>
                  <a:pt x="1" y="0"/>
                  <a:pt x="1" y="0"/>
                </a:cubicBezTo>
                <a:cubicBezTo>
                  <a:pt x="0" y="0"/>
                  <a:pt x="0" y="0"/>
                  <a:pt x="0" y="0"/>
                </a:cubicBezTo>
                <a:cubicBezTo>
                  <a:pt x="0" y="1"/>
                  <a:pt x="0" y="2"/>
                  <a:pt x="0" y="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69" name="Freeform 1944"/>
          <p:cNvSpPr>
            <a:spLocks noChangeAspect="1"/>
          </p:cNvSpPr>
          <p:nvPr/>
        </p:nvSpPr>
        <p:spPr bwMode="auto">
          <a:xfrm>
            <a:off x="18207763" y="4919176"/>
            <a:ext cx="5396" cy="12923"/>
          </a:xfrm>
          <a:custGeom>
            <a:avLst/>
            <a:gdLst>
              <a:gd name="T0" fmla="*/ 1 w 2"/>
              <a:gd name="T1" fmla="*/ 0 h 5"/>
              <a:gd name="T2" fmla="*/ 0 w 2"/>
              <a:gd name="T3" fmla="*/ 0 h 5"/>
              <a:gd name="T4" fmla="*/ 2 w 2"/>
              <a:gd name="T5" fmla="*/ 5 h 5"/>
              <a:gd name="T6" fmla="*/ 2 w 2"/>
              <a:gd name="T7" fmla="*/ 3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1" y="0"/>
                  <a:pt x="1" y="0"/>
                  <a:pt x="0" y="0"/>
                </a:cubicBezTo>
                <a:cubicBezTo>
                  <a:pt x="0" y="0"/>
                  <a:pt x="0" y="0"/>
                  <a:pt x="2" y="5"/>
                </a:cubicBezTo>
                <a:cubicBezTo>
                  <a:pt x="2" y="3"/>
                  <a:pt x="2" y="3"/>
                  <a:pt x="2" y="3"/>
                </a:cubicBezTo>
                <a:cubicBezTo>
                  <a:pt x="1" y="1"/>
                  <a:pt x="1" y="0"/>
                  <a:pt x="1"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70" name="Freeform 1945"/>
          <p:cNvSpPr>
            <a:spLocks noChangeAspect="1"/>
          </p:cNvSpPr>
          <p:nvPr/>
        </p:nvSpPr>
        <p:spPr bwMode="auto">
          <a:xfrm>
            <a:off x="18182132" y="4795061"/>
            <a:ext cx="23742" cy="58153"/>
          </a:xfrm>
          <a:custGeom>
            <a:avLst/>
            <a:gdLst>
              <a:gd name="T0" fmla="*/ 2 w 9"/>
              <a:gd name="T1" fmla="*/ 23 h 23"/>
              <a:gd name="T2" fmla="*/ 4 w 9"/>
              <a:gd name="T3" fmla="*/ 21 h 23"/>
              <a:gd name="T4" fmla="*/ 4 w 9"/>
              <a:gd name="T5" fmla="*/ 6 h 23"/>
              <a:gd name="T6" fmla="*/ 5 w 9"/>
              <a:gd name="T7" fmla="*/ 6 h 23"/>
              <a:gd name="T8" fmla="*/ 5 w 9"/>
              <a:gd name="T9" fmla="*/ 21 h 23"/>
              <a:gd name="T10" fmla="*/ 7 w 9"/>
              <a:gd name="T11" fmla="*/ 23 h 23"/>
              <a:gd name="T12" fmla="*/ 9 w 9"/>
              <a:gd name="T13" fmla="*/ 21 h 23"/>
              <a:gd name="T14" fmla="*/ 9 w 9"/>
              <a:gd name="T15" fmla="*/ 6 h 23"/>
              <a:gd name="T16" fmla="*/ 8 w 9"/>
              <a:gd name="T17" fmla="*/ 0 h 23"/>
              <a:gd name="T18" fmla="*/ 0 w 9"/>
              <a:gd name="T19" fmla="*/ 8 h 23"/>
              <a:gd name="T20" fmla="*/ 0 w 9"/>
              <a:gd name="T21" fmla="*/ 21 h 23"/>
              <a:gd name="T22" fmla="*/ 2 w 9"/>
              <a:gd name="T2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3">
                <a:moveTo>
                  <a:pt x="2" y="23"/>
                </a:moveTo>
                <a:cubicBezTo>
                  <a:pt x="3" y="23"/>
                  <a:pt x="4" y="22"/>
                  <a:pt x="4" y="21"/>
                </a:cubicBezTo>
                <a:cubicBezTo>
                  <a:pt x="4" y="20"/>
                  <a:pt x="4" y="6"/>
                  <a:pt x="4" y="6"/>
                </a:cubicBezTo>
                <a:cubicBezTo>
                  <a:pt x="4" y="6"/>
                  <a:pt x="4" y="6"/>
                  <a:pt x="5" y="6"/>
                </a:cubicBezTo>
                <a:cubicBezTo>
                  <a:pt x="5" y="6"/>
                  <a:pt x="5" y="20"/>
                  <a:pt x="5" y="21"/>
                </a:cubicBezTo>
                <a:cubicBezTo>
                  <a:pt x="5" y="22"/>
                  <a:pt x="6" y="23"/>
                  <a:pt x="7" y="23"/>
                </a:cubicBezTo>
                <a:cubicBezTo>
                  <a:pt x="8" y="23"/>
                  <a:pt x="9" y="22"/>
                  <a:pt x="9" y="21"/>
                </a:cubicBezTo>
                <a:cubicBezTo>
                  <a:pt x="9" y="21"/>
                  <a:pt x="9" y="13"/>
                  <a:pt x="9" y="6"/>
                </a:cubicBezTo>
                <a:cubicBezTo>
                  <a:pt x="8" y="0"/>
                  <a:pt x="8" y="0"/>
                  <a:pt x="8" y="0"/>
                </a:cubicBezTo>
                <a:cubicBezTo>
                  <a:pt x="0" y="8"/>
                  <a:pt x="0" y="8"/>
                  <a:pt x="0" y="8"/>
                </a:cubicBezTo>
                <a:cubicBezTo>
                  <a:pt x="0" y="14"/>
                  <a:pt x="0" y="21"/>
                  <a:pt x="0" y="21"/>
                </a:cubicBezTo>
                <a:cubicBezTo>
                  <a:pt x="0" y="22"/>
                  <a:pt x="1" y="23"/>
                  <a:pt x="2" y="23"/>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71" name="Freeform 1946"/>
          <p:cNvSpPr>
            <a:spLocks noChangeAspect="1"/>
          </p:cNvSpPr>
          <p:nvPr/>
        </p:nvSpPr>
        <p:spPr bwMode="auto">
          <a:xfrm>
            <a:off x="18134913" y="4826093"/>
            <a:ext cx="9715" cy="33383"/>
          </a:xfrm>
          <a:custGeom>
            <a:avLst/>
            <a:gdLst>
              <a:gd name="T0" fmla="*/ 0 w 4"/>
              <a:gd name="T1" fmla="*/ 12 h 13"/>
              <a:gd name="T2" fmla="*/ 2 w 4"/>
              <a:gd name="T3" fmla="*/ 13 h 13"/>
              <a:gd name="T4" fmla="*/ 4 w 4"/>
              <a:gd name="T5" fmla="*/ 12 h 13"/>
              <a:gd name="T6" fmla="*/ 4 w 4"/>
              <a:gd name="T7" fmla="*/ 1 h 13"/>
              <a:gd name="T8" fmla="*/ 0 w 4"/>
              <a:gd name="T9" fmla="*/ 0 h 13"/>
              <a:gd name="T10" fmla="*/ 0 w 4"/>
              <a:gd name="T11" fmla="*/ 12 h 13"/>
            </a:gdLst>
            <a:ahLst/>
            <a:cxnLst>
              <a:cxn ang="0">
                <a:pos x="T0" y="T1"/>
              </a:cxn>
              <a:cxn ang="0">
                <a:pos x="T2" y="T3"/>
              </a:cxn>
              <a:cxn ang="0">
                <a:pos x="T4" y="T5"/>
              </a:cxn>
              <a:cxn ang="0">
                <a:pos x="T6" y="T7"/>
              </a:cxn>
              <a:cxn ang="0">
                <a:pos x="T8" y="T9"/>
              </a:cxn>
              <a:cxn ang="0">
                <a:pos x="T10" y="T11"/>
              </a:cxn>
            </a:cxnLst>
            <a:rect l="0" t="0" r="r" b="b"/>
            <a:pathLst>
              <a:path w="4" h="13">
                <a:moveTo>
                  <a:pt x="0" y="12"/>
                </a:moveTo>
                <a:cubicBezTo>
                  <a:pt x="0" y="13"/>
                  <a:pt x="1" y="13"/>
                  <a:pt x="2" y="13"/>
                </a:cubicBezTo>
                <a:cubicBezTo>
                  <a:pt x="3" y="13"/>
                  <a:pt x="4" y="13"/>
                  <a:pt x="4" y="12"/>
                </a:cubicBezTo>
                <a:cubicBezTo>
                  <a:pt x="4" y="11"/>
                  <a:pt x="4" y="6"/>
                  <a:pt x="4" y="1"/>
                </a:cubicBezTo>
                <a:cubicBezTo>
                  <a:pt x="0" y="0"/>
                  <a:pt x="0" y="0"/>
                  <a:pt x="0" y="0"/>
                </a:cubicBezTo>
                <a:cubicBezTo>
                  <a:pt x="0" y="1"/>
                  <a:pt x="0" y="11"/>
                  <a:pt x="0" y="12"/>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72" name="Freeform 1947"/>
          <p:cNvSpPr>
            <a:spLocks noChangeAspect="1"/>
          </p:cNvSpPr>
          <p:nvPr/>
        </p:nvSpPr>
        <p:spPr bwMode="auto">
          <a:xfrm>
            <a:off x="18249582" y="4865214"/>
            <a:ext cx="5396" cy="2157"/>
          </a:xfrm>
          <a:custGeom>
            <a:avLst/>
            <a:gdLst>
              <a:gd name="T0" fmla="*/ 1 w 2"/>
              <a:gd name="T1" fmla="*/ 1 h 1"/>
              <a:gd name="T2" fmla="*/ 2 w 2"/>
              <a:gd name="T3" fmla="*/ 1 h 1"/>
              <a:gd name="T4" fmla="*/ 0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2" y="1"/>
                  <a:pt x="2" y="1"/>
                  <a:pt x="2" y="1"/>
                </a:cubicBezTo>
                <a:cubicBezTo>
                  <a:pt x="0" y="0"/>
                  <a:pt x="0" y="0"/>
                  <a:pt x="0" y="0"/>
                </a:cubicBezTo>
                <a:cubicBezTo>
                  <a:pt x="0" y="1"/>
                  <a:pt x="1" y="1"/>
                  <a:pt x="1" y="1"/>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73" name="Freeform 1948"/>
          <p:cNvSpPr>
            <a:spLocks noChangeAspect="1"/>
          </p:cNvSpPr>
          <p:nvPr/>
        </p:nvSpPr>
        <p:spPr bwMode="auto">
          <a:xfrm>
            <a:off x="18249582" y="4880052"/>
            <a:ext cx="15112" cy="10769"/>
          </a:xfrm>
          <a:custGeom>
            <a:avLst/>
            <a:gdLst>
              <a:gd name="T0" fmla="*/ 3 w 6"/>
              <a:gd name="T1" fmla="*/ 0 h 4"/>
              <a:gd name="T2" fmla="*/ 0 w 6"/>
              <a:gd name="T3" fmla="*/ 3 h 4"/>
              <a:gd name="T4" fmla="*/ 0 w 6"/>
              <a:gd name="T5" fmla="*/ 4 h 4"/>
              <a:gd name="T6" fmla="*/ 6 w 6"/>
              <a:gd name="T7" fmla="*/ 1 h 4"/>
              <a:gd name="T8" fmla="*/ 3 w 6"/>
              <a:gd name="T9" fmla="*/ 0 h 4"/>
            </a:gdLst>
            <a:ahLst/>
            <a:cxnLst>
              <a:cxn ang="0">
                <a:pos x="T0" y="T1"/>
              </a:cxn>
              <a:cxn ang="0">
                <a:pos x="T2" y="T3"/>
              </a:cxn>
              <a:cxn ang="0">
                <a:pos x="T4" y="T5"/>
              </a:cxn>
              <a:cxn ang="0">
                <a:pos x="T6" y="T7"/>
              </a:cxn>
              <a:cxn ang="0">
                <a:pos x="T8" y="T9"/>
              </a:cxn>
            </a:cxnLst>
            <a:rect l="0" t="0" r="r" b="b"/>
            <a:pathLst>
              <a:path w="6" h="4">
                <a:moveTo>
                  <a:pt x="3" y="0"/>
                </a:moveTo>
                <a:cubicBezTo>
                  <a:pt x="1" y="0"/>
                  <a:pt x="0" y="1"/>
                  <a:pt x="0" y="3"/>
                </a:cubicBezTo>
                <a:cubicBezTo>
                  <a:pt x="0" y="3"/>
                  <a:pt x="0" y="4"/>
                  <a:pt x="0" y="4"/>
                </a:cubicBezTo>
                <a:cubicBezTo>
                  <a:pt x="6" y="1"/>
                  <a:pt x="6" y="1"/>
                  <a:pt x="6" y="1"/>
                </a:cubicBezTo>
                <a:cubicBezTo>
                  <a:pt x="5" y="0"/>
                  <a:pt x="4" y="0"/>
                  <a:pt x="3"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74" name="Freeform 1949"/>
          <p:cNvSpPr>
            <a:spLocks noChangeAspect="1"/>
          </p:cNvSpPr>
          <p:nvPr/>
        </p:nvSpPr>
        <p:spPr bwMode="auto">
          <a:xfrm>
            <a:off x="18093092" y="4931317"/>
            <a:ext cx="5396" cy="5385"/>
          </a:xfrm>
          <a:custGeom>
            <a:avLst/>
            <a:gdLst>
              <a:gd name="T0" fmla="*/ 0 w 2"/>
              <a:gd name="T1" fmla="*/ 2 h 2"/>
              <a:gd name="T2" fmla="*/ 2 w 2"/>
              <a:gd name="T3" fmla="*/ 1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2" y="1"/>
                  <a:pt x="2" y="1"/>
                  <a:pt x="2" y="1"/>
                </a:cubicBezTo>
                <a:cubicBezTo>
                  <a:pt x="2" y="1"/>
                  <a:pt x="2" y="1"/>
                  <a:pt x="1" y="0"/>
                </a:cubicBezTo>
                <a:lnTo>
                  <a:pt x="0" y="2"/>
                </a:ln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75" name="Oval 1950"/>
          <p:cNvSpPr>
            <a:spLocks noChangeAspect="1" noChangeArrowheads="1"/>
          </p:cNvSpPr>
          <p:nvPr/>
        </p:nvSpPr>
        <p:spPr bwMode="auto">
          <a:xfrm>
            <a:off x="18186178" y="4880053"/>
            <a:ext cx="17266" cy="18308"/>
          </a:xfrm>
          <a:prstGeom prst="ellipse">
            <a:avLst/>
          </a:pr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76" name="Freeform 1951"/>
          <p:cNvSpPr>
            <a:spLocks noChangeAspect="1"/>
          </p:cNvSpPr>
          <p:nvPr/>
        </p:nvSpPr>
        <p:spPr bwMode="auto">
          <a:xfrm>
            <a:off x="18172686" y="4905687"/>
            <a:ext cx="33456" cy="59232"/>
          </a:xfrm>
          <a:custGeom>
            <a:avLst/>
            <a:gdLst>
              <a:gd name="T0" fmla="*/ 12 w 13"/>
              <a:gd name="T1" fmla="*/ 4 h 23"/>
              <a:gd name="T2" fmla="*/ 13 w 13"/>
              <a:gd name="T3" fmla="*/ 7 h 23"/>
              <a:gd name="T4" fmla="*/ 13 w 13"/>
              <a:gd name="T5" fmla="*/ 1 h 23"/>
              <a:gd name="T6" fmla="*/ 10 w 13"/>
              <a:gd name="T7" fmla="*/ 0 h 23"/>
              <a:gd name="T8" fmla="*/ 5 w 13"/>
              <a:gd name="T9" fmla="*/ 0 h 23"/>
              <a:gd name="T10" fmla="*/ 1 w 13"/>
              <a:gd name="T11" fmla="*/ 3 h 23"/>
              <a:gd name="T12" fmla="*/ 0 w 13"/>
              <a:gd name="T13" fmla="*/ 8 h 23"/>
              <a:gd name="T14" fmla="*/ 2 w 13"/>
              <a:gd name="T15" fmla="*/ 10 h 23"/>
              <a:gd name="T16" fmla="*/ 4 w 13"/>
              <a:gd name="T17" fmla="*/ 4 h 23"/>
              <a:gd name="T18" fmla="*/ 4 w 13"/>
              <a:gd name="T19" fmla="*/ 4 h 23"/>
              <a:gd name="T20" fmla="*/ 2 w 13"/>
              <a:gd name="T21" fmla="*/ 11 h 23"/>
              <a:gd name="T22" fmla="*/ 11 w 13"/>
              <a:gd name="T23" fmla="*/ 23 h 23"/>
              <a:gd name="T24" fmla="*/ 11 w 13"/>
              <a:gd name="T25" fmla="*/ 20 h 23"/>
              <a:gd name="T26" fmla="*/ 12 w 13"/>
              <a:gd name="T27" fmla="*/ 20 h 23"/>
              <a:gd name="T28" fmla="*/ 13 w 13"/>
              <a:gd name="T29" fmla="*/ 9 h 23"/>
              <a:gd name="T30" fmla="*/ 11 w 13"/>
              <a:gd name="T31" fmla="*/ 4 h 23"/>
              <a:gd name="T32" fmla="*/ 12 w 13"/>
              <a:gd name="T3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23">
                <a:moveTo>
                  <a:pt x="12" y="4"/>
                </a:moveTo>
                <a:cubicBezTo>
                  <a:pt x="12" y="4"/>
                  <a:pt x="12" y="5"/>
                  <a:pt x="13" y="7"/>
                </a:cubicBezTo>
                <a:cubicBezTo>
                  <a:pt x="13" y="1"/>
                  <a:pt x="13" y="1"/>
                  <a:pt x="13" y="1"/>
                </a:cubicBezTo>
                <a:cubicBezTo>
                  <a:pt x="12" y="0"/>
                  <a:pt x="11" y="0"/>
                  <a:pt x="10" y="0"/>
                </a:cubicBezTo>
                <a:cubicBezTo>
                  <a:pt x="10" y="0"/>
                  <a:pt x="6" y="0"/>
                  <a:pt x="5" y="0"/>
                </a:cubicBezTo>
                <a:cubicBezTo>
                  <a:pt x="3" y="0"/>
                  <a:pt x="2" y="1"/>
                  <a:pt x="1" y="3"/>
                </a:cubicBezTo>
                <a:cubicBezTo>
                  <a:pt x="1" y="4"/>
                  <a:pt x="0" y="6"/>
                  <a:pt x="0" y="8"/>
                </a:cubicBezTo>
                <a:cubicBezTo>
                  <a:pt x="2" y="10"/>
                  <a:pt x="2" y="10"/>
                  <a:pt x="2" y="10"/>
                </a:cubicBezTo>
                <a:cubicBezTo>
                  <a:pt x="2" y="8"/>
                  <a:pt x="4" y="4"/>
                  <a:pt x="4" y="4"/>
                </a:cubicBezTo>
                <a:cubicBezTo>
                  <a:pt x="4" y="4"/>
                  <a:pt x="4" y="4"/>
                  <a:pt x="4" y="4"/>
                </a:cubicBezTo>
                <a:cubicBezTo>
                  <a:pt x="3" y="7"/>
                  <a:pt x="3" y="9"/>
                  <a:pt x="2" y="11"/>
                </a:cubicBezTo>
                <a:cubicBezTo>
                  <a:pt x="11" y="23"/>
                  <a:pt x="11" y="23"/>
                  <a:pt x="11" y="23"/>
                </a:cubicBezTo>
                <a:cubicBezTo>
                  <a:pt x="11" y="22"/>
                  <a:pt x="11" y="21"/>
                  <a:pt x="11" y="20"/>
                </a:cubicBezTo>
                <a:cubicBezTo>
                  <a:pt x="11" y="20"/>
                  <a:pt x="11" y="20"/>
                  <a:pt x="12" y="20"/>
                </a:cubicBezTo>
                <a:cubicBezTo>
                  <a:pt x="13" y="9"/>
                  <a:pt x="13" y="9"/>
                  <a:pt x="13" y="9"/>
                </a:cubicBezTo>
                <a:cubicBezTo>
                  <a:pt x="11" y="4"/>
                  <a:pt x="11" y="4"/>
                  <a:pt x="11" y="4"/>
                </a:cubicBezTo>
                <a:cubicBezTo>
                  <a:pt x="12" y="4"/>
                  <a:pt x="12" y="4"/>
                  <a:pt x="12" y="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77" name="Freeform 1952"/>
          <p:cNvSpPr>
            <a:spLocks noChangeAspect="1"/>
          </p:cNvSpPr>
          <p:nvPr/>
        </p:nvSpPr>
        <p:spPr bwMode="auto">
          <a:xfrm>
            <a:off x="18109281" y="4905685"/>
            <a:ext cx="41010" cy="23689"/>
          </a:xfrm>
          <a:custGeom>
            <a:avLst/>
            <a:gdLst>
              <a:gd name="T0" fmla="*/ 12 w 16"/>
              <a:gd name="T1" fmla="*/ 0 h 9"/>
              <a:gd name="T2" fmla="*/ 4 w 16"/>
              <a:gd name="T3" fmla="*/ 0 h 9"/>
              <a:gd name="T4" fmla="*/ 2 w 16"/>
              <a:gd name="T5" fmla="*/ 0 h 9"/>
              <a:gd name="T6" fmla="*/ 0 w 16"/>
              <a:gd name="T7" fmla="*/ 3 h 9"/>
              <a:gd name="T8" fmla="*/ 0 w 16"/>
              <a:gd name="T9" fmla="*/ 4 h 9"/>
              <a:gd name="T10" fmla="*/ 0 w 16"/>
              <a:gd name="T11" fmla="*/ 9 h 9"/>
              <a:gd name="T12" fmla="*/ 3 w 16"/>
              <a:gd name="T13" fmla="*/ 8 h 9"/>
              <a:gd name="T14" fmla="*/ 3 w 16"/>
              <a:gd name="T15" fmla="*/ 5 h 9"/>
              <a:gd name="T16" fmla="*/ 4 w 16"/>
              <a:gd name="T17" fmla="*/ 5 h 9"/>
              <a:gd name="T18" fmla="*/ 4 w 16"/>
              <a:gd name="T19" fmla="*/ 8 h 9"/>
              <a:gd name="T20" fmla="*/ 12 w 16"/>
              <a:gd name="T21" fmla="*/ 6 h 9"/>
              <a:gd name="T22" fmla="*/ 12 w 16"/>
              <a:gd name="T23" fmla="*/ 5 h 9"/>
              <a:gd name="T24" fmla="*/ 13 w 16"/>
              <a:gd name="T25" fmla="*/ 5 h 9"/>
              <a:gd name="T26" fmla="*/ 13 w 16"/>
              <a:gd name="T27" fmla="*/ 6 h 9"/>
              <a:gd name="T28" fmla="*/ 16 w 16"/>
              <a:gd name="T29" fmla="*/ 5 h 9"/>
              <a:gd name="T30" fmla="*/ 16 w 16"/>
              <a:gd name="T31" fmla="*/ 4 h 9"/>
              <a:gd name="T32" fmla="*/ 12 w 16"/>
              <a:gd name="T3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9">
                <a:moveTo>
                  <a:pt x="12" y="0"/>
                </a:moveTo>
                <a:cubicBezTo>
                  <a:pt x="11" y="0"/>
                  <a:pt x="5" y="0"/>
                  <a:pt x="4" y="0"/>
                </a:cubicBezTo>
                <a:cubicBezTo>
                  <a:pt x="3" y="0"/>
                  <a:pt x="3" y="0"/>
                  <a:pt x="2" y="0"/>
                </a:cubicBezTo>
                <a:cubicBezTo>
                  <a:pt x="0" y="3"/>
                  <a:pt x="0" y="3"/>
                  <a:pt x="0" y="3"/>
                </a:cubicBezTo>
                <a:cubicBezTo>
                  <a:pt x="0" y="3"/>
                  <a:pt x="0" y="4"/>
                  <a:pt x="0" y="4"/>
                </a:cubicBezTo>
                <a:cubicBezTo>
                  <a:pt x="0" y="4"/>
                  <a:pt x="0" y="7"/>
                  <a:pt x="0" y="9"/>
                </a:cubicBezTo>
                <a:cubicBezTo>
                  <a:pt x="3" y="8"/>
                  <a:pt x="3" y="8"/>
                  <a:pt x="3" y="8"/>
                </a:cubicBezTo>
                <a:cubicBezTo>
                  <a:pt x="3" y="6"/>
                  <a:pt x="3" y="5"/>
                  <a:pt x="3" y="5"/>
                </a:cubicBezTo>
                <a:cubicBezTo>
                  <a:pt x="3" y="5"/>
                  <a:pt x="3" y="5"/>
                  <a:pt x="4" y="5"/>
                </a:cubicBezTo>
                <a:cubicBezTo>
                  <a:pt x="4" y="5"/>
                  <a:pt x="4" y="6"/>
                  <a:pt x="4" y="8"/>
                </a:cubicBezTo>
                <a:cubicBezTo>
                  <a:pt x="12" y="6"/>
                  <a:pt x="12" y="6"/>
                  <a:pt x="12" y="6"/>
                </a:cubicBezTo>
                <a:cubicBezTo>
                  <a:pt x="12" y="5"/>
                  <a:pt x="12" y="5"/>
                  <a:pt x="12" y="5"/>
                </a:cubicBezTo>
                <a:cubicBezTo>
                  <a:pt x="12" y="5"/>
                  <a:pt x="12" y="5"/>
                  <a:pt x="13" y="5"/>
                </a:cubicBezTo>
                <a:cubicBezTo>
                  <a:pt x="13" y="5"/>
                  <a:pt x="13" y="5"/>
                  <a:pt x="13" y="6"/>
                </a:cubicBezTo>
                <a:cubicBezTo>
                  <a:pt x="16" y="5"/>
                  <a:pt x="16" y="5"/>
                  <a:pt x="16" y="5"/>
                </a:cubicBezTo>
                <a:cubicBezTo>
                  <a:pt x="16" y="5"/>
                  <a:pt x="16" y="4"/>
                  <a:pt x="16" y="4"/>
                </a:cubicBezTo>
                <a:cubicBezTo>
                  <a:pt x="16" y="1"/>
                  <a:pt x="14" y="0"/>
                  <a:pt x="12" y="0"/>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78" name="Freeform 1953"/>
          <p:cNvSpPr>
            <a:spLocks noChangeAspect="1"/>
          </p:cNvSpPr>
          <p:nvPr/>
        </p:nvSpPr>
        <p:spPr bwMode="auto">
          <a:xfrm>
            <a:off x="18125470" y="4880053"/>
            <a:ext cx="15112" cy="18308"/>
          </a:xfrm>
          <a:custGeom>
            <a:avLst/>
            <a:gdLst>
              <a:gd name="T0" fmla="*/ 3 w 6"/>
              <a:gd name="T1" fmla="*/ 7 h 7"/>
              <a:gd name="T2" fmla="*/ 6 w 6"/>
              <a:gd name="T3" fmla="*/ 3 h 7"/>
              <a:gd name="T4" fmla="*/ 3 w 6"/>
              <a:gd name="T5" fmla="*/ 0 h 7"/>
              <a:gd name="T6" fmla="*/ 3 w 6"/>
              <a:gd name="T7" fmla="*/ 0 h 7"/>
              <a:gd name="T8" fmla="*/ 0 w 6"/>
              <a:gd name="T9" fmla="*/ 4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5" y="7"/>
                  <a:pt x="6" y="5"/>
                  <a:pt x="6" y="3"/>
                </a:cubicBezTo>
                <a:cubicBezTo>
                  <a:pt x="6" y="1"/>
                  <a:pt x="5" y="0"/>
                  <a:pt x="3" y="0"/>
                </a:cubicBezTo>
                <a:cubicBezTo>
                  <a:pt x="3" y="0"/>
                  <a:pt x="3" y="0"/>
                  <a:pt x="3" y="0"/>
                </a:cubicBezTo>
                <a:cubicBezTo>
                  <a:pt x="0" y="4"/>
                  <a:pt x="0" y="4"/>
                  <a:pt x="0" y="4"/>
                </a:cubicBezTo>
                <a:cubicBezTo>
                  <a:pt x="0" y="6"/>
                  <a:pt x="1" y="7"/>
                  <a:pt x="3" y="7"/>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79" name="Freeform 1954"/>
          <p:cNvSpPr>
            <a:spLocks noChangeAspect="1"/>
          </p:cNvSpPr>
          <p:nvPr/>
        </p:nvSpPr>
        <p:spPr bwMode="auto">
          <a:xfrm>
            <a:off x="18109282" y="4820694"/>
            <a:ext cx="20507" cy="37691"/>
          </a:xfrm>
          <a:custGeom>
            <a:avLst/>
            <a:gdLst>
              <a:gd name="T0" fmla="*/ 8 w 8"/>
              <a:gd name="T1" fmla="*/ 14 h 15"/>
              <a:gd name="T2" fmla="*/ 8 w 8"/>
              <a:gd name="T3" fmla="*/ 2 h 15"/>
              <a:gd name="T4" fmla="*/ 8 w 8"/>
              <a:gd name="T5" fmla="*/ 2 h 15"/>
              <a:gd name="T6" fmla="*/ 1 w 8"/>
              <a:gd name="T7" fmla="*/ 0 h 15"/>
              <a:gd name="T8" fmla="*/ 0 w 8"/>
              <a:gd name="T9" fmla="*/ 2 h 15"/>
              <a:gd name="T10" fmla="*/ 4 w 8"/>
              <a:gd name="T11" fmla="*/ 2 h 15"/>
              <a:gd name="T12" fmla="*/ 4 w 8"/>
              <a:gd name="T13" fmla="*/ 12 h 15"/>
              <a:gd name="T14" fmla="*/ 6 w 8"/>
              <a:gd name="T15" fmla="*/ 15 h 15"/>
              <a:gd name="T16" fmla="*/ 8 w 8"/>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5">
                <a:moveTo>
                  <a:pt x="8" y="14"/>
                </a:moveTo>
                <a:cubicBezTo>
                  <a:pt x="8" y="13"/>
                  <a:pt x="8" y="2"/>
                  <a:pt x="8" y="2"/>
                </a:cubicBezTo>
                <a:cubicBezTo>
                  <a:pt x="8" y="2"/>
                  <a:pt x="8" y="2"/>
                  <a:pt x="8" y="2"/>
                </a:cubicBezTo>
                <a:cubicBezTo>
                  <a:pt x="1" y="0"/>
                  <a:pt x="1" y="0"/>
                  <a:pt x="1" y="0"/>
                </a:cubicBezTo>
                <a:cubicBezTo>
                  <a:pt x="0" y="2"/>
                  <a:pt x="0" y="2"/>
                  <a:pt x="0" y="2"/>
                </a:cubicBezTo>
                <a:cubicBezTo>
                  <a:pt x="4" y="2"/>
                  <a:pt x="4" y="2"/>
                  <a:pt x="4" y="2"/>
                </a:cubicBezTo>
                <a:cubicBezTo>
                  <a:pt x="4" y="6"/>
                  <a:pt x="4" y="10"/>
                  <a:pt x="4" y="12"/>
                </a:cubicBezTo>
                <a:cubicBezTo>
                  <a:pt x="6" y="15"/>
                  <a:pt x="6" y="15"/>
                  <a:pt x="6" y="15"/>
                </a:cubicBezTo>
                <a:cubicBezTo>
                  <a:pt x="7" y="15"/>
                  <a:pt x="8" y="15"/>
                  <a:pt x="8" y="14"/>
                </a:cubicBezTo>
                <a:close/>
              </a:path>
            </a:pathLst>
          </a:custGeom>
          <a:solidFill>
            <a:srgbClr val="EFE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485" name="Line 1960"/>
          <p:cNvSpPr>
            <a:spLocks noChangeAspect="1" noChangeShapeType="1"/>
          </p:cNvSpPr>
          <p:nvPr/>
        </p:nvSpPr>
        <p:spPr bwMode="auto">
          <a:xfrm>
            <a:off x="20536239" y="5222711"/>
            <a:ext cx="0" cy="0"/>
          </a:xfrm>
          <a:prstGeom prst="line">
            <a:avLst/>
          </a:prstGeom>
          <a:noFill/>
          <a:ln w="9" cap="flat">
            <a:solidFill>
              <a:srgbClr val="656668"/>
            </a:solidFill>
            <a:prstDash val="solid"/>
            <a:miter lim="800000"/>
            <a:headEnd/>
            <a:tailEnd/>
          </a:ln>
          <a:extLst>
            <a:ext uri="{909E8E84-426E-40DD-AFC4-6F175D3DCCD1}">
              <a14:hiddenFill xmlns:a14="http://schemas.microsoft.com/office/drawing/2010/main">
                <a:noFill/>
              </a14:hiddenFill>
            </a:ext>
          </a:extLst>
        </p:spPr>
        <p:txBody>
          <a:bodyPr vert="horz" wrap="square" lIns="77706" tIns="38852" rIns="77706" bIns="38852" numCol="1" anchor="t" anchorCtr="0" compatLnSpc="1">
            <a:prstTxWarp prst="textNoShape">
              <a:avLst/>
            </a:prstTxWarp>
          </a:bodyPr>
          <a:lstStyle/>
          <a:p>
            <a:endParaRPr lang="en-US" sz="1530" dirty="0">
              <a:solidFill>
                <a:srgbClr val="505050"/>
              </a:solidFill>
            </a:endParaRPr>
          </a:p>
        </p:txBody>
      </p:sp>
      <p:sp>
        <p:nvSpPr>
          <p:cNvPr id="3" name="Title 2"/>
          <p:cNvSpPr>
            <a:spLocks noGrp="1"/>
          </p:cNvSpPr>
          <p:nvPr>
            <p:ph type="title"/>
          </p:nvPr>
        </p:nvSpPr>
        <p:spPr/>
        <p:txBody>
          <a:bodyPr/>
          <a:lstStyle/>
          <a:p>
            <a:r>
              <a:rPr lang="en-US" dirty="0"/>
              <a:t>Azure is … BIG</a:t>
            </a:r>
          </a:p>
        </p:txBody>
      </p:sp>
      <p:sp>
        <p:nvSpPr>
          <p:cNvPr id="12" name="Rectangle 11"/>
          <p:cNvSpPr/>
          <p:nvPr/>
        </p:nvSpPr>
        <p:spPr>
          <a:xfrm>
            <a:off x="274636" y="1211262"/>
            <a:ext cx="3931911" cy="123444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400" dirty="0">
              <a:gradFill>
                <a:gsLst>
                  <a:gs pos="0">
                    <a:srgbClr val="FFFFFF"/>
                  </a:gs>
                  <a:gs pos="100000">
                    <a:srgbClr val="FFFFFF"/>
                  </a:gs>
                </a:gsLst>
                <a:lin ang="16200000" scaled="1"/>
              </a:gradFill>
              <a:latin typeface="Segoe UI" panose="020B0502040204020203" pitchFamily="34" charset="0"/>
              <a:cs typeface="Segoe UI" panose="020B0502040204020203" pitchFamily="34" charset="0"/>
            </a:endParaRPr>
          </a:p>
        </p:txBody>
      </p:sp>
      <p:pic>
        <p:nvPicPr>
          <p:cNvPr id="160" name="Picture 1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511" y="1394165"/>
            <a:ext cx="3566160" cy="857076"/>
          </a:xfrm>
          <a:prstGeom prst="rect">
            <a:avLst/>
          </a:prstGeom>
        </p:spPr>
      </p:pic>
      <p:grpSp>
        <p:nvGrpSpPr>
          <p:cNvPr id="99" name="Group 98"/>
          <p:cNvGrpSpPr/>
          <p:nvPr/>
        </p:nvGrpSpPr>
        <p:grpSpPr>
          <a:xfrm>
            <a:off x="8229600" y="3771579"/>
            <a:ext cx="3931920" cy="2514600"/>
            <a:chOff x="8229600" y="3771579"/>
            <a:chExt cx="3931920" cy="2514600"/>
          </a:xfrm>
        </p:grpSpPr>
        <p:sp>
          <p:nvSpPr>
            <p:cNvPr id="158" name="Rectangle 157"/>
            <p:cNvSpPr/>
            <p:nvPr/>
          </p:nvSpPr>
          <p:spPr>
            <a:xfrm>
              <a:off x="8229600" y="3771579"/>
              <a:ext cx="3931911"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400" dirty="0">
                <a:gradFill>
                  <a:gsLst>
                    <a:gs pos="0">
                      <a:srgbClr val="FFFFFF"/>
                    </a:gs>
                    <a:gs pos="100000">
                      <a:srgbClr val="FFFFFF"/>
                    </a:gs>
                  </a:gsLst>
                  <a:lin ang="16200000" scaled="1"/>
                </a:gradFill>
                <a:latin typeface="Segoe UI" panose="020B0502040204020203" pitchFamily="34" charset="0"/>
                <a:cs typeface="Segoe UI" panose="020B0502040204020203" pitchFamily="34" charset="0"/>
              </a:endParaRPr>
            </a:p>
          </p:txBody>
        </p:sp>
        <p:pic>
          <p:nvPicPr>
            <p:cNvPr id="28" name="Picture 27"/>
            <p:cNvPicPr>
              <a:picLocks noChangeAspect="1"/>
            </p:cNvPicPr>
            <p:nvPr/>
          </p:nvPicPr>
          <p:blipFill rotWithShape="1">
            <a:blip r:embed="rId4"/>
            <a:srcRect l="7815" r="10095" b="2344"/>
            <a:stretch/>
          </p:blipFill>
          <p:spPr>
            <a:xfrm>
              <a:off x="8229600" y="4010762"/>
              <a:ext cx="3931920" cy="2275417"/>
            </a:xfrm>
            <a:prstGeom prst="rect">
              <a:avLst/>
            </a:prstGeom>
          </p:spPr>
        </p:pic>
        <p:grpSp>
          <p:nvGrpSpPr>
            <p:cNvPr id="179" name="Group 178"/>
            <p:cNvGrpSpPr/>
            <p:nvPr/>
          </p:nvGrpSpPr>
          <p:grpSpPr>
            <a:xfrm>
              <a:off x="8229600" y="4940768"/>
              <a:ext cx="2063718" cy="1345411"/>
              <a:chOff x="8229600" y="1097864"/>
              <a:chExt cx="2063718" cy="1345411"/>
            </a:xfrm>
          </p:grpSpPr>
          <p:sp>
            <p:nvSpPr>
              <p:cNvPr id="180" name="TextBox 179"/>
              <p:cNvSpPr txBox="1">
                <a:spLocks noChangeAspect="1"/>
              </p:cNvSpPr>
              <p:nvPr/>
            </p:nvSpPr>
            <p:spPr>
              <a:xfrm>
                <a:off x="8229600" y="1097864"/>
                <a:ext cx="2015526" cy="1172607"/>
              </a:xfrm>
              <a:prstGeom prst="rect">
                <a:avLst/>
              </a:prstGeom>
              <a:noFill/>
            </p:spPr>
            <p:txBody>
              <a:bodyPr wrap="none" lIns="146304" tIns="109728" rIns="182854" bIns="146283" rtlCol="0">
                <a:spAutoFit/>
              </a:bodyPr>
              <a:lstStyle>
                <a:defPPr>
                  <a:defRPr lang="en-US"/>
                </a:defPPr>
                <a:lvl1pPr>
                  <a:lnSpc>
                    <a:spcPct val="90000"/>
                  </a:lnSpc>
                  <a:defRPr sz="11500">
                    <a:gradFill>
                      <a:gsLst>
                        <a:gs pos="0">
                          <a:srgbClr val="FFFFFF"/>
                        </a:gs>
                        <a:gs pos="100000">
                          <a:srgbClr val="FFFFFF"/>
                        </a:gs>
                      </a:gsLst>
                      <a:lin ang="16200000" scaled="1"/>
                    </a:gradFill>
                  </a:defRPr>
                </a:lvl1pPr>
              </a:lstStyle>
              <a:p>
                <a:r>
                  <a:rPr lang="en-US" sz="6600" dirty="0"/>
                  <a:t>300k</a:t>
                </a:r>
              </a:p>
            </p:txBody>
          </p:sp>
          <p:sp>
            <p:nvSpPr>
              <p:cNvPr id="181" name="TextBox 180"/>
              <p:cNvSpPr txBox="1">
                <a:spLocks noChangeAspect="1"/>
              </p:cNvSpPr>
              <p:nvPr/>
            </p:nvSpPr>
            <p:spPr>
              <a:xfrm>
                <a:off x="8229600" y="1870853"/>
                <a:ext cx="2063718" cy="572422"/>
              </a:xfrm>
              <a:prstGeom prst="rect">
                <a:avLst/>
              </a:prstGeom>
              <a:noFill/>
            </p:spPr>
            <p:txBody>
              <a:bodyPr wrap="none" lIns="182854" tIns="146283" rIns="182854" bIns="146283" rtlCol="0">
                <a:spAutoFit/>
              </a:bodyPr>
              <a:lstStyle>
                <a:defPPr>
                  <a:defRPr lang="en-US"/>
                </a:defPPr>
                <a:lvl1pPr>
                  <a:lnSpc>
                    <a:spcPct val="90000"/>
                  </a:lnSpc>
                  <a:defRPr sz="2000">
                    <a:gradFill>
                      <a:gsLst>
                        <a:gs pos="0">
                          <a:srgbClr val="FFFFFF"/>
                        </a:gs>
                        <a:gs pos="100000">
                          <a:srgbClr val="FFFFFF"/>
                        </a:gs>
                      </a:gsLst>
                      <a:lin ang="16200000" scaled="1"/>
                    </a:gradFill>
                    <a:latin typeface="Segoe UI" panose="020B0502040204020203" pitchFamily="34" charset="0"/>
                    <a:cs typeface="Segoe UI" panose="020B0502040204020203" pitchFamily="34" charset="0"/>
                  </a:defRPr>
                </a:lvl1pPr>
              </a:lstStyle>
              <a:p>
                <a:r>
                  <a:rPr lang="en-US" dirty="0"/>
                  <a:t>active websites</a:t>
                </a:r>
              </a:p>
            </p:txBody>
          </p:sp>
        </p:grpSp>
      </p:grpSp>
      <p:grpSp>
        <p:nvGrpSpPr>
          <p:cNvPr id="102" name="Group 101"/>
          <p:cNvGrpSpPr/>
          <p:nvPr/>
        </p:nvGrpSpPr>
        <p:grpSpPr>
          <a:xfrm>
            <a:off x="274636" y="2491432"/>
            <a:ext cx="3931920" cy="3794760"/>
            <a:chOff x="274636" y="2491432"/>
            <a:chExt cx="3931920" cy="3794760"/>
          </a:xfrm>
        </p:grpSpPr>
        <p:sp>
          <p:nvSpPr>
            <p:cNvPr id="156" name="Rectangle 155"/>
            <p:cNvSpPr/>
            <p:nvPr/>
          </p:nvSpPr>
          <p:spPr>
            <a:xfrm>
              <a:off x="274636" y="2491432"/>
              <a:ext cx="3931911" cy="3794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400" dirty="0">
                <a:gradFill>
                  <a:gsLst>
                    <a:gs pos="0">
                      <a:srgbClr val="FFFFFF"/>
                    </a:gs>
                    <a:gs pos="100000">
                      <a:srgbClr val="FFFFFF"/>
                    </a:gs>
                  </a:gsLst>
                  <a:lin ang="16200000" scaled="1"/>
                </a:gradFill>
                <a:latin typeface="Segoe UI" panose="020B0502040204020203" pitchFamily="34" charset="0"/>
                <a:cs typeface="Segoe UI" panose="020B0502040204020203" pitchFamily="34" charset="0"/>
              </a:endParaRPr>
            </a:p>
          </p:txBody>
        </p:sp>
        <p:grpSp>
          <p:nvGrpSpPr>
            <p:cNvPr id="17" name="Group 16"/>
            <p:cNvGrpSpPr/>
            <p:nvPr/>
          </p:nvGrpSpPr>
          <p:grpSpPr>
            <a:xfrm>
              <a:off x="274636" y="2491432"/>
              <a:ext cx="3489577" cy="2743171"/>
              <a:chOff x="1097942" y="2819404"/>
              <a:chExt cx="3489577" cy="2743171"/>
            </a:xfrm>
          </p:grpSpPr>
          <p:grpSp>
            <p:nvGrpSpPr>
              <p:cNvPr id="14" name="Group 13"/>
              <p:cNvGrpSpPr/>
              <p:nvPr/>
            </p:nvGrpSpPr>
            <p:grpSpPr>
              <a:xfrm>
                <a:off x="1097942" y="2819404"/>
                <a:ext cx="3489577" cy="1345068"/>
                <a:chOff x="8229600" y="1211262"/>
                <a:chExt cx="3489577" cy="1345068"/>
              </a:xfrm>
            </p:grpSpPr>
            <p:sp>
              <p:nvSpPr>
                <p:cNvPr id="163" name="TextBox 162"/>
                <p:cNvSpPr txBox="1">
                  <a:spLocks noChangeAspect="1"/>
                </p:cNvSpPr>
                <p:nvPr/>
              </p:nvSpPr>
              <p:spPr>
                <a:xfrm>
                  <a:off x="8229600" y="1211262"/>
                  <a:ext cx="3031829" cy="1172607"/>
                </a:xfrm>
                <a:prstGeom prst="rect">
                  <a:avLst/>
                </a:prstGeom>
                <a:noFill/>
              </p:spPr>
              <p:txBody>
                <a:bodyPr wrap="none" lIns="146304" tIns="109728" rIns="182854" bIns="146283" rtlCol="0">
                  <a:spAutoFit/>
                </a:bodyPr>
                <a:lstStyle>
                  <a:defPPr>
                    <a:defRPr lang="en-US"/>
                  </a:defPPr>
                  <a:lvl1pPr>
                    <a:lnSpc>
                      <a:spcPct val="90000"/>
                    </a:lnSpc>
                    <a:defRPr sz="11500">
                      <a:gradFill>
                        <a:gsLst>
                          <a:gs pos="0">
                            <a:srgbClr val="FFFFFF"/>
                          </a:gs>
                          <a:gs pos="100000">
                            <a:srgbClr val="FFFFFF"/>
                          </a:gs>
                        </a:gsLst>
                        <a:lin ang="16200000" scaled="1"/>
                      </a:gradFill>
                    </a:defRPr>
                  </a:lvl1pPr>
                </a:lstStyle>
                <a:p>
                  <a:r>
                    <a:rPr lang="en-US" sz="6600" dirty="0"/>
                    <a:t>300</a:t>
                  </a:r>
                  <a:r>
                    <a:rPr lang="en-US" sz="3600" dirty="0"/>
                    <a:t> million</a:t>
                  </a:r>
                </a:p>
              </p:txBody>
            </p:sp>
            <p:sp>
              <p:nvSpPr>
                <p:cNvPr id="165" name="TextBox 164"/>
                <p:cNvSpPr txBox="1">
                  <a:spLocks noChangeAspect="1"/>
                </p:cNvSpPr>
                <p:nvPr/>
              </p:nvSpPr>
              <p:spPr>
                <a:xfrm>
                  <a:off x="8229600" y="1983908"/>
                  <a:ext cx="3489577" cy="572422"/>
                </a:xfrm>
                <a:prstGeom prst="rect">
                  <a:avLst/>
                </a:prstGeom>
                <a:noFill/>
              </p:spPr>
              <p:txBody>
                <a:bodyPr wrap="square" lIns="182854" tIns="146283" rIns="182854" bIns="146283" rtlCol="0">
                  <a:spAutoFit/>
                </a:bodyPr>
                <a:lstStyle>
                  <a:defPPr>
                    <a:defRPr lang="en-US"/>
                  </a:defPPr>
                  <a:lvl1pPr>
                    <a:lnSpc>
                      <a:spcPct val="90000"/>
                    </a:lnSpc>
                    <a:defRPr sz="2000">
                      <a:gradFill>
                        <a:gsLst>
                          <a:gs pos="0">
                            <a:srgbClr val="FFFFFF"/>
                          </a:gs>
                          <a:gs pos="100000">
                            <a:srgbClr val="FFFFFF"/>
                          </a:gs>
                        </a:gsLst>
                        <a:lin ang="16200000" scaled="1"/>
                      </a:gradFill>
                      <a:latin typeface="Segoe UI" panose="020B0502040204020203" pitchFamily="34" charset="0"/>
                      <a:cs typeface="Segoe UI" panose="020B0502040204020203" pitchFamily="34" charset="0"/>
                    </a:defRPr>
                  </a:lvl1pPr>
                </a:lstStyle>
                <a:p>
                  <a:r>
                    <a:rPr lang="en-US" dirty="0"/>
                    <a:t>Azure AD users</a:t>
                  </a:r>
                </a:p>
              </p:txBody>
            </p:sp>
          </p:grpSp>
          <p:grpSp>
            <p:nvGrpSpPr>
              <p:cNvPr id="167" name="Group 166"/>
              <p:cNvGrpSpPr/>
              <p:nvPr/>
            </p:nvGrpSpPr>
            <p:grpSpPr>
              <a:xfrm>
                <a:off x="1097942" y="4217507"/>
                <a:ext cx="3489577" cy="1345068"/>
                <a:chOff x="8229600" y="1439833"/>
                <a:chExt cx="3489577" cy="1345068"/>
              </a:xfrm>
            </p:grpSpPr>
            <p:sp>
              <p:nvSpPr>
                <p:cNvPr id="168" name="TextBox 167"/>
                <p:cNvSpPr txBox="1">
                  <a:spLocks noChangeAspect="1"/>
                </p:cNvSpPr>
                <p:nvPr/>
              </p:nvSpPr>
              <p:spPr>
                <a:xfrm>
                  <a:off x="8229600" y="1439833"/>
                  <a:ext cx="2339332" cy="1172607"/>
                </a:xfrm>
                <a:prstGeom prst="rect">
                  <a:avLst/>
                </a:prstGeom>
                <a:noFill/>
              </p:spPr>
              <p:txBody>
                <a:bodyPr wrap="none" lIns="146304" tIns="109728" rIns="182854" bIns="146283" rtlCol="0">
                  <a:spAutoFit/>
                </a:bodyPr>
                <a:lstStyle>
                  <a:defPPr>
                    <a:defRPr lang="en-US"/>
                  </a:defPPr>
                  <a:lvl1pPr>
                    <a:lnSpc>
                      <a:spcPct val="90000"/>
                    </a:lnSpc>
                    <a:defRPr sz="11500">
                      <a:gradFill>
                        <a:gsLst>
                          <a:gs pos="0">
                            <a:srgbClr val="FFFFFF"/>
                          </a:gs>
                          <a:gs pos="100000">
                            <a:srgbClr val="FFFFFF"/>
                          </a:gs>
                        </a:gsLst>
                        <a:lin ang="16200000" scaled="1"/>
                      </a:gradFill>
                    </a:defRPr>
                  </a:lvl1pPr>
                </a:lstStyle>
                <a:p>
                  <a:r>
                    <a:rPr lang="en-US" sz="6600" dirty="0"/>
                    <a:t>13</a:t>
                  </a:r>
                  <a:r>
                    <a:rPr lang="en-US" sz="3600" dirty="0"/>
                    <a:t> billion</a:t>
                  </a:r>
                </a:p>
              </p:txBody>
            </p:sp>
            <p:sp>
              <p:nvSpPr>
                <p:cNvPr id="169" name="TextBox 168"/>
                <p:cNvSpPr txBox="1">
                  <a:spLocks noChangeAspect="1"/>
                </p:cNvSpPr>
                <p:nvPr/>
              </p:nvSpPr>
              <p:spPr>
                <a:xfrm>
                  <a:off x="8229600" y="2212479"/>
                  <a:ext cx="3489577" cy="572422"/>
                </a:xfrm>
                <a:prstGeom prst="rect">
                  <a:avLst/>
                </a:prstGeom>
                <a:noFill/>
              </p:spPr>
              <p:txBody>
                <a:bodyPr wrap="square" lIns="182854" tIns="146283" rIns="182854" bIns="146283" rtlCol="0">
                  <a:spAutoFit/>
                </a:bodyPr>
                <a:lstStyle>
                  <a:defPPr>
                    <a:defRPr lang="en-US"/>
                  </a:defPPr>
                  <a:lvl1pPr>
                    <a:lnSpc>
                      <a:spcPct val="90000"/>
                    </a:lnSpc>
                    <a:defRPr sz="2000">
                      <a:gradFill>
                        <a:gsLst>
                          <a:gs pos="0">
                            <a:srgbClr val="FFFFFF"/>
                          </a:gs>
                          <a:gs pos="100000">
                            <a:srgbClr val="FFFFFF"/>
                          </a:gs>
                        </a:gsLst>
                        <a:lin ang="16200000" scaled="1"/>
                      </a:gradFill>
                      <a:latin typeface="Segoe UI" panose="020B0502040204020203" pitchFamily="34" charset="0"/>
                      <a:cs typeface="Segoe UI" panose="020B0502040204020203" pitchFamily="34" charset="0"/>
                    </a:defRPr>
                  </a:lvl1pPr>
                </a:lstStyle>
                <a:p>
                  <a:r>
                    <a:rPr lang="en-US" dirty="0"/>
                    <a:t>authentications per week </a:t>
                  </a:r>
                </a:p>
              </p:txBody>
            </p:sp>
          </p:grpSp>
        </p:grpSp>
        <p:pic>
          <p:nvPicPr>
            <p:cNvPr id="184" name="Picture 183"/>
            <p:cNvPicPr>
              <a:picLocks noChangeAspect="1"/>
            </p:cNvPicPr>
            <p:nvPr/>
          </p:nvPicPr>
          <p:blipFill rotWithShape="1">
            <a:blip r:embed="rId5"/>
            <a:srcRect l="687" r="687"/>
            <a:stretch/>
          </p:blipFill>
          <p:spPr>
            <a:xfrm>
              <a:off x="274636" y="5408523"/>
              <a:ext cx="3931920" cy="557592"/>
            </a:xfrm>
            <a:prstGeom prst="rect">
              <a:avLst/>
            </a:prstGeom>
          </p:spPr>
        </p:pic>
      </p:grpSp>
      <p:grpSp>
        <p:nvGrpSpPr>
          <p:cNvPr id="101" name="Group 100"/>
          <p:cNvGrpSpPr/>
          <p:nvPr/>
        </p:nvGrpSpPr>
        <p:grpSpPr>
          <a:xfrm>
            <a:off x="4252118" y="1211262"/>
            <a:ext cx="3931911" cy="2514600"/>
            <a:chOff x="4252118" y="1211262"/>
            <a:chExt cx="3931911" cy="2514600"/>
          </a:xfrm>
        </p:grpSpPr>
        <p:sp>
          <p:nvSpPr>
            <p:cNvPr id="154" name="Rectangle 153"/>
            <p:cNvSpPr/>
            <p:nvPr/>
          </p:nvSpPr>
          <p:spPr>
            <a:xfrm>
              <a:off x="4252118" y="1211262"/>
              <a:ext cx="3931911"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400" dirty="0">
                <a:gradFill>
                  <a:gsLst>
                    <a:gs pos="0">
                      <a:srgbClr val="FFFFFF"/>
                    </a:gs>
                    <a:gs pos="100000">
                      <a:srgbClr val="FFFFFF"/>
                    </a:gs>
                  </a:gsLst>
                  <a:lin ang="16200000" scaled="1"/>
                </a:gradFill>
                <a:latin typeface="Segoe UI" panose="020B0502040204020203" pitchFamily="34" charset="0"/>
                <a:cs typeface="Segoe UI" panose="020B0502040204020203" pitchFamily="34" charset="0"/>
              </a:endParaRPr>
            </a:p>
          </p:txBody>
        </p:sp>
        <p:grpSp>
          <p:nvGrpSpPr>
            <p:cNvPr id="100" name="Group 99"/>
            <p:cNvGrpSpPr/>
            <p:nvPr/>
          </p:nvGrpSpPr>
          <p:grpSpPr>
            <a:xfrm>
              <a:off x="4252118" y="1211262"/>
              <a:ext cx="3931911" cy="1622407"/>
              <a:chOff x="4252118" y="1211262"/>
              <a:chExt cx="3931911" cy="1622407"/>
            </a:xfrm>
          </p:grpSpPr>
          <p:sp>
            <p:nvSpPr>
              <p:cNvPr id="161" name="TextBox 160"/>
              <p:cNvSpPr txBox="1">
                <a:spLocks noChangeAspect="1"/>
              </p:cNvSpPr>
              <p:nvPr/>
            </p:nvSpPr>
            <p:spPr>
              <a:xfrm>
                <a:off x="4252118" y="1211262"/>
                <a:ext cx="1853623" cy="1172607"/>
              </a:xfrm>
              <a:prstGeom prst="rect">
                <a:avLst/>
              </a:prstGeom>
              <a:noFill/>
            </p:spPr>
            <p:txBody>
              <a:bodyPr wrap="none" lIns="146304" tIns="109728" rIns="182854" bIns="146283" rtlCol="0">
                <a:spAutoFit/>
              </a:bodyPr>
              <a:lstStyle>
                <a:defPPr>
                  <a:defRPr lang="en-US"/>
                </a:defPPr>
                <a:lvl1pPr>
                  <a:lnSpc>
                    <a:spcPct val="90000"/>
                  </a:lnSpc>
                  <a:defRPr sz="6600">
                    <a:gradFill>
                      <a:gsLst>
                        <a:gs pos="0">
                          <a:srgbClr val="FFFFFF"/>
                        </a:gs>
                        <a:gs pos="100000">
                          <a:srgbClr val="FFFFFF"/>
                        </a:gs>
                      </a:gsLst>
                      <a:lin ang="16200000" scaled="1"/>
                    </a:gradFill>
                  </a:defRPr>
                </a:lvl1pPr>
              </a:lstStyle>
              <a:p>
                <a:r>
                  <a:rPr lang="en-US" dirty="0"/>
                  <a:t>57%</a:t>
                </a:r>
              </a:p>
            </p:txBody>
          </p:sp>
          <p:sp>
            <p:nvSpPr>
              <p:cNvPr id="162" name="TextBox 161"/>
              <p:cNvSpPr txBox="1">
                <a:spLocks noChangeAspect="1"/>
              </p:cNvSpPr>
              <p:nvPr/>
            </p:nvSpPr>
            <p:spPr>
              <a:xfrm>
                <a:off x="4252118" y="1984248"/>
                <a:ext cx="3931911" cy="849421"/>
              </a:xfrm>
              <a:prstGeom prst="rect">
                <a:avLst/>
              </a:prstGeom>
              <a:noFill/>
            </p:spPr>
            <p:txBody>
              <a:bodyPr wrap="square" lIns="182854" tIns="146283" rIns="182854" bIns="146283" rtlCol="0">
                <a:spAutoFit/>
              </a:bodyPr>
              <a:lstStyle/>
              <a:p>
                <a:pPr>
                  <a:lnSpc>
                    <a:spcPct val="90000"/>
                  </a:lnSpc>
                </a:pPr>
                <a:r>
                  <a:rPr lang="en-US" sz="2000" dirty="0">
                    <a:gradFill>
                      <a:gsLst>
                        <a:gs pos="0">
                          <a:srgbClr val="FFFFFF"/>
                        </a:gs>
                        <a:gs pos="100000">
                          <a:srgbClr val="FFFFFF"/>
                        </a:gs>
                      </a:gsLst>
                      <a:lin ang="16200000" scaled="1"/>
                    </a:gradFill>
                    <a:latin typeface="Segoe UI" panose="020B0502040204020203" pitchFamily="34" charset="0"/>
                    <a:cs typeface="Segoe UI" panose="020B0502040204020203" pitchFamily="34" charset="0"/>
                  </a:rPr>
                  <a:t>of Fortune 500 </a:t>
                </a:r>
                <a:br>
                  <a:rPr lang="en-US" sz="2000" dirty="0">
                    <a:gradFill>
                      <a:gsLst>
                        <a:gs pos="0">
                          <a:srgbClr val="FFFFFF"/>
                        </a:gs>
                        <a:gs pos="100000">
                          <a:srgbClr val="FFFFFF"/>
                        </a:gs>
                      </a:gsLst>
                      <a:lin ang="16200000" scaled="1"/>
                    </a:gradFill>
                    <a:latin typeface="Segoe UI" panose="020B0502040204020203" pitchFamily="34" charset="0"/>
                    <a:cs typeface="Segoe UI" panose="020B0502040204020203" pitchFamily="34" charset="0"/>
                  </a:rPr>
                </a:br>
                <a:r>
                  <a:rPr lang="en-US" sz="2000" dirty="0">
                    <a:gradFill>
                      <a:gsLst>
                        <a:gs pos="0">
                          <a:srgbClr val="FFFFFF"/>
                        </a:gs>
                        <a:gs pos="100000">
                          <a:srgbClr val="FFFFFF"/>
                        </a:gs>
                      </a:gsLst>
                      <a:lin ang="16200000" scaled="1"/>
                    </a:gradFill>
                    <a:latin typeface="Segoe UI" panose="020B0502040204020203" pitchFamily="34" charset="0"/>
                    <a:cs typeface="Segoe UI" panose="020B0502040204020203" pitchFamily="34" charset="0"/>
                  </a:rPr>
                  <a:t>companies</a:t>
                </a:r>
                <a:endParaRPr lang="en-US" sz="2000" spc="-50" dirty="0">
                  <a:gradFill>
                    <a:gsLst>
                      <a:gs pos="0">
                        <a:srgbClr val="FFFFFF"/>
                      </a:gs>
                      <a:gs pos="100000">
                        <a:srgbClr val="FFFFFF"/>
                      </a:gs>
                    </a:gsLst>
                    <a:lin ang="16200000" scaled="1"/>
                  </a:gradFill>
                  <a:latin typeface="Segoe UI" panose="020B0502040204020203" pitchFamily="34" charset="0"/>
                  <a:cs typeface="Segoe UI" panose="020B0502040204020203" pitchFamily="34" charset="0"/>
                </a:endParaRPr>
              </a:p>
            </p:txBody>
          </p:sp>
        </p:grpSp>
        <p:pic>
          <p:nvPicPr>
            <p:cNvPr id="185" name="Picture 184"/>
            <p:cNvPicPr>
              <a:picLocks noChangeAspect="1"/>
            </p:cNvPicPr>
            <p:nvPr/>
          </p:nvPicPr>
          <p:blipFill rotWithShape="1">
            <a:blip r:embed="rId6"/>
            <a:srcRect l="1208" r="1208" b="859"/>
            <a:stretch/>
          </p:blipFill>
          <p:spPr>
            <a:xfrm>
              <a:off x="6032500" y="2262822"/>
              <a:ext cx="2151529" cy="1463040"/>
            </a:xfrm>
            <a:prstGeom prst="rect">
              <a:avLst/>
            </a:prstGeom>
          </p:spPr>
        </p:pic>
      </p:grpSp>
      <p:grpSp>
        <p:nvGrpSpPr>
          <p:cNvPr id="25" name="Group 24"/>
          <p:cNvGrpSpPr/>
          <p:nvPr/>
        </p:nvGrpSpPr>
        <p:grpSpPr>
          <a:xfrm>
            <a:off x="4252118" y="3771579"/>
            <a:ext cx="3931911" cy="2514600"/>
            <a:chOff x="4252118" y="3771579"/>
            <a:chExt cx="3931911" cy="2514600"/>
          </a:xfrm>
        </p:grpSpPr>
        <p:sp>
          <p:nvSpPr>
            <p:cNvPr id="191" name="Rectangle 190"/>
            <p:cNvSpPr/>
            <p:nvPr/>
          </p:nvSpPr>
          <p:spPr>
            <a:xfrm>
              <a:off x="4252118" y="3771579"/>
              <a:ext cx="3931911"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400" dirty="0">
                <a:gradFill>
                  <a:gsLst>
                    <a:gs pos="0">
                      <a:srgbClr val="FFFFFF"/>
                    </a:gs>
                    <a:gs pos="100000">
                      <a:srgbClr val="FFFFFF"/>
                    </a:gs>
                  </a:gsLst>
                  <a:lin ang="16200000" scaled="1"/>
                </a:gradFill>
                <a:latin typeface="Segoe UI" panose="020B0502040204020203" pitchFamily="34" charset="0"/>
                <a:cs typeface="Segoe UI" panose="020B0502040204020203" pitchFamily="34" charset="0"/>
              </a:endParaRPr>
            </a:p>
          </p:txBody>
        </p:sp>
        <p:grpSp>
          <p:nvGrpSpPr>
            <p:cNvPr id="192" name="Group 191"/>
            <p:cNvGrpSpPr/>
            <p:nvPr/>
          </p:nvGrpSpPr>
          <p:grpSpPr>
            <a:xfrm>
              <a:off x="4252118" y="3771579"/>
              <a:ext cx="3489577" cy="1345068"/>
              <a:chOff x="8229600" y="1211262"/>
              <a:chExt cx="3489577" cy="1345068"/>
            </a:xfrm>
          </p:grpSpPr>
          <p:sp>
            <p:nvSpPr>
              <p:cNvPr id="194" name="TextBox 193"/>
              <p:cNvSpPr txBox="1">
                <a:spLocks noChangeAspect="1"/>
              </p:cNvSpPr>
              <p:nvPr/>
            </p:nvSpPr>
            <p:spPr>
              <a:xfrm>
                <a:off x="8229600" y="1211262"/>
                <a:ext cx="2159796" cy="1172607"/>
              </a:xfrm>
              <a:prstGeom prst="rect">
                <a:avLst/>
              </a:prstGeom>
              <a:noFill/>
            </p:spPr>
            <p:txBody>
              <a:bodyPr wrap="none" lIns="146304" tIns="109728" rIns="182854" bIns="146283" rtlCol="0">
                <a:spAutoFit/>
              </a:bodyPr>
              <a:lstStyle>
                <a:defPPr>
                  <a:defRPr lang="en-US"/>
                </a:defPPr>
                <a:lvl1pPr>
                  <a:lnSpc>
                    <a:spcPct val="90000"/>
                  </a:lnSpc>
                  <a:defRPr sz="11500">
                    <a:gradFill>
                      <a:gsLst>
                        <a:gs pos="0">
                          <a:srgbClr val="FFFFFF"/>
                        </a:gs>
                        <a:gs pos="100000">
                          <a:srgbClr val="FFFFFF"/>
                        </a:gs>
                      </a:gsLst>
                      <a:lin ang="16200000" scaled="1"/>
                    </a:gradFill>
                  </a:defRPr>
                </a:lvl1pPr>
              </a:lstStyle>
              <a:p>
                <a:r>
                  <a:rPr lang="en-US" sz="6600" dirty="0"/>
                  <a:t>3</a:t>
                </a:r>
                <a:r>
                  <a:rPr lang="en-US" sz="3600" dirty="0"/>
                  <a:t> million</a:t>
                </a:r>
              </a:p>
            </p:txBody>
          </p:sp>
          <p:sp>
            <p:nvSpPr>
              <p:cNvPr id="195" name="TextBox 194"/>
              <p:cNvSpPr txBox="1">
                <a:spLocks noChangeAspect="1"/>
              </p:cNvSpPr>
              <p:nvPr/>
            </p:nvSpPr>
            <p:spPr>
              <a:xfrm>
                <a:off x="8229600" y="1983908"/>
                <a:ext cx="3489577" cy="572422"/>
              </a:xfrm>
              <a:prstGeom prst="rect">
                <a:avLst/>
              </a:prstGeom>
              <a:noFill/>
            </p:spPr>
            <p:txBody>
              <a:bodyPr wrap="square" lIns="182854" tIns="146283" rIns="182854" bIns="146283" rtlCol="0">
                <a:spAutoFit/>
              </a:bodyPr>
              <a:lstStyle>
                <a:defPPr>
                  <a:defRPr lang="en-US"/>
                </a:defPPr>
                <a:lvl1pPr>
                  <a:lnSpc>
                    <a:spcPct val="90000"/>
                  </a:lnSpc>
                  <a:defRPr sz="2000">
                    <a:gradFill>
                      <a:gsLst>
                        <a:gs pos="0">
                          <a:srgbClr val="FFFFFF"/>
                        </a:gs>
                        <a:gs pos="100000">
                          <a:srgbClr val="FFFFFF"/>
                        </a:gs>
                      </a:gsLst>
                      <a:lin ang="16200000" scaled="1"/>
                    </a:gradFill>
                    <a:latin typeface="Segoe UI" panose="020B0502040204020203" pitchFamily="34" charset="0"/>
                    <a:cs typeface="Segoe UI" panose="020B0502040204020203" pitchFamily="34" charset="0"/>
                  </a:defRPr>
                </a:lvl1pPr>
              </a:lstStyle>
              <a:p>
                <a:r>
                  <a:rPr lang="en-US" dirty="0"/>
                  <a:t>requests per second</a:t>
                </a:r>
              </a:p>
            </p:txBody>
          </p:sp>
        </p:grpSp>
        <p:pic>
          <p:nvPicPr>
            <p:cNvPr id="193" name="Picture 192"/>
            <p:cNvPicPr>
              <a:picLocks noChangeAspect="1"/>
            </p:cNvPicPr>
            <p:nvPr/>
          </p:nvPicPr>
          <p:blipFill rotWithShape="1">
            <a:blip r:embed="rId7"/>
            <a:srcRect l="1613" t="1294" r="1613" b="1294"/>
            <a:stretch/>
          </p:blipFill>
          <p:spPr>
            <a:xfrm>
              <a:off x="6538109" y="4247067"/>
              <a:ext cx="1645920" cy="2039112"/>
            </a:xfrm>
            <a:prstGeom prst="rect">
              <a:avLst/>
            </a:prstGeom>
          </p:spPr>
        </p:pic>
      </p:grpSp>
      <p:grpSp>
        <p:nvGrpSpPr>
          <p:cNvPr id="97" name="Group 96"/>
          <p:cNvGrpSpPr/>
          <p:nvPr/>
        </p:nvGrpSpPr>
        <p:grpSpPr>
          <a:xfrm>
            <a:off x="8229600" y="1211262"/>
            <a:ext cx="3931911" cy="2514600"/>
            <a:chOff x="8229600" y="1211262"/>
            <a:chExt cx="3931911" cy="2514600"/>
          </a:xfrm>
        </p:grpSpPr>
        <p:sp>
          <p:nvSpPr>
            <p:cNvPr id="155" name="Rectangle 154"/>
            <p:cNvSpPr/>
            <p:nvPr/>
          </p:nvSpPr>
          <p:spPr>
            <a:xfrm>
              <a:off x="8229600" y="1211262"/>
              <a:ext cx="3931911"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400" dirty="0">
                <a:gradFill>
                  <a:gsLst>
                    <a:gs pos="0">
                      <a:srgbClr val="FFFFFF"/>
                    </a:gs>
                    <a:gs pos="100000">
                      <a:srgbClr val="FFFFFF"/>
                    </a:gs>
                  </a:gsLst>
                  <a:lin ang="16200000" scaled="1"/>
                </a:gradFill>
                <a:latin typeface="Segoe UI" panose="020B0502040204020203" pitchFamily="34" charset="0"/>
                <a:cs typeface="Segoe UI" panose="020B0502040204020203" pitchFamily="34" charset="0"/>
              </a:endParaRPr>
            </a:p>
          </p:txBody>
        </p:sp>
        <p:grpSp>
          <p:nvGrpSpPr>
            <p:cNvPr id="171" name="Group 170"/>
            <p:cNvGrpSpPr/>
            <p:nvPr/>
          </p:nvGrpSpPr>
          <p:grpSpPr>
            <a:xfrm>
              <a:off x="8229600" y="1211262"/>
              <a:ext cx="3489577" cy="1345068"/>
              <a:chOff x="8229600" y="1211262"/>
              <a:chExt cx="3489577" cy="1345068"/>
            </a:xfrm>
          </p:grpSpPr>
          <p:sp>
            <p:nvSpPr>
              <p:cNvPr id="172" name="TextBox 171"/>
              <p:cNvSpPr txBox="1">
                <a:spLocks noChangeAspect="1"/>
              </p:cNvSpPr>
              <p:nvPr/>
            </p:nvSpPr>
            <p:spPr>
              <a:xfrm>
                <a:off x="8229600" y="1211262"/>
                <a:ext cx="2506044" cy="1172607"/>
              </a:xfrm>
              <a:prstGeom prst="rect">
                <a:avLst/>
              </a:prstGeom>
              <a:noFill/>
            </p:spPr>
            <p:txBody>
              <a:bodyPr wrap="none" lIns="146304" tIns="109728" rIns="182854" bIns="146283" rtlCol="0">
                <a:spAutoFit/>
              </a:bodyPr>
              <a:lstStyle>
                <a:defPPr>
                  <a:defRPr lang="en-US"/>
                </a:defPPr>
                <a:lvl1pPr>
                  <a:lnSpc>
                    <a:spcPct val="90000"/>
                  </a:lnSpc>
                  <a:defRPr sz="11500">
                    <a:gradFill>
                      <a:gsLst>
                        <a:gs pos="0">
                          <a:srgbClr val="FFFFFF"/>
                        </a:gs>
                        <a:gs pos="100000">
                          <a:srgbClr val="FFFFFF"/>
                        </a:gs>
                      </a:gsLst>
                      <a:lin ang="16200000" scaled="1"/>
                    </a:gradFill>
                  </a:defRPr>
                </a:lvl1pPr>
              </a:lstStyle>
              <a:p>
                <a:r>
                  <a:rPr lang="en-US" sz="6600" dirty="0"/>
                  <a:t>30</a:t>
                </a:r>
                <a:r>
                  <a:rPr lang="en-US" sz="3600" dirty="0"/>
                  <a:t> trillion</a:t>
                </a:r>
              </a:p>
            </p:txBody>
          </p:sp>
          <p:sp>
            <p:nvSpPr>
              <p:cNvPr id="173" name="TextBox 172"/>
              <p:cNvSpPr txBox="1">
                <a:spLocks noChangeAspect="1"/>
              </p:cNvSpPr>
              <p:nvPr/>
            </p:nvSpPr>
            <p:spPr>
              <a:xfrm>
                <a:off x="8229600" y="1983908"/>
                <a:ext cx="3489577" cy="572422"/>
              </a:xfrm>
              <a:prstGeom prst="rect">
                <a:avLst/>
              </a:prstGeom>
              <a:noFill/>
            </p:spPr>
            <p:txBody>
              <a:bodyPr wrap="square" lIns="182854" tIns="146283" rIns="182854" bIns="146283" rtlCol="0">
                <a:spAutoFit/>
              </a:bodyPr>
              <a:lstStyle>
                <a:defPPr>
                  <a:defRPr lang="en-US"/>
                </a:defPPr>
                <a:lvl1pPr>
                  <a:lnSpc>
                    <a:spcPct val="90000"/>
                  </a:lnSpc>
                  <a:defRPr sz="2000">
                    <a:gradFill>
                      <a:gsLst>
                        <a:gs pos="0">
                          <a:srgbClr val="FFFFFF"/>
                        </a:gs>
                        <a:gs pos="100000">
                          <a:srgbClr val="FFFFFF"/>
                        </a:gs>
                      </a:gsLst>
                      <a:lin ang="16200000" scaled="1"/>
                    </a:gradFill>
                    <a:latin typeface="Segoe UI" panose="020B0502040204020203" pitchFamily="34" charset="0"/>
                    <a:cs typeface="Segoe UI" panose="020B0502040204020203" pitchFamily="34" charset="0"/>
                  </a:defRPr>
                </a:lvl1pPr>
              </a:lstStyle>
              <a:p>
                <a:r>
                  <a:rPr lang="en-US" dirty="0"/>
                  <a:t>objects stored</a:t>
                </a:r>
              </a:p>
            </p:txBody>
          </p:sp>
        </p:grpSp>
        <p:grpSp>
          <p:nvGrpSpPr>
            <p:cNvPr id="31" name="Group 30"/>
            <p:cNvGrpSpPr/>
            <p:nvPr/>
          </p:nvGrpSpPr>
          <p:grpSpPr>
            <a:xfrm>
              <a:off x="10286049" y="1394155"/>
              <a:ext cx="1528124" cy="2331707"/>
              <a:chOff x="10286049" y="1394155"/>
              <a:chExt cx="1528124" cy="2331707"/>
            </a:xfrm>
          </p:grpSpPr>
          <p:grpSp>
            <p:nvGrpSpPr>
              <p:cNvPr id="30" name="Group 29"/>
              <p:cNvGrpSpPr>
                <a:grpSpLocks noChangeAspect="1"/>
              </p:cNvGrpSpPr>
              <p:nvPr/>
            </p:nvGrpSpPr>
            <p:grpSpPr>
              <a:xfrm>
                <a:off x="10897854" y="1394155"/>
                <a:ext cx="916319" cy="2331707"/>
                <a:chOff x="10897854" y="1394155"/>
                <a:chExt cx="916319" cy="2331707"/>
              </a:xfrm>
            </p:grpSpPr>
            <p:pic>
              <p:nvPicPr>
                <p:cNvPr id="203" name="Picture 202"/>
                <p:cNvPicPr>
                  <a:picLocks noChangeAspect="1"/>
                </p:cNvPicPr>
                <p:nvPr/>
              </p:nvPicPr>
              <p:blipFill rotWithShape="1">
                <a:blip r:embed="rId8"/>
                <a:srcRect b="1162"/>
                <a:stretch/>
              </p:blipFill>
              <p:spPr>
                <a:xfrm>
                  <a:off x="11159099" y="2262822"/>
                  <a:ext cx="393829" cy="1463040"/>
                </a:xfrm>
                <a:prstGeom prst="rect">
                  <a:avLst/>
                </a:prstGeom>
              </p:spPr>
            </p:pic>
            <p:pic>
              <p:nvPicPr>
                <p:cNvPr id="29" name="Picture 28"/>
                <p:cNvPicPr>
                  <a:picLocks noChangeAspect="1"/>
                </p:cNvPicPr>
                <p:nvPr/>
              </p:nvPicPr>
              <p:blipFill>
                <a:blip r:embed="rId9"/>
                <a:stretch>
                  <a:fillRect/>
                </a:stretch>
              </p:blipFill>
              <p:spPr>
                <a:xfrm>
                  <a:off x="10897854" y="1394155"/>
                  <a:ext cx="916319" cy="914400"/>
                </a:xfrm>
                <a:prstGeom prst="rect">
                  <a:avLst/>
                </a:prstGeom>
              </p:spPr>
            </p:pic>
          </p:grpSp>
          <p:sp>
            <p:nvSpPr>
              <p:cNvPr id="206" name="TextBox 205"/>
              <p:cNvSpPr txBox="1"/>
              <p:nvPr/>
            </p:nvSpPr>
            <p:spPr>
              <a:xfrm>
                <a:off x="10286049" y="2770543"/>
                <a:ext cx="1068433" cy="904821"/>
              </a:xfrm>
              <a:prstGeom prst="rect">
                <a:avLst/>
              </a:prstGeom>
              <a:noFill/>
            </p:spPr>
            <p:txBody>
              <a:bodyPr wrap="square" lIns="182854" tIns="146283" rIns="182854" bIns="146283" rtlCol="0">
                <a:spAutoFit/>
              </a:bodyPr>
              <a:lstStyle>
                <a:defPPr>
                  <a:defRPr lang="en-US"/>
                </a:defPPr>
                <a:lvl1pPr>
                  <a:lnSpc>
                    <a:spcPct val="90000"/>
                  </a:lnSpc>
                  <a:defRPr sz="2000">
                    <a:gradFill>
                      <a:gsLst>
                        <a:gs pos="0">
                          <a:srgbClr val="FFFFFF"/>
                        </a:gs>
                        <a:gs pos="100000">
                          <a:srgbClr val="FFFFFF"/>
                        </a:gs>
                      </a:gsLst>
                      <a:lin ang="16200000" scaled="1"/>
                    </a:gradFill>
                    <a:latin typeface="Segoe UI" panose="020B0502040204020203" pitchFamily="34" charset="0"/>
                    <a:cs typeface="Segoe UI" panose="020B0502040204020203" pitchFamily="34" charset="0"/>
                  </a:defRPr>
                </a:lvl1pPr>
              </a:lstStyle>
              <a:p>
                <a:r>
                  <a:rPr lang="en-US" sz="2200" dirty="0"/>
                  <a:t>4,200 </a:t>
                </a:r>
                <a:r>
                  <a:rPr lang="en-US" sz="1100" dirty="0"/>
                  <a:t>per person on Earth</a:t>
                </a:r>
              </a:p>
            </p:txBody>
          </p:sp>
        </p:grpSp>
      </p:grpSp>
    </p:spTree>
    <p:extLst>
      <p:ext uri="{BB962C8B-B14F-4D97-AF65-F5344CB8AC3E}">
        <p14:creationId xmlns:p14="http://schemas.microsoft.com/office/powerpoint/2010/main" val="16669264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rotWithShape="1">
          <a:blip r:embed="rId3" cstate="email">
            <a:extLst>
              <a:ext uri="{28A0092B-C50C-407E-A947-70E740481C1C}">
                <a14:useLocalDpi xmlns:a14="http://schemas.microsoft.com/office/drawing/2010/main"/>
              </a:ext>
            </a:extLst>
          </a:blip>
          <a:srcRect b="23496"/>
          <a:stretch/>
        </p:blipFill>
        <p:spPr>
          <a:xfrm>
            <a:off x="-336580" y="-60912"/>
            <a:ext cx="13000092" cy="6612145"/>
          </a:xfrm>
          <a:prstGeom prst="rect">
            <a:avLst/>
          </a:prstGeom>
        </p:spPr>
      </p:pic>
      <p:pic>
        <p:nvPicPr>
          <p:cNvPr id="53" name="World map" descr="world-map.png"/>
          <p:cNvPicPr>
            <a:picLocks noChangeAspect="1"/>
          </p:cNvPicPr>
          <p:nvPr/>
        </p:nvPicPr>
        <p:blipFill rotWithShape="1">
          <a:blip r:embed="rId4" cstate="email">
            <a:grayscl/>
            <a:extLst>
              <a:ext uri="{28A0092B-C50C-407E-A947-70E740481C1C}">
                <a14:useLocalDpi xmlns:a14="http://schemas.microsoft.com/office/drawing/2010/main"/>
              </a:ext>
            </a:extLst>
          </a:blip>
          <a:srcRect/>
          <a:stretch/>
        </p:blipFill>
        <p:spPr>
          <a:xfrm>
            <a:off x="-10059" y="793098"/>
            <a:ext cx="12423237" cy="6273553"/>
          </a:xfrm>
          <a:prstGeom prst="rect">
            <a:avLst/>
          </a:prstGeom>
          <a:noFill/>
          <a:ln>
            <a:noFill/>
          </a:ln>
        </p:spPr>
      </p:pic>
      <p:pic>
        <p:nvPicPr>
          <p:cNvPr id="173" name="Picture 17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16384" y="3050415"/>
            <a:ext cx="560076" cy="537968"/>
          </a:xfrm>
          <a:prstGeom prst="rect">
            <a:avLst/>
          </a:prstGeom>
          <a:effectLst>
            <a:outerShdw blurRad="63500" sx="102000" sy="102000" algn="ctr" rotWithShape="0">
              <a:prstClr val="black">
                <a:alpha val="40000"/>
              </a:prstClr>
            </a:outerShdw>
          </a:effectLst>
        </p:spPr>
      </p:pic>
      <p:sp>
        <p:nvSpPr>
          <p:cNvPr id="2" name="Title 1"/>
          <p:cNvSpPr>
            <a:spLocks noGrp="1"/>
          </p:cNvSpPr>
          <p:nvPr>
            <p:ph type="title"/>
          </p:nvPr>
        </p:nvSpPr>
        <p:spPr/>
        <p:txBody>
          <a:bodyPr/>
          <a:lstStyle/>
          <a:p>
            <a:r>
              <a:rPr lang="en-US" dirty="0"/>
              <a:t>Azure is … everywhere</a:t>
            </a:r>
          </a:p>
        </p:txBody>
      </p:sp>
      <p:sp>
        <p:nvSpPr>
          <p:cNvPr id="27" name="TextBox 26"/>
          <p:cNvSpPr txBox="1"/>
          <p:nvPr/>
        </p:nvSpPr>
        <p:spPr>
          <a:xfrm>
            <a:off x="414308" y="951783"/>
            <a:ext cx="11794377" cy="318217"/>
          </a:xfrm>
          <a:prstGeom prst="rect">
            <a:avLst/>
          </a:prstGeom>
          <a:ln>
            <a:noFill/>
            <a:tailEnd type="oval" w="med" len="med"/>
          </a:ln>
        </p:spPr>
        <p:style>
          <a:lnRef idx="1">
            <a:schemeClr val="accent1"/>
          </a:lnRef>
          <a:fillRef idx="0">
            <a:schemeClr val="accent1"/>
          </a:fillRef>
          <a:effectRef idx="0">
            <a:schemeClr val="accent1"/>
          </a:effectRef>
          <a:fontRef idx="minor">
            <a:schemeClr val="tx1"/>
          </a:fontRef>
        </p:style>
        <p:txBody>
          <a:bodyPr wrap="square" lIns="93190" tIns="46597" rIns="93190" bIns="46597" rtlCol="0">
            <a:spAutoFit/>
          </a:bodyPr>
          <a:lstStyle/>
          <a:p>
            <a:pPr defTabSz="1242332">
              <a:defRPr/>
            </a:pPr>
            <a:r>
              <a:rPr lang="en-US" sz="1428" dirty="0">
                <a:solidFill>
                  <a:prstClr val="white"/>
                </a:solidFill>
                <a:latin typeface="Segoe UI"/>
              </a:rPr>
              <a:t>28 Regions Worldwide, 22 ONLINE…huge capacity around the world…growing every year</a:t>
            </a:r>
          </a:p>
        </p:txBody>
      </p:sp>
      <p:sp>
        <p:nvSpPr>
          <p:cNvPr id="74" name="Rectangle 73"/>
          <p:cNvSpPr/>
          <p:nvPr/>
        </p:nvSpPr>
        <p:spPr bwMode="auto">
          <a:xfrm>
            <a:off x="1875849" y="2377555"/>
            <a:ext cx="646065"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Central US</a:t>
            </a:r>
          </a:p>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Iowa</a:t>
            </a:r>
          </a:p>
        </p:txBody>
      </p:sp>
      <p:sp>
        <p:nvSpPr>
          <p:cNvPr id="57" name="Rectangle 56"/>
          <p:cNvSpPr/>
          <p:nvPr/>
        </p:nvSpPr>
        <p:spPr bwMode="auto">
          <a:xfrm>
            <a:off x="974706" y="3194093"/>
            <a:ext cx="615588"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West US</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California</a:t>
            </a:r>
          </a:p>
        </p:txBody>
      </p:sp>
      <p:sp>
        <p:nvSpPr>
          <p:cNvPr id="76" name="Rectangle 75"/>
          <p:cNvSpPr/>
          <p:nvPr/>
        </p:nvSpPr>
        <p:spPr bwMode="auto">
          <a:xfrm>
            <a:off x="4069982" y="3171064"/>
            <a:ext cx="580143"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East US</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Virginia</a:t>
            </a:r>
          </a:p>
        </p:txBody>
      </p:sp>
      <p:sp>
        <p:nvSpPr>
          <p:cNvPr id="78" name="Rectangle 77"/>
          <p:cNvSpPr/>
          <p:nvPr/>
        </p:nvSpPr>
        <p:spPr bwMode="auto">
          <a:xfrm>
            <a:off x="3509230" y="3800004"/>
            <a:ext cx="68065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US Gov</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Virginia</a:t>
            </a:r>
          </a:p>
        </p:txBody>
      </p:sp>
      <p:sp>
        <p:nvSpPr>
          <p:cNvPr id="85" name="Rectangle 84"/>
          <p:cNvSpPr/>
          <p:nvPr/>
        </p:nvSpPr>
        <p:spPr bwMode="auto">
          <a:xfrm>
            <a:off x="2276460" y="1863969"/>
            <a:ext cx="92734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North Central US</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Illinois</a:t>
            </a:r>
          </a:p>
        </p:txBody>
      </p:sp>
      <p:sp>
        <p:nvSpPr>
          <p:cNvPr id="86" name="Rectangle 85"/>
          <p:cNvSpPr/>
          <p:nvPr/>
        </p:nvSpPr>
        <p:spPr bwMode="auto">
          <a:xfrm>
            <a:off x="1258054" y="2649249"/>
            <a:ext cx="536404"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US Gov</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Iowa</a:t>
            </a:r>
          </a:p>
        </p:txBody>
      </p:sp>
      <p:sp>
        <p:nvSpPr>
          <p:cNvPr id="88" name="Rectangle 87"/>
          <p:cNvSpPr>
            <a:spLocks/>
          </p:cNvSpPr>
          <p:nvPr/>
        </p:nvSpPr>
        <p:spPr bwMode="auto">
          <a:xfrm>
            <a:off x="1385913" y="3708849"/>
            <a:ext cx="971812"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South Central US</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Texas</a:t>
            </a:r>
          </a:p>
        </p:txBody>
      </p:sp>
      <p:sp>
        <p:nvSpPr>
          <p:cNvPr id="90" name="Rectangle 89"/>
          <p:cNvSpPr/>
          <p:nvPr/>
        </p:nvSpPr>
        <p:spPr bwMode="auto">
          <a:xfrm>
            <a:off x="4957094" y="5505365"/>
            <a:ext cx="861166"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Brazil South</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Sao Paulo State</a:t>
            </a:r>
          </a:p>
        </p:txBody>
      </p:sp>
      <p:sp>
        <p:nvSpPr>
          <p:cNvPr id="92" name="Rectangle 91"/>
          <p:cNvSpPr/>
          <p:nvPr/>
        </p:nvSpPr>
        <p:spPr bwMode="auto">
          <a:xfrm>
            <a:off x="6200500" y="2120059"/>
            <a:ext cx="79596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West Europe</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Netherlands</a:t>
            </a:r>
          </a:p>
        </p:txBody>
      </p:sp>
      <p:sp>
        <p:nvSpPr>
          <p:cNvPr id="94" name="Rectangle 93"/>
          <p:cNvSpPr/>
          <p:nvPr/>
        </p:nvSpPr>
        <p:spPr bwMode="auto">
          <a:xfrm>
            <a:off x="9688257" y="2559540"/>
            <a:ext cx="79896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China North *</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Beijing</a:t>
            </a:r>
          </a:p>
        </p:txBody>
      </p:sp>
      <p:sp>
        <p:nvSpPr>
          <p:cNvPr id="96" name="Rectangle 95"/>
          <p:cNvSpPr/>
          <p:nvPr/>
        </p:nvSpPr>
        <p:spPr bwMode="auto">
          <a:xfrm>
            <a:off x="8820330" y="2964383"/>
            <a:ext cx="777183"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China South *</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Shanghai</a:t>
            </a:r>
          </a:p>
        </p:txBody>
      </p:sp>
      <p:sp>
        <p:nvSpPr>
          <p:cNvPr id="98" name="Rectangle 97"/>
          <p:cNvSpPr/>
          <p:nvPr/>
        </p:nvSpPr>
        <p:spPr bwMode="auto">
          <a:xfrm>
            <a:off x="11079931" y="2876673"/>
            <a:ext cx="900188"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Japan East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Tokyo, Saitama</a:t>
            </a:r>
          </a:p>
        </p:txBody>
      </p:sp>
      <p:sp>
        <p:nvSpPr>
          <p:cNvPr id="99" name="Rectangle 98"/>
          <p:cNvSpPr/>
          <p:nvPr/>
        </p:nvSpPr>
        <p:spPr bwMode="auto">
          <a:xfrm>
            <a:off x="11079931" y="3342928"/>
            <a:ext cx="736364"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Japan West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Osaka</a:t>
            </a:r>
          </a:p>
        </p:txBody>
      </p:sp>
      <p:grpSp>
        <p:nvGrpSpPr>
          <p:cNvPr id="10" name="Group 9"/>
          <p:cNvGrpSpPr/>
          <p:nvPr/>
        </p:nvGrpSpPr>
        <p:grpSpPr>
          <a:xfrm>
            <a:off x="8472726" y="3746876"/>
            <a:ext cx="1086829" cy="749643"/>
            <a:chOff x="8473045" y="3746910"/>
            <a:chExt cx="1086983" cy="749750"/>
          </a:xfrm>
        </p:grpSpPr>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3045" y="3958616"/>
              <a:ext cx="560155" cy="538044"/>
            </a:xfrm>
            <a:prstGeom prst="rect">
              <a:avLst/>
            </a:prstGeom>
            <a:effectLst>
              <a:outerShdw blurRad="63500" sx="102000" sy="102000" algn="ctr" rotWithShape="0">
                <a:prstClr val="black">
                  <a:alpha val="40000"/>
                </a:prstClr>
              </a:outerShdw>
            </a:effectLst>
          </p:spPr>
        </p:pic>
        <p:sp>
          <p:nvSpPr>
            <p:cNvPr id="104" name="Rectangle 103"/>
            <p:cNvSpPr/>
            <p:nvPr/>
          </p:nvSpPr>
          <p:spPr bwMode="auto">
            <a:xfrm>
              <a:off x="8820698" y="3746910"/>
              <a:ext cx="739330"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India South</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Chennai</a:t>
              </a:r>
            </a:p>
          </p:txBody>
        </p:sp>
        <p:cxnSp>
          <p:nvCxnSpPr>
            <p:cNvPr id="107" name="Straight Connector 106"/>
            <p:cNvCxnSpPr>
              <a:stCxn id="104" idx="2"/>
            </p:cNvCxnSpPr>
            <p:nvPr/>
          </p:nvCxnSpPr>
          <p:spPr>
            <a:xfrm flipH="1">
              <a:off x="8751755" y="4027105"/>
              <a:ext cx="438608" cy="20687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110" name="Rectangle 109"/>
          <p:cNvSpPr/>
          <p:nvPr/>
        </p:nvSpPr>
        <p:spPr bwMode="auto">
          <a:xfrm>
            <a:off x="10184306" y="4010909"/>
            <a:ext cx="736079"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East Asia</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Hong Kong</a:t>
            </a:r>
          </a:p>
        </p:txBody>
      </p:sp>
      <p:sp>
        <p:nvSpPr>
          <p:cNvPr id="113" name="Rectangle 112"/>
          <p:cNvSpPr/>
          <p:nvPr/>
        </p:nvSpPr>
        <p:spPr bwMode="auto">
          <a:xfrm>
            <a:off x="8460864" y="4541087"/>
            <a:ext cx="633829"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SE Asia</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Singapore</a:t>
            </a:r>
          </a:p>
        </p:txBody>
      </p:sp>
      <p:sp>
        <p:nvSpPr>
          <p:cNvPr id="118" name="Rectangle 117"/>
          <p:cNvSpPr/>
          <p:nvPr/>
        </p:nvSpPr>
        <p:spPr bwMode="auto">
          <a:xfrm>
            <a:off x="9328385" y="5621443"/>
            <a:ext cx="1036261"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Australia South East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Victoria</a:t>
            </a:r>
          </a:p>
        </p:txBody>
      </p:sp>
      <p:sp>
        <p:nvSpPr>
          <p:cNvPr id="119" name="Rectangle 118"/>
          <p:cNvSpPr/>
          <p:nvPr/>
        </p:nvSpPr>
        <p:spPr bwMode="auto">
          <a:xfrm>
            <a:off x="10867625" y="5054689"/>
            <a:ext cx="948670"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Australia East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New South Wales</a:t>
            </a:r>
          </a:p>
        </p:txBody>
      </p:sp>
      <p:grpSp>
        <p:nvGrpSpPr>
          <p:cNvPr id="9" name="Group 8"/>
          <p:cNvGrpSpPr/>
          <p:nvPr/>
        </p:nvGrpSpPr>
        <p:grpSpPr>
          <a:xfrm>
            <a:off x="8211136" y="3419281"/>
            <a:ext cx="737065" cy="902653"/>
            <a:chOff x="8211418" y="3419269"/>
            <a:chExt cx="737169" cy="902781"/>
          </a:xfrm>
        </p:grpSpPr>
        <p:sp>
          <p:nvSpPr>
            <p:cNvPr id="121" name="Rectangle 120"/>
            <p:cNvSpPr/>
            <p:nvPr/>
          </p:nvSpPr>
          <p:spPr bwMode="auto">
            <a:xfrm>
              <a:off x="8211418" y="3419269"/>
              <a:ext cx="737169"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India Central</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Pune</a:t>
              </a:r>
            </a:p>
          </p:txBody>
        </p:sp>
        <p:pic>
          <p:nvPicPr>
            <p:cNvPr id="125" name="Picture 1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02437" y="3784006"/>
              <a:ext cx="560155" cy="538044"/>
            </a:xfrm>
            <a:prstGeom prst="rect">
              <a:avLst/>
            </a:prstGeom>
            <a:effectLst>
              <a:outerShdw blurRad="63500" sx="102000" sy="102000" algn="ctr" rotWithShape="0">
                <a:prstClr val="black">
                  <a:alpha val="40000"/>
                </a:prstClr>
              </a:outerShdw>
            </a:effectLst>
          </p:spPr>
        </p:pic>
        <p:cxnSp>
          <p:nvCxnSpPr>
            <p:cNvPr id="126" name="Straight Connector 125"/>
            <p:cNvCxnSpPr>
              <a:stCxn id="121" idx="2"/>
            </p:cNvCxnSpPr>
            <p:nvPr/>
          </p:nvCxnSpPr>
          <p:spPr>
            <a:xfrm>
              <a:off x="8580003" y="3699464"/>
              <a:ext cx="6574" cy="36005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pic>
        <p:nvPicPr>
          <p:cNvPr id="129" name="Picture 1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50952" y="4306142"/>
            <a:ext cx="560076" cy="537968"/>
          </a:xfrm>
          <a:prstGeom prst="rect">
            <a:avLst/>
          </a:prstGeom>
          <a:effectLst>
            <a:outerShdw blurRad="63500" sx="102000" sy="102000" algn="ctr" rotWithShape="0">
              <a:prstClr val="black">
                <a:alpha val="40000"/>
              </a:prstClr>
            </a:outerShdw>
          </a:effectLst>
        </p:spPr>
      </p:pic>
      <p:pic>
        <p:nvPicPr>
          <p:cNvPr id="131" name="Picture 1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59556" y="3653219"/>
            <a:ext cx="560076" cy="537968"/>
          </a:xfrm>
          <a:prstGeom prst="rect">
            <a:avLst/>
          </a:prstGeom>
          <a:effectLst>
            <a:outerShdw blurRad="63500" sx="102000" sy="102000" algn="ctr" rotWithShape="0">
              <a:prstClr val="black">
                <a:alpha val="40000"/>
              </a:prstClr>
            </a:outerShdw>
          </a:effectLst>
        </p:spPr>
      </p:pic>
      <p:pic>
        <p:nvPicPr>
          <p:cNvPr id="138" name="Picture 1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51207" y="5651037"/>
            <a:ext cx="560076" cy="537968"/>
          </a:xfrm>
          <a:prstGeom prst="rect">
            <a:avLst/>
          </a:prstGeom>
          <a:effectLst>
            <a:outerShdw blurRad="63500" sx="102000" sy="102000" algn="ctr" rotWithShape="0">
              <a:prstClr val="black">
                <a:alpha val="40000"/>
              </a:prstClr>
            </a:outerShdw>
          </a:effectLst>
        </p:spPr>
      </p:pic>
      <p:pic>
        <p:nvPicPr>
          <p:cNvPr id="139" name="Picture 13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870682" y="5522664"/>
            <a:ext cx="560076" cy="537968"/>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767951" y="3369671"/>
            <a:ext cx="560076" cy="537968"/>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31746" y="3068990"/>
            <a:ext cx="560076" cy="537968"/>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67217" y="3049255"/>
            <a:ext cx="560076" cy="537968"/>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76708" y="3194095"/>
            <a:ext cx="560076" cy="537968"/>
          </a:xfrm>
          <a:prstGeom prst="rect">
            <a:avLst/>
          </a:prstGeom>
          <a:effectLst>
            <a:outerShdw blurRad="63500" sx="102000" sy="102000" algn="ctr" rotWithShape="0">
              <a:prstClr val="black">
                <a:alpha val="40000"/>
              </a:prstClr>
            </a:outerShdw>
          </a:effectLst>
        </p:spPr>
      </p:pic>
      <p:cxnSp>
        <p:nvCxnSpPr>
          <p:cNvPr id="114" name="Straight Connector 113"/>
          <p:cNvCxnSpPr>
            <a:stCxn id="113" idx="3"/>
          </p:cNvCxnSpPr>
          <p:nvPr/>
        </p:nvCxnSpPr>
        <p:spPr>
          <a:xfrm flipV="1">
            <a:off x="9094694" y="4579159"/>
            <a:ext cx="433931" cy="14832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0" idx="1"/>
          </p:cNvCxnSpPr>
          <p:nvPr/>
        </p:nvCxnSpPr>
        <p:spPr>
          <a:xfrm flipH="1" flipV="1">
            <a:off x="9832804" y="3926258"/>
            <a:ext cx="351502" cy="27104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6" idx="2"/>
          </p:cNvCxnSpPr>
          <p:nvPr/>
        </p:nvCxnSpPr>
        <p:spPr>
          <a:xfrm>
            <a:off x="9208921" y="3337179"/>
            <a:ext cx="839069" cy="30414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99" idx="1"/>
          </p:cNvCxnSpPr>
          <p:nvPr/>
        </p:nvCxnSpPr>
        <p:spPr>
          <a:xfrm flipH="1" flipV="1">
            <a:off x="10661725" y="3467446"/>
            <a:ext cx="418205" cy="6187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98" idx="1"/>
          </p:cNvCxnSpPr>
          <p:nvPr/>
        </p:nvCxnSpPr>
        <p:spPr>
          <a:xfrm flipH="1">
            <a:off x="10752740" y="3063072"/>
            <a:ext cx="327191" cy="26427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94" idx="2"/>
          </p:cNvCxnSpPr>
          <p:nvPr/>
        </p:nvCxnSpPr>
        <p:spPr>
          <a:xfrm flipH="1">
            <a:off x="9916175" y="2932335"/>
            <a:ext cx="171566" cy="40956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9" idx="2"/>
          </p:cNvCxnSpPr>
          <p:nvPr/>
        </p:nvCxnSpPr>
        <p:spPr>
          <a:xfrm flipH="1">
            <a:off x="11146321" y="5427486"/>
            <a:ext cx="195640" cy="36626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8" idx="3"/>
          </p:cNvCxnSpPr>
          <p:nvPr/>
        </p:nvCxnSpPr>
        <p:spPr>
          <a:xfrm>
            <a:off x="10364646" y="5807841"/>
            <a:ext cx="562776" cy="11660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73105" y="2560162"/>
            <a:ext cx="560076" cy="537968"/>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37464" y="2533672"/>
            <a:ext cx="560076" cy="537968"/>
          </a:xfrm>
          <a:prstGeom prst="rect">
            <a:avLst/>
          </a:prstGeom>
          <a:effectLst>
            <a:outerShdw blurRad="63500" sx="102000" sy="102000" algn="ctr" rotWithShape="0">
              <a:prstClr val="black">
                <a:alpha val="40000"/>
              </a:prstClr>
            </a:outerShdw>
          </a:effectLst>
        </p:spPr>
      </p:pic>
      <p:cxnSp>
        <p:nvCxnSpPr>
          <p:cNvPr id="144" name="Straight Connector 143"/>
          <p:cNvCxnSpPr>
            <a:stCxn id="92" idx="2"/>
          </p:cNvCxnSpPr>
          <p:nvPr/>
        </p:nvCxnSpPr>
        <p:spPr>
          <a:xfrm flipH="1">
            <a:off x="6257344" y="2492854"/>
            <a:ext cx="341140" cy="34088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82" idx="0"/>
          </p:cNvCxnSpPr>
          <p:nvPr/>
        </p:nvCxnSpPr>
        <p:spPr>
          <a:xfrm flipV="1">
            <a:off x="5316631" y="2807188"/>
            <a:ext cx="501630" cy="12514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1590292" y="3325402"/>
            <a:ext cx="402649" cy="5509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40839" y="3481448"/>
            <a:ext cx="560076" cy="537968"/>
          </a:xfrm>
          <a:prstGeom prst="rect">
            <a:avLst/>
          </a:prstGeom>
          <a:effectLst>
            <a:outerShdw blurRad="63500" sx="102000" sy="102000" algn="ctr" rotWithShape="0">
              <a:prstClr val="black">
                <a:alpha val="40000"/>
              </a:prstClr>
            </a:outerShdw>
          </a:effectLst>
        </p:spPr>
      </p:pic>
      <p:pic>
        <p:nvPicPr>
          <p:cNvPr id="177" name="Picture 17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85498" y="2937204"/>
            <a:ext cx="560076" cy="537968"/>
          </a:xfrm>
          <a:prstGeom prst="rect">
            <a:avLst/>
          </a:prstGeom>
          <a:effectLst>
            <a:outerShdw blurRad="63500" sx="102000" sy="102000" algn="ctr" rotWithShape="0">
              <a:prstClr val="black">
                <a:alpha val="40000"/>
              </a:prstClr>
            </a:outerShdw>
          </a:effectLst>
        </p:spPr>
      </p:pic>
      <p:pic>
        <p:nvPicPr>
          <p:cNvPr id="178" name="Picture 17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17397" y="3018518"/>
            <a:ext cx="560076" cy="537968"/>
          </a:xfrm>
          <a:prstGeom prst="rect">
            <a:avLst/>
          </a:prstGeom>
          <a:effectLst>
            <a:outerShdw blurRad="63500" sx="102000" sy="102000" algn="ctr" rotWithShape="0">
              <a:prstClr val="black">
                <a:alpha val="40000"/>
              </a:prstClr>
            </a:outerShdw>
          </a:effectLst>
        </p:spPr>
      </p:pic>
      <p:pic>
        <p:nvPicPr>
          <p:cNvPr id="181" name="Picture 18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23367" y="3146105"/>
            <a:ext cx="560076" cy="537968"/>
          </a:xfrm>
          <a:prstGeom prst="rect">
            <a:avLst/>
          </a:prstGeom>
          <a:effectLst>
            <a:outerShdw blurRad="63500" sx="102000" sy="102000" algn="ctr" rotWithShape="0">
              <a:prstClr val="black">
                <a:alpha val="40000"/>
              </a:prstClr>
            </a:outerShdw>
          </a:effectLst>
        </p:spPr>
      </p:pic>
      <p:pic>
        <p:nvPicPr>
          <p:cNvPr id="182" name="Picture 18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00867" y="5145815"/>
            <a:ext cx="560076" cy="537968"/>
          </a:xfrm>
          <a:prstGeom prst="rect">
            <a:avLst/>
          </a:prstGeom>
          <a:effectLst>
            <a:outerShdw blurRad="63500" sx="102000" sy="102000" algn="ctr" rotWithShape="0">
              <a:prstClr val="black">
                <a:alpha val="40000"/>
              </a:prstClr>
            </a:outerShdw>
          </a:effectLst>
        </p:spPr>
      </p:pic>
      <p:cxnSp>
        <p:nvCxnSpPr>
          <p:cNvPr id="149" name="Straight Connector 148"/>
          <p:cNvCxnSpPr>
            <a:stCxn id="76" idx="1"/>
          </p:cNvCxnSpPr>
          <p:nvPr/>
        </p:nvCxnSpPr>
        <p:spPr>
          <a:xfrm flipH="1">
            <a:off x="3401135" y="3357462"/>
            <a:ext cx="668845" cy="6181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bwMode="auto">
          <a:xfrm>
            <a:off x="3950462" y="2334944"/>
            <a:ext cx="834697"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r>
              <a:rPr lang="en-US" sz="800" dirty="0">
                <a:solidFill>
                  <a:srgbClr val="FFFFFF"/>
                </a:solidFill>
                <a:latin typeface="Segoe UI Light"/>
                <a:ea typeface="Verdana" panose="020B0604030504040204" pitchFamily="34" charset="0"/>
                <a:cs typeface="Arial" panose="020B0604020202020204" pitchFamily="34" charset="0"/>
              </a:rPr>
              <a:t>Canada East</a:t>
            </a:r>
          </a:p>
          <a:p>
            <a:pPr algn="ctr" defTabSz="1242332"/>
            <a:r>
              <a:rPr lang="en-US" sz="800" i="1" dirty="0">
                <a:solidFill>
                  <a:srgbClr val="FFFFFF"/>
                </a:solidFill>
                <a:latin typeface="Segoe UI Light"/>
                <a:ea typeface="Verdana" panose="020B0604030504040204" pitchFamily="34" charset="0"/>
                <a:cs typeface="Arial" panose="020B0604020202020204" pitchFamily="34" charset="0"/>
              </a:rPr>
              <a:t>Quebec City</a:t>
            </a:r>
          </a:p>
        </p:txBody>
      </p:sp>
      <p:pic>
        <p:nvPicPr>
          <p:cNvPr id="180" name="Picture 17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69066" y="2709261"/>
            <a:ext cx="560076" cy="537968"/>
          </a:xfrm>
          <a:prstGeom prst="rect">
            <a:avLst/>
          </a:prstGeom>
          <a:effectLst>
            <a:outerShdw blurRad="63500" sx="102000" sy="102000" algn="ctr" rotWithShape="0">
              <a:prstClr val="black">
                <a:alpha val="40000"/>
              </a:prstClr>
            </a:outerShdw>
          </a:effectLst>
        </p:spPr>
      </p:pic>
      <p:cxnSp>
        <p:nvCxnSpPr>
          <p:cNvPr id="150" name="Straight Connector 149"/>
          <p:cNvCxnSpPr>
            <a:stCxn id="109" idx="2"/>
          </p:cNvCxnSpPr>
          <p:nvPr/>
        </p:nvCxnSpPr>
        <p:spPr>
          <a:xfrm flipH="1">
            <a:off x="3745731" y="2707739"/>
            <a:ext cx="622080" cy="275020"/>
          </a:xfrm>
          <a:prstGeom prst="line">
            <a:avLst/>
          </a:prstGeom>
          <a:ln>
            <a:tailEnd type="oval" w="med" len="med"/>
          </a:ln>
        </p:spPr>
        <p:style>
          <a:lnRef idx="1">
            <a:schemeClr val="dk1"/>
          </a:lnRef>
          <a:fillRef idx="0">
            <a:schemeClr val="dk1"/>
          </a:fillRef>
          <a:effectRef idx="0">
            <a:schemeClr val="dk1"/>
          </a:effectRef>
          <a:fontRef idx="minor">
            <a:schemeClr val="tx1"/>
          </a:fontRef>
        </p:style>
      </p:cxnSp>
      <p:grpSp>
        <p:nvGrpSpPr>
          <p:cNvPr id="5" name="Group 4"/>
          <p:cNvGrpSpPr/>
          <p:nvPr/>
        </p:nvGrpSpPr>
        <p:grpSpPr>
          <a:xfrm>
            <a:off x="2968165" y="2281243"/>
            <a:ext cx="937303" cy="1104006"/>
            <a:chOff x="2967704" y="2281069"/>
            <a:chExt cx="937436" cy="1104163"/>
          </a:xfrm>
        </p:grpSpPr>
        <p:sp>
          <p:nvSpPr>
            <p:cNvPr id="108" name="Rectangle 107"/>
            <p:cNvSpPr/>
            <p:nvPr/>
          </p:nvSpPr>
          <p:spPr bwMode="auto">
            <a:xfrm>
              <a:off x="2967704" y="2281069"/>
              <a:ext cx="937436" cy="33060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r>
                <a:rPr lang="en-US" sz="800" dirty="0">
                  <a:solidFill>
                    <a:srgbClr val="FFFFFF"/>
                  </a:solidFill>
                  <a:latin typeface="Segoe UI Light"/>
                  <a:ea typeface="Verdana" panose="020B0604030504040204" pitchFamily="34" charset="0"/>
                  <a:cs typeface="Arial" panose="020B0604020202020204" pitchFamily="34" charset="0"/>
                </a:rPr>
                <a:t>Canada Central</a:t>
              </a:r>
            </a:p>
            <a:p>
              <a:pPr algn="ctr" defTabSz="1242332"/>
              <a:r>
                <a:rPr lang="en-US" sz="800" i="1" dirty="0">
                  <a:solidFill>
                    <a:srgbClr val="FFFFFF"/>
                  </a:solidFill>
                  <a:latin typeface="Segoe UI Light"/>
                  <a:ea typeface="Verdana" panose="020B0604030504040204" pitchFamily="34" charset="0"/>
                  <a:cs typeface="Arial" panose="020B0604020202020204" pitchFamily="34" charset="0"/>
                </a:rPr>
                <a:t>Toronto</a:t>
              </a:r>
            </a:p>
          </p:txBody>
        </p:sp>
        <p:pic>
          <p:nvPicPr>
            <p:cNvPr id="179" name="Picture 1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151" name="Straight Connector 150"/>
            <p:cNvCxnSpPr/>
            <p:nvPr/>
          </p:nvCxnSpPr>
          <p:spPr>
            <a:xfrm>
              <a:off x="3431924" y="2607412"/>
              <a:ext cx="14024" cy="509688"/>
            </a:xfrm>
            <a:prstGeom prst="line">
              <a:avLst/>
            </a:prstGeom>
            <a:ln>
              <a:tailEnd type="oval" w="med" len="med"/>
            </a:ln>
          </p:spPr>
          <p:style>
            <a:lnRef idx="1">
              <a:schemeClr val="dk1"/>
            </a:lnRef>
            <a:fillRef idx="0">
              <a:schemeClr val="dk1"/>
            </a:fillRef>
            <a:effectRef idx="0">
              <a:schemeClr val="dk1"/>
            </a:effectRef>
            <a:fontRef idx="minor">
              <a:schemeClr val="tx1"/>
            </a:fontRef>
          </p:style>
        </p:cxnSp>
      </p:grpSp>
      <p:cxnSp>
        <p:nvCxnSpPr>
          <p:cNvPr id="152" name="Straight Connector 151"/>
          <p:cNvCxnSpPr>
            <a:stCxn id="85" idx="2"/>
          </p:cNvCxnSpPr>
          <p:nvPr/>
        </p:nvCxnSpPr>
        <p:spPr>
          <a:xfrm>
            <a:off x="2740134" y="2236765"/>
            <a:ext cx="359570" cy="105756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74" idx="2"/>
          </p:cNvCxnSpPr>
          <p:nvPr/>
        </p:nvCxnSpPr>
        <p:spPr>
          <a:xfrm>
            <a:off x="2198881" y="2750352"/>
            <a:ext cx="769285" cy="45960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88" idx="3"/>
          </p:cNvCxnSpPr>
          <p:nvPr/>
        </p:nvCxnSpPr>
        <p:spPr>
          <a:xfrm flipV="1">
            <a:off x="2357723" y="3754966"/>
            <a:ext cx="460403" cy="14028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86" idx="3"/>
          </p:cNvCxnSpPr>
          <p:nvPr/>
        </p:nvCxnSpPr>
        <p:spPr>
          <a:xfrm>
            <a:off x="1794458" y="2835649"/>
            <a:ext cx="1164852" cy="37430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77" idx="1"/>
          </p:cNvCxnSpPr>
          <p:nvPr/>
        </p:nvCxnSpPr>
        <p:spPr>
          <a:xfrm flipH="1" flipV="1">
            <a:off x="3401136" y="3421691"/>
            <a:ext cx="956634" cy="3519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78" idx="0"/>
          </p:cNvCxnSpPr>
          <p:nvPr/>
        </p:nvCxnSpPr>
        <p:spPr>
          <a:xfrm flipH="1" flipV="1">
            <a:off x="3401137" y="3421690"/>
            <a:ext cx="448421" cy="37831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90" idx="1"/>
          </p:cNvCxnSpPr>
          <p:nvPr/>
        </p:nvCxnSpPr>
        <p:spPr>
          <a:xfrm flipH="1" flipV="1">
            <a:off x="4578018" y="5422452"/>
            <a:ext cx="379076" cy="26931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7606269" y="3738495"/>
            <a:ext cx="1188071" cy="537968"/>
            <a:chOff x="7606465" y="3738529"/>
            <a:chExt cx="1188239" cy="538044"/>
          </a:xfrm>
        </p:grpSpPr>
        <p:pic>
          <p:nvPicPr>
            <p:cNvPr id="89" name="Picture 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34549" y="3738529"/>
              <a:ext cx="560155" cy="538044"/>
            </a:xfrm>
            <a:prstGeom prst="rect">
              <a:avLst/>
            </a:prstGeom>
            <a:effectLst>
              <a:outerShdw blurRad="63500" sx="102000" sy="102000" algn="ctr" rotWithShape="0">
                <a:prstClr val="black">
                  <a:alpha val="40000"/>
                </a:prstClr>
              </a:outerShdw>
            </a:effectLst>
          </p:spPr>
        </p:pic>
        <p:sp>
          <p:nvSpPr>
            <p:cNvPr id="91" name="Rectangle 90"/>
            <p:cNvSpPr/>
            <p:nvPr/>
          </p:nvSpPr>
          <p:spPr bwMode="auto">
            <a:xfrm>
              <a:off x="7606465" y="3913029"/>
              <a:ext cx="693614"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India West</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Mumbai</a:t>
              </a:r>
            </a:p>
          </p:txBody>
        </p:sp>
        <p:cxnSp>
          <p:nvCxnSpPr>
            <p:cNvPr id="93" name="Straight Connector 92"/>
            <p:cNvCxnSpPr>
              <a:stCxn id="91" idx="3"/>
            </p:cNvCxnSpPr>
            <p:nvPr/>
          </p:nvCxnSpPr>
          <p:spPr>
            <a:xfrm flipV="1">
              <a:off x="8300078" y="4009260"/>
              <a:ext cx="215625" cy="4386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95" name="Rectangle 94"/>
          <p:cNvSpPr/>
          <p:nvPr/>
        </p:nvSpPr>
        <p:spPr bwMode="auto">
          <a:xfrm>
            <a:off x="7039043" y="2458781"/>
            <a:ext cx="1172092"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r>
              <a:rPr lang="en-US" sz="800" dirty="0">
                <a:solidFill>
                  <a:srgbClr val="FFFFFF"/>
                </a:solidFill>
                <a:latin typeface="Segoe UI Light"/>
                <a:ea typeface="Verdana" panose="020B0604030504040204" pitchFamily="34" charset="0"/>
                <a:cs typeface="Arial" panose="020B0604020202020204" pitchFamily="34" charset="0"/>
              </a:rPr>
              <a:t>Germany North East **</a:t>
            </a:r>
          </a:p>
          <a:p>
            <a:pPr algn="ctr" defTabSz="1242332"/>
            <a:r>
              <a:rPr lang="en-US" sz="800" i="1" dirty="0">
                <a:solidFill>
                  <a:srgbClr val="FFFFFF"/>
                </a:solidFill>
                <a:latin typeface="Segoe UI Light"/>
                <a:ea typeface="Verdana" panose="020B0604030504040204" pitchFamily="34" charset="0"/>
                <a:cs typeface="Arial" panose="020B0604020202020204" pitchFamily="34" charset="0"/>
              </a:rPr>
              <a:t>Magdeburg</a:t>
            </a:r>
          </a:p>
        </p:txBody>
      </p:sp>
      <p:pic>
        <p:nvPicPr>
          <p:cNvPr id="97" name="Picture 9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46807" y="2577613"/>
            <a:ext cx="560076" cy="537968"/>
          </a:xfrm>
          <a:prstGeom prst="rect">
            <a:avLst/>
          </a:prstGeom>
          <a:effectLst>
            <a:outerShdw blurRad="63500" sx="102000" sy="102000" algn="ctr" rotWithShape="0">
              <a:prstClr val="black">
                <a:alpha val="40000"/>
              </a:prstClr>
            </a:outerShdw>
          </a:effectLst>
        </p:spPr>
      </p:pic>
      <p:cxnSp>
        <p:nvCxnSpPr>
          <p:cNvPr id="100" name="Straight Connector 99"/>
          <p:cNvCxnSpPr>
            <a:stCxn id="95" idx="1"/>
          </p:cNvCxnSpPr>
          <p:nvPr/>
        </p:nvCxnSpPr>
        <p:spPr>
          <a:xfrm flipH="1">
            <a:off x="6528934" y="2645179"/>
            <a:ext cx="510110" cy="206856"/>
          </a:xfrm>
          <a:prstGeom prst="line">
            <a:avLst/>
          </a:prstGeom>
          <a:ln>
            <a:noFill/>
            <a:tailEnd type="oval" w="med" len="med"/>
          </a:ln>
        </p:spPr>
        <p:style>
          <a:lnRef idx="3">
            <a:schemeClr val="lt1"/>
          </a:lnRef>
          <a:fillRef idx="1">
            <a:schemeClr val="accent4"/>
          </a:fillRef>
          <a:effectRef idx="1">
            <a:schemeClr val="accent4"/>
          </a:effectRef>
          <a:fontRef idx="minor">
            <a:schemeClr val="lt1"/>
          </a:fontRef>
        </p:style>
      </p:cxnSp>
      <p:sp>
        <p:nvSpPr>
          <p:cNvPr id="101" name="Rectangle 100"/>
          <p:cNvSpPr/>
          <p:nvPr/>
        </p:nvSpPr>
        <p:spPr bwMode="auto">
          <a:xfrm>
            <a:off x="6936858" y="2906792"/>
            <a:ext cx="1038966"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r>
              <a:rPr lang="en-US" sz="800" dirty="0">
                <a:solidFill>
                  <a:srgbClr val="FFFFFF"/>
                </a:solidFill>
                <a:latin typeface="Segoe UI Light"/>
                <a:ea typeface="Verdana" panose="020B0604030504040204" pitchFamily="34" charset="0"/>
                <a:cs typeface="Arial" panose="020B0604020202020204" pitchFamily="34" charset="0"/>
              </a:rPr>
              <a:t>Germany Central **</a:t>
            </a:r>
          </a:p>
          <a:p>
            <a:pPr algn="ctr" defTabSz="1242332"/>
            <a:r>
              <a:rPr lang="en-US" sz="800" i="1" dirty="0">
                <a:solidFill>
                  <a:srgbClr val="FFFFFF"/>
                </a:solidFill>
                <a:latin typeface="Segoe UI Light"/>
                <a:ea typeface="Verdana" panose="020B0604030504040204" pitchFamily="34" charset="0"/>
                <a:cs typeface="Arial" panose="020B0604020202020204" pitchFamily="34" charset="0"/>
              </a:rPr>
              <a:t>Frankfurt</a:t>
            </a:r>
          </a:p>
        </p:txBody>
      </p:sp>
      <p:pic>
        <p:nvPicPr>
          <p:cNvPr id="103" name="Picture 10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02690" y="2668619"/>
            <a:ext cx="560076" cy="537968"/>
          </a:xfrm>
          <a:prstGeom prst="rect">
            <a:avLst/>
          </a:prstGeom>
          <a:effectLst>
            <a:outerShdw blurRad="63500" sx="102000" sy="102000" algn="ctr" rotWithShape="0">
              <a:prstClr val="black">
                <a:alpha val="40000"/>
              </a:prstClr>
            </a:outerShdw>
          </a:effectLst>
        </p:spPr>
      </p:pic>
      <p:cxnSp>
        <p:nvCxnSpPr>
          <p:cNvPr id="102" name="Straight Connector 101"/>
          <p:cNvCxnSpPr>
            <a:stCxn id="101" idx="1"/>
          </p:cNvCxnSpPr>
          <p:nvPr/>
        </p:nvCxnSpPr>
        <p:spPr>
          <a:xfrm flipH="1" flipV="1">
            <a:off x="6387229" y="2937166"/>
            <a:ext cx="549628" cy="156023"/>
          </a:xfrm>
          <a:prstGeom prst="line">
            <a:avLst/>
          </a:prstGeom>
          <a:ln>
            <a:noFill/>
            <a:tailEnd type="oval" w="med" len="med"/>
          </a:ln>
        </p:spPr>
        <p:style>
          <a:lnRef idx="3">
            <a:schemeClr val="lt1"/>
          </a:lnRef>
          <a:fillRef idx="1">
            <a:schemeClr val="accent4"/>
          </a:fillRef>
          <a:effectRef idx="1">
            <a:schemeClr val="accent4"/>
          </a:effectRef>
          <a:fontRef idx="minor">
            <a:schemeClr val="lt1"/>
          </a:fontRef>
        </p:style>
      </p:cxnSp>
      <p:pic>
        <p:nvPicPr>
          <p:cNvPr id="106" name="Picture 10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51420" y="2522928"/>
            <a:ext cx="560076" cy="537968"/>
          </a:xfrm>
          <a:prstGeom prst="rect">
            <a:avLst/>
          </a:prstGeom>
          <a:effectLst>
            <a:outerShdw blurRad="63500" sx="102000" sy="102000" algn="ctr" rotWithShape="0">
              <a:prstClr val="black">
                <a:alpha val="40000"/>
              </a:prstClr>
            </a:outerShdw>
          </a:effectLst>
        </p:spPr>
      </p:pic>
      <p:cxnSp>
        <p:nvCxnSpPr>
          <p:cNvPr id="111" name="Straight Connector 110"/>
          <p:cNvCxnSpPr/>
          <p:nvPr/>
        </p:nvCxnSpPr>
        <p:spPr>
          <a:xfrm>
            <a:off x="5572409" y="2542604"/>
            <a:ext cx="457447" cy="251528"/>
          </a:xfrm>
          <a:prstGeom prst="line">
            <a:avLst/>
          </a:prstGeom>
          <a:ln>
            <a:noFill/>
            <a:tailEnd type="oval" w="med" len="med"/>
          </a:ln>
        </p:spPr>
        <p:style>
          <a:lnRef idx="3">
            <a:schemeClr val="lt1"/>
          </a:lnRef>
          <a:fillRef idx="1">
            <a:schemeClr val="accent4"/>
          </a:fillRef>
          <a:effectRef idx="1">
            <a:schemeClr val="accent4"/>
          </a:effectRef>
          <a:fontRef idx="minor">
            <a:schemeClr val="lt1"/>
          </a:fontRef>
        </p:style>
      </p:cxnSp>
      <p:sp>
        <p:nvSpPr>
          <p:cNvPr id="82" name="Rectangle 81"/>
          <p:cNvSpPr/>
          <p:nvPr/>
        </p:nvSpPr>
        <p:spPr bwMode="auto">
          <a:xfrm>
            <a:off x="4905970" y="2932336"/>
            <a:ext cx="821322"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North Europe</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Ireland</a:t>
            </a:r>
          </a:p>
        </p:txBody>
      </p:sp>
      <p:sp>
        <p:nvSpPr>
          <p:cNvPr id="77" name="Rectangle 76"/>
          <p:cNvSpPr/>
          <p:nvPr/>
        </p:nvSpPr>
        <p:spPr bwMode="auto">
          <a:xfrm>
            <a:off x="4357771" y="3587222"/>
            <a:ext cx="646501"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East US 2</a:t>
            </a:r>
          </a:p>
          <a:p>
            <a:pPr algn="ctr" defTabSz="1242332">
              <a:defRPr/>
            </a:pPr>
            <a:r>
              <a:rPr lang="en-US" sz="800" i="1" dirty="0">
                <a:solidFill>
                  <a:srgbClr val="FFFFFF"/>
                </a:solidFill>
                <a:latin typeface="Segoe UI Light"/>
                <a:ea typeface="Verdana" panose="020B0604030504040204" pitchFamily="34" charset="0"/>
                <a:cs typeface="Arial" panose="020B0604020202020204" pitchFamily="34" charset="0"/>
              </a:rPr>
              <a:t>Virginia</a:t>
            </a:r>
          </a:p>
        </p:txBody>
      </p:sp>
      <p:sp>
        <p:nvSpPr>
          <p:cNvPr id="112" name="Rectangle 111"/>
          <p:cNvSpPr/>
          <p:nvPr/>
        </p:nvSpPr>
        <p:spPr bwMode="auto">
          <a:xfrm>
            <a:off x="4990915" y="2163361"/>
            <a:ext cx="905632"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r>
              <a:rPr lang="en-US" sz="800" dirty="0">
                <a:solidFill>
                  <a:srgbClr val="FFFFFF"/>
                </a:solidFill>
                <a:latin typeface="Segoe UI Light"/>
                <a:ea typeface="Verdana" panose="020B0604030504040204" pitchFamily="34" charset="0"/>
                <a:cs typeface="Arial" panose="020B0604020202020204" pitchFamily="34" charset="0"/>
              </a:rPr>
              <a:t>United Kingdom</a:t>
            </a:r>
          </a:p>
          <a:p>
            <a:pPr algn="ctr" defTabSz="1242332"/>
            <a:r>
              <a:rPr lang="en-US" sz="800" dirty="0">
                <a:solidFill>
                  <a:srgbClr val="FFFFFF"/>
                </a:solidFill>
                <a:latin typeface="Segoe UI Light"/>
                <a:ea typeface="Verdana" panose="020B0604030504040204" pitchFamily="34" charset="0"/>
                <a:cs typeface="Arial" panose="020B0604020202020204" pitchFamily="34" charset="0"/>
              </a:rPr>
              <a:t>Regions</a:t>
            </a:r>
          </a:p>
        </p:txBody>
      </p:sp>
      <p:cxnSp>
        <p:nvCxnSpPr>
          <p:cNvPr id="115" name="Straight Connector 114"/>
          <p:cNvCxnSpPr>
            <a:cxnSpLocks/>
          </p:cNvCxnSpPr>
          <p:nvPr/>
        </p:nvCxnSpPr>
        <p:spPr>
          <a:xfrm>
            <a:off x="5460210" y="2542604"/>
            <a:ext cx="588735" cy="24930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cxnSpLocks/>
            <a:stCxn id="101" idx="1"/>
          </p:cNvCxnSpPr>
          <p:nvPr/>
        </p:nvCxnSpPr>
        <p:spPr>
          <a:xfrm flipH="1" flipV="1">
            <a:off x="6378968" y="2953864"/>
            <a:ext cx="557890" cy="13932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cxnSpLocks/>
            <a:stCxn id="95" idx="1"/>
          </p:cNvCxnSpPr>
          <p:nvPr/>
        </p:nvCxnSpPr>
        <p:spPr>
          <a:xfrm flipH="1">
            <a:off x="6543849" y="2645179"/>
            <a:ext cx="495194" cy="21985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sp>
        <p:nvSpPr>
          <p:cNvPr id="123" name="Rectangle 122"/>
          <p:cNvSpPr/>
          <p:nvPr/>
        </p:nvSpPr>
        <p:spPr>
          <a:xfrm>
            <a:off x="2291619" y="6628687"/>
            <a:ext cx="10154325" cy="369332"/>
          </a:xfrm>
          <a:prstGeom prst="rect">
            <a:avLst/>
          </a:prstGeom>
          <a:solidFill>
            <a:schemeClr val="accent1"/>
          </a:solidFill>
        </p:spPr>
        <p:txBody>
          <a:bodyPr wrap="square" lIns="182854" tIns="146283" rIns="182854" bIns="146283" anchor="ctr">
            <a:noAutofit/>
          </a:bodyPr>
          <a:lstStyle/>
          <a:p>
            <a:pPr lvl="1"/>
            <a:r>
              <a:rPr lang="en-US" dirty="0">
                <a:solidFill>
                  <a:schemeClr val="bg1"/>
                </a:solidFill>
              </a:rPr>
              <a:t>Over 1M+ production servers             Dark fiber network                          24 x 7 x 365 support</a:t>
            </a:r>
          </a:p>
        </p:txBody>
      </p:sp>
      <p:sp>
        <p:nvSpPr>
          <p:cNvPr id="124" name="Rectangle 123"/>
          <p:cNvSpPr/>
          <p:nvPr/>
        </p:nvSpPr>
        <p:spPr>
          <a:xfrm>
            <a:off x="-10059" y="5402262"/>
            <a:ext cx="2329407" cy="1595757"/>
          </a:xfrm>
          <a:prstGeom prst="rect">
            <a:avLst/>
          </a:prstGeom>
          <a:solidFill>
            <a:schemeClr val="accent1"/>
          </a:solidFill>
        </p:spPr>
        <p:txBody>
          <a:bodyPr wrap="square" lIns="182854" tIns="146283" rIns="182854" bIns="146283" anchor="ctr">
            <a:noAutofit/>
          </a:bodyPr>
          <a:lstStyle/>
          <a:p>
            <a:pPr algn="ctr" defTabSz="950938">
              <a:lnSpc>
                <a:spcPct val="90000"/>
              </a:lnSpc>
            </a:pPr>
            <a:r>
              <a:rPr lang="en-US" sz="8000" dirty="0">
                <a:solidFill>
                  <a:schemeClr val="bg1"/>
                </a:solidFill>
              </a:rPr>
              <a:t>40 </a:t>
            </a:r>
          </a:p>
          <a:p>
            <a:pPr algn="ctr" defTabSz="950938">
              <a:lnSpc>
                <a:spcPct val="90000"/>
              </a:lnSpc>
            </a:pPr>
            <a:r>
              <a:rPr lang="en-US" sz="2800" dirty="0">
                <a:solidFill>
                  <a:schemeClr val="bg1"/>
                </a:solidFill>
              </a:rPr>
              <a:t>Regions</a:t>
            </a:r>
            <a:endParaRPr lang="en-US" dirty="0">
              <a:solidFill>
                <a:schemeClr val="bg1"/>
              </a:solidFill>
            </a:endParaRPr>
          </a:p>
        </p:txBody>
      </p:sp>
      <p:sp>
        <p:nvSpPr>
          <p:cNvPr id="105" name="Rectangle 104"/>
          <p:cNvSpPr/>
          <p:nvPr/>
        </p:nvSpPr>
        <p:spPr bwMode="auto">
          <a:xfrm>
            <a:off x="7291905" y="5827204"/>
            <a:ext cx="861166" cy="372796"/>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86" tIns="93190" rIns="93186" bIns="93198" numCol="1" rtlCol="0" anchor="ctr" anchorCtr="0" compatLnSpc="1"/>
          <a:lstStyle/>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South Africa</a:t>
            </a:r>
          </a:p>
          <a:p>
            <a:pPr algn="ctr" defTabSz="1242332">
              <a:defRPr/>
            </a:pPr>
            <a:r>
              <a:rPr lang="en-US" sz="800" dirty="0">
                <a:solidFill>
                  <a:srgbClr val="FFFFFF"/>
                </a:solidFill>
                <a:latin typeface="Segoe UI Light"/>
                <a:ea typeface="Verdana" panose="020B0604030504040204" pitchFamily="34" charset="0"/>
                <a:cs typeface="Arial" panose="020B0604020202020204" pitchFamily="34" charset="0"/>
              </a:rPr>
              <a:t>New</a:t>
            </a:r>
          </a:p>
        </p:txBody>
      </p:sp>
      <p:pic>
        <p:nvPicPr>
          <p:cNvPr id="116" name="Picture 1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70703" y="5467654"/>
            <a:ext cx="560076" cy="537968"/>
          </a:xfrm>
          <a:prstGeom prst="rect">
            <a:avLst/>
          </a:prstGeom>
          <a:effectLst>
            <a:outerShdw blurRad="63500" sx="102000" sy="102000" algn="ctr" rotWithShape="0">
              <a:prstClr val="black">
                <a:alpha val="40000"/>
              </a:prstClr>
            </a:outerShdw>
          </a:effectLst>
        </p:spPr>
      </p:pic>
      <p:cxnSp>
        <p:nvCxnSpPr>
          <p:cNvPr id="117" name="Straight Connector 116"/>
          <p:cNvCxnSpPr/>
          <p:nvPr/>
        </p:nvCxnSpPr>
        <p:spPr>
          <a:xfrm flipH="1" flipV="1">
            <a:off x="6952162" y="5749893"/>
            <a:ext cx="379076" cy="26931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792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zXsoygN_v7A">
            <a:hlinkClick r:id="" action="ppaction://media"/>
          </p:cNvPr>
          <p:cNvPicPr>
            <a:picLocks noRot="1" noChangeAspect="1"/>
          </p:cNvPicPr>
          <p:nvPr>
            <a:videoFile r:link="rId1"/>
          </p:nvPr>
        </p:nvPicPr>
        <p:blipFill>
          <a:blip r:embed="rId4"/>
          <a:stretch>
            <a:fillRect/>
          </a:stretch>
        </p:blipFill>
        <p:spPr>
          <a:xfrm>
            <a:off x="0" y="0"/>
            <a:ext cx="12436475" cy="7006828"/>
          </a:xfrm>
          <a:prstGeom prst="rect">
            <a:avLst/>
          </a:prstGeom>
        </p:spPr>
      </p:pic>
    </p:spTree>
    <p:extLst>
      <p:ext uri="{BB962C8B-B14F-4D97-AF65-F5344CB8AC3E}">
        <p14:creationId xmlns:p14="http://schemas.microsoft.com/office/powerpoint/2010/main" val="3843336810"/>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bwMode="auto">
          <a:xfrm flipH="1">
            <a:off x="24342" y="3387588"/>
            <a:ext cx="12285643" cy="173736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41" tIns="89629" rIns="89629" bIns="89629" numCol="1" spcCol="0" rtlCol="0" fromWordArt="0" anchor="ctr" anchorCtr="0" forceAA="0" compatLnSpc="1">
            <a:prstTxWarp prst="textNoShape">
              <a:avLst/>
            </a:prstTxWarp>
            <a:noAutofit/>
          </a:bodyPr>
          <a:lstStyle/>
          <a:p>
            <a:pPr defTabSz="913926">
              <a:spcBef>
                <a:spcPct val="0"/>
              </a:spcBef>
              <a:spcAft>
                <a:spcPct val="0"/>
              </a:spcAft>
              <a:defRPr/>
            </a:pPr>
            <a:r>
              <a:rPr lang="en-IN" sz="2000" dirty="0">
                <a:solidFill>
                  <a:srgbClr val="505050"/>
                </a:solidFill>
                <a:latin typeface="Segoe UI Light"/>
                <a:ea typeface="Segoe UI" pitchFamily="34" charset="0"/>
                <a:cs typeface="Segoe UI" pitchFamily="34" charset="0"/>
              </a:rPr>
              <a:t>United</a:t>
            </a:r>
          </a:p>
          <a:p>
            <a:pPr defTabSz="913926">
              <a:spcBef>
                <a:spcPct val="0"/>
              </a:spcBef>
              <a:spcAft>
                <a:spcPct val="0"/>
              </a:spcAft>
              <a:defRPr/>
            </a:pPr>
            <a:r>
              <a:rPr lang="en-IN" sz="2000" dirty="0">
                <a:solidFill>
                  <a:srgbClr val="505050"/>
                </a:solidFill>
                <a:latin typeface="Segoe UI Light"/>
                <a:ea typeface="Segoe UI" pitchFamily="34" charset="0"/>
                <a:cs typeface="Segoe UI" pitchFamily="34" charset="0"/>
              </a:rPr>
              <a:t>States</a:t>
            </a:r>
          </a:p>
        </p:txBody>
      </p:sp>
      <p:sp>
        <p:nvSpPr>
          <p:cNvPr id="85" name="Rectangle 84"/>
          <p:cNvSpPr/>
          <p:nvPr/>
        </p:nvSpPr>
        <p:spPr bwMode="auto">
          <a:xfrm flipH="1">
            <a:off x="24341" y="5264612"/>
            <a:ext cx="12285645" cy="173736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41" tIns="89629" rIns="89629" bIns="89629" numCol="1" spcCol="0" rtlCol="0" fromWordArt="0" anchor="ctr" anchorCtr="0" forceAA="0" compatLnSpc="1">
            <a:prstTxWarp prst="textNoShape">
              <a:avLst/>
            </a:prstTxWarp>
            <a:noAutofit/>
          </a:bodyPr>
          <a:lstStyle/>
          <a:p>
            <a:pPr defTabSz="913926">
              <a:spcBef>
                <a:spcPct val="0"/>
              </a:spcBef>
              <a:spcAft>
                <a:spcPct val="0"/>
              </a:spcAft>
              <a:defRPr/>
            </a:pPr>
            <a:r>
              <a:rPr lang="en-IN" sz="2000" dirty="0">
                <a:solidFill>
                  <a:srgbClr val="505050"/>
                </a:solidFill>
                <a:latin typeface="Segoe UI Light"/>
                <a:ea typeface="Segoe UI" pitchFamily="34" charset="0"/>
                <a:cs typeface="Segoe UI" pitchFamily="34" charset="0"/>
              </a:rPr>
              <a:t>Regional</a:t>
            </a:r>
          </a:p>
        </p:txBody>
      </p:sp>
      <p:sp>
        <p:nvSpPr>
          <p:cNvPr id="86" name="Rectangle 85"/>
          <p:cNvSpPr/>
          <p:nvPr/>
        </p:nvSpPr>
        <p:spPr bwMode="auto">
          <a:xfrm flipH="1">
            <a:off x="24340" y="1510564"/>
            <a:ext cx="12285647" cy="173736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41" tIns="89629" rIns="89629" bIns="89629" numCol="1" spcCol="0" rtlCol="0" fromWordArt="0" anchor="ctr" anchorCtr="0" forceAA="0" compatLnSpc="1">
            <a:prstTxWarp prst="textNoShape">
              <a:avLst/>
            </a:prstTxWarp>
            <a:noAutofit/>
          </a:bodyPr>
          <a:lstStyle/>
          <a:p>
            <a:pPr defTabSz="913926">
              <a:spcBef>
                <a:spcPct val="0"/>
              </a:spcBef>
              <a:spcAft>
                <a:spcPct val="0"/>
              </a:spcAft>
              <a:defRPr/>
            </a:pPr>
            <a:r>
              <a:rPr lang="en-IN" sz="2000" dirty="0">
                <a:solidFill>
                  <a:srgbClr val="505050"/>
                </a:solidFill>
                <a:latin typeface="Segoe UI Light"/>
                <a:ea typeface="Segoe UI" pitchFamily="34" charset="0"/>
                <a:cs typeface="Segoe UI" pitchFamily="34" charset="0"/>
              </a:rPr>
              <a:t>Industry</a:t>
            </a:r>
          </a:p>
        </p:txBody>
      </p:sp>
      <p:graphicFrame>
        <p:nvGraphicFramePr>
          <p:cNvPr id="5" name="Object 4"/>
          <p:cNvGraphicFramePr>
            <a:graphicFrameLocks noChangeAspect="1"/>
          </p:cNvGraphicFramePr>
          <p:nvPr>
            <p:custDataLst>
              <p:tags r:id="rId2"/>
            </p:custDataLst>
            <p:extLst/>
          </p:nvPr>
        </p:nvGraphicFramePr>
        <p:xfrm>
          <a:off x="3352" y="2580"/>
          <a:ext cx="1587" cy="1587"/>
        </p:xfrm>
        <a:graphic>
          <a:graphicData uri="http://schemas.openxmlformats.org/presentationml/2006/ole">
            <mc:AlternateContent xmlns:mc="http://schemas.openxmlformats.org/markup-compatibility/2006">
              <mc:Choice xmlns:v="urn:schemas-microsoft-com:vml" Requires="v">
                <p:oleObj spid="_x0000_s4115" name="think-cell Slide" r:id="rId5" imgW="377" imgH="377" progId="TCLayout.ActiveDocument.1">
                  <p:embed/>
                </p:oleObj>
              </mc:Choice>
              <mc:Fallback>
                <p:oleObj name="think-cell Slide" r:id="rId5" imgW="377" imgH="377" progId="TCLayout.ActiveDocument.1">
                  <p:embed/>
                  <p:pic>
                    <p:nvPicPr>
                      <p:cNvPr id="5" name="Object 4"/>
                      <p:cNvPicPr/>
                      <p:nvPr/>
                    </p:nvPicPr>
                    <p:blipFill>
                      <a:blip r:embed="rId6"/>
                      <a:stretch>
                        <a:fillRect/>
                      </a:stretch>
                    </p:blipFill>
                    <p:spPr>
                      <a:xfrm>
                        <a:off x="3352" y="2580"/>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dirty="0"/>
              <a:t>Azure is … compliant</a:t>
            </a:r>
          </a:p>
        </p:txBody>
      </p:sp>
      <p:grpSp>
        <p:nvGrpSpPr>
          <p:cNvPr id="8" name="badges"/>
          <p:cNvGrpSpPr/>
          <p:nvPr/>
        </p:nvGrpSpPr>
        <p:grpSpPr>
          <a:xfrm>
            <a:off x="1137786" y="1981532"/>
            <a:ext cx="11297807" cy="4716130"/>
            <a:chOff x="2419305" y="1976585"/>
            <a:chExt cx="9578922" cy="4120944"/>
          </a:xfrm>
        </p:grpSpPr>
        <p:grpSp>
          <p:nvGrpSpPr>
            <p:cNvPr id="2" name="Group 1"/>
            <p:cNvGrpSpPr/>
            <p:nvPr/>
          </p:nvGrpSpPr>
          <p:grpSpPr>
            <a:xfrm>
              <a:off x="2483667" y="3410649"/>
              <a:ext cx="9450199" cy="1177853"/>
              <a:chOff x="2419305" y="3410649"/>
              <a:chExt cx="9450199" cy="1177853"/>
            </a:xfrm>
          </p:grpSpPr>
          <p:pic>
            <p:nvPicPr>
              <p:cNvPr id="265" name="Picture 28"/>
              <p:cNvPicPr>
                <a:picLocks noChangeAspect="1"/>
              </p:cNvPicPr>
              <p:nvPr/>
            </p:nvPicPr>
            <p:blipFill rotWithShape="1">
              <a:blip r:embed="rId7" cstate="print">
                <a:extLst>
                  <a:ext uri="{28A0092B-C50C-407E-A947-70E740481C1C}">
                    <a14:useLocalDpi xmlns:a14="http://schemas.microsoft.com/office/drawing/2010/main" val="0"/>
                  </a:ext>
                </a:extLst>
              </a:blip>
              <a:srcRect l="19912" r="16881" b="43417"/>
              <a:stretch/>
            </p:blipFill>
            <p:spPr>
              <a:xfrm>
                <a:off x="3603650" y="3410649"/>
                <a:ext cx="884331" cy="787789"/>
              </a:xfrm>
              <a:prstGeom prst="rect">
                <a:avLst/>
              </a:prstGeom>
            </p:spPr>
          </p:pic>
          <p:sp>
            <p:nvSpPr>
              <p:cNvPr id="266" name="Rectangle 265"/>
              <p:cNvSpPr/>
              <p:nvPr/>
            </p:nvSpPr>
            <p:spPr>
              <a:xfrm>
                <a:off x="3628234" y="4247470"/>
                <a:ext cx="780585" cy="341032"/>
              </a:xfrm>
              <a:prstGeom prst="rect">
                <a:avLst/>
              </a:prstGeom>
            </p:spPr>
            <p:txBody>
              <a:bodyPr wrap="square">
                <a:spAutoFit/>
              </a:bodyPr>
              <a:lstStyle/>
              <a:p>
                <a:pPr algn="ctr" defTabSz="582215" eaLnBrk="0" fontAlgn="ctr" hangingPunct="0">
                  <a:lnSpc>
                    <a:spcPct val="90000"/>
                  </a:lnSpc>
                  <a:spcBef>
                    <a:spcPct val="0"/>
                  </a:spcBef>
                  <a:spcAft>
                    <a:spcPct val="0"/>
                  </a:spcAft>
                  <a:defRPr/>
                </a:pPr>
                <a:r>
                  <a:rPr lang="en-US" sz="104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HIPAA / HITECH</a:t>
                </a:r>
              </a:p>
            </p:txBody>
          </p:sp>
          <p:sp>
            <p:nvSpPr>
              <p:cNvPr id="267" name="Rectangle 266"/>
              <p:cNvSpPr/>
              <p:nvPr/>
            </p:nvSpPr>
            <p:spPr>
              <a:xfrm>
                <a:off x="2419305" y="4247470"/>
                <a:ext cx="968575" cy="341032"/>
              </a:xfrm>
              <a:prstGeom prst="rect">
                <a:avLst/>
              </a:prstGeom>
            </p:spPr>
            <p:txBody>
              <a:bodyPr wrap="square">
                <a:spAutoFit/>
              </a:bodyPr>
              <a:lstStyle/>
              <a:p>
                <a:pPr algn="ctr" defTabSz="582215" eaLnBrk="0" fontAlgn="ctr" hangingPunct="0">
                  <a:lnSpc>
                    <a:spcPct val="90000"/>
                  </a:lnSpc>
                  <a:spcBef>
                    <a:spcPct val="0"/>
                  </a:spcBef>
                  <a:spcAft>
                    <a:spcPct val="0"/>
                  </a:spcAft>
                  <a:defRPr/>
                </a:pPr>
                <a:r>
                  <a:rPr lang="en-US" sz="104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FedRAMP JAB P-ATO</a:t>
                </a:r>
              </a:p>
            </p:txBody>
          </p:sp>
          <p:pic>
            <p:nvPicPr>
              <p:cNvPr id="268"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40144" y="3487404"/>
                <a:ext cx="640687" cy="634280"/>
              </a:xfrm>
              <a:prstGeom prst="rect">
                <a:avLst/>
              </a:prstGeom>
            </p:spPr>
          </p:pic>
          <p:sp>
            <p:nvSpPr>
              <p:cNvPr id="269" name="Rectangle 268"/>
              <p:cNvSpPr/>
              <p:nvPr/>
            </p:nvSpPr>
            <p:spPr>
              <a:xfrm>
                <a:off x="4711843" y="4247470"/>
                <a:ext cx="703067" cy="211659"/>
              </a:xfrm>
              <a:prstGeom prst="rect">
                <a:avLst/>
              </a:prstGeom>
            </p:spPr>
            <p:txBody>
              <a:bodyPr wrap="none">
                <a:spAutoFit/>
              </a:bodyPr>
              <a:lstStyle/>
              <a:p>
                <a:pPr algn="ctr" defTabSz="582215" eaLnBrk="0" fontAlgn="ctr" hangingPunct="0">
                  <a:lnSpc>
                    <a:spcPct val="90000"/>
                  </a:lnSpc>
                  <a:spcBef>
                    <a:spcPct val="0"/>
                  </a:spcBef>
                  <a:spcAft>
                    <a:spcPct val="0"/>
                  </a:spcAft>
                  <a:defRPr/>
                </a:pPr>
                <a:r>
                  <a:rPr lang="en-US" sz="104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FIPS 140-2</a:t>
                </a:r>
              </a:p>
            </p:txBody>
          </p:sp>
          <p:pic>
            <p:nvPicPr>
              <p:cNvPr id="270" name="Picture 26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68241" y="3645187"/>
                <a:ext cx="790194" cy="318713"/>
              </a:xfrm>
              <a:prstGeom prst="rect">
                <a:avLst/>
              </a:prstGeom>
            </p:spPr>
          </p:pic>
          <p:sp>
            <p:nvSpPr>
              <p:cNvPr id="271" name="Rectangle 270"/>
              <p:cNvSpPr/>
              <p:nvPr/>
            </p:nvSpPr>
            <p:spPr>
              <a:xfrm>
                <a:off x="6706277" y="4247470"/>
                <a:ext cx="756953" cy="211659"/>
              </a:xfrm>
              <a:prstGeom prst="rect">
                <a:avLst/>
              </a:prstGeom>
            </p:spPr>
            <p:txBody>
              <a:bodyPr wrap="square">
                <a:spAutoFit/>
              </a:bodyPr>
              <a:lstStyle/>
              <a:p>
                <a:pPr algn="ctr" defTabSz="582215" eaLnBrk="0" fontAlgn="ctr" hangingPunct="0">
                  <a:lnSpc>
                    <a:spcPct val="90000"/>
                  </a:lnSpc>
                  <a:spcBef>
                    <a:spcPct val="0"/>
                  </a:spcBef>
                  <a:spcAft>
                    <a:spcPct val="0"/>
                  </a:spcAft>
                  <a:defRPr/>
                </a:pPr>
                <a:r>
                  <a:rPr lang="en-US" sz="104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FERPA</a:t>
                </a:r>
              </a:p>
            </p:txBody>
          </p:sp>
          <p:pic>
            <p:nvPicPr>
              <p:cNvPr id="272" name="Picture 27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73637" y="3496926"/>
                <a:ext cx="615235" cy="615235"/>
              </a:xfrm>
              <a:prstGeom prst="rect">
                <a:avLst/>
              </a:prstGeom>
            </p:spPr>
          </p:pic>
          <p:pic>
            <p:nvPicPr>
              <p:cNvPr id="273" name="Picture 27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47445" y="3496926"/>
                <a:ext cx="615237" cy="615235"/>
              </a:xfrm>
              <a:prstGeom prst="rect">
                <a:avLst/>
              </a:prstGeom>
            </p:spPr>
          </p:pic>
          <p:sp>
            <p:nvSpPr>
              <p:cNvPr id="274" name="Rectangle 273"/>
              <p:cNvSpPr/>
              <p:nvPr/>
            </p:nvSpPr>
            <p:spPr>
              <a:xfrm>
                <a:off x="7559195" y="4247470"/>
                <a:ext cx="794555" cy="211659"/>
              </a:xfrm>
              <a:prstGeom prst="rect">
                <a:avLst/>
              </a:prstGeom>
            </p:spPr>
            <p:txBody>
              <a:bodyPr wrap="none">
                <a:spAutoFit/>
              </a:bodyPr>
              <a:lstStyle/>
              <a:p>
                <a:pPr algn="ctr" defTabSz="582215" eaLnBrk="0" fontAlgn="ctr" hangingPunct="0">
                  <a:lnSpc>
                    <a:spcPct val="90000"/>
                  </a:lnSpc>
                  <a:spcBef>
                    <a:spcPct val="0"/>
                  </a:spcBef>
                  <a:spcAft>
                    <a:spcPct val="0"/>
                  </a:spcAft>
                  <a:defRPr/>
                </a:pPr>
                <a:r>
                  <a:rPr lang="en-US" sz="104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DISA Level 2</a:t>
                </a:r>
              </a:p>
            </p:txBody>
          </p:sp>
          <p:pic>
            <p:nvPicPr>
              <p:cNvPr id="275" name="Picture 2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62249" y="3482038"/>
                <a:ext cx="645011" cy="645011"/>
              </a:xfrm>
              <a:prstGeom prst="rect">
                <a:avLst/>
              </a:prstGeom>
            </p:spPr>
          </p:pic>
          <p:pic>
            <p:nvPicPr>
              <p:cNvPr id="276" name="Picture 275" descr="http://1.bp.blogspot.com/-zsub2Ach6i8/T3qyuPps54I/AAAAAAAAAVY/2DAjv_gntto/s1600/irs-logo.jpeg.png"/>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97019" y="3484228"/>
                <a:ext cx="640631" cy="640631"/>
              </a:xfrm>
              <a:prstGeom prst="rect">
                <a:avLst/>
              </a:prstGeom>
              <a:noFill/>
              <a:ln>
                <a:noFill/>
              </a:ln>
            </p:spPr>
          </p:pic>
          <p:pic>
            <p:nvPicPr>
              <p:cNvPr id="277" name="Picture 276"/>
              <p:cNvPicPr>
                <a:picLocks noChangeAspect="1"/>
              </p:cNvPicPr>
              <p:nvPr/>
            </p:nvPicPr>
            <p:blipFill rotWithShape="1">
              <a:blip r:embed="rId14" cstate="print">
                <a:extLst>
                  <a:ext uri="{28A0092B-C50C-407E-A947-70E740481C1C}">
                    <a14:useLocalDpi xmlns:a14="http://schemas.microsoft.com/office/drawing/2010/main" val="0"/>
                  </a:ext>
                </a:extLst>
              </a:blip>
              <a:srcRect l="2855" t="2105" r="5136" b="14296"/>
              <a:stretch/>
            </p:blipFill>
            <p:spPr>
              <a:xfrm>
                <a:off x="2452036" y="3518761"/>
                <a:ext cx="919863" cy="571565"/>
              </a:xfrm>
              <a:prstGeom prst="rect">
                <a:avLst/>
              </a:prstGeom>
            </p:spPr>
          </p:pic>
          <p:pic>
            <p:nvPicPr>
              <p:cNvPr id="278" name="Picture 27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49327" y="3480620"/>
                <a:ext cx="664994" cy="647848"/>
              </a:xfrm>
              <a:prstGeom prst="rect">
                <a:avLst/>
              </a:prstGeom>
            </p:spPr>
          </p:pic>
          <p:sp>
            <p:nvSpPr>
              <p:cNvPr id="279" name="Rectangle 278"/>
              <p:cNvSpPr/>
              <p:nvPr/>
            </p:nvSpPr>
            <p:spPr>
              <a:xfrm>
                <a:off x="10217816" y="4247470"/>
                <a:ext cx="728019" cy="211659"/>
              </a:xfrm>
              <a:prstGeom prst="rect">
                <a:avLst/>
              </a:prstGeom>
            </p:spPr>
            <p:txBody>
              <a:bodyPr wrap="none">
                <a:spAutoFit/>
              </a:bodyPr>
              <a:lstStyle/>
              <a:p>
                <a:pPr algn="ctr" defTabSz="582215" eaLnBrk="0" fontAlgn="ctr" hangingPunct="0">
                  <a:lnSpc>
                    <a:spcPct val="90000"/>
                  </a:lnSpc>
                  <a:spcBef>
                    <a:spcPct val="0"/>
                  </a:spcBef>
                  <a:spcAft>
                    <a:spcPct val="0"/>
                  </a:spcAft>
                  <a:defRPr/>
                </a:pPr>
                <a:r>
                  <a:rPr lang="en-US" sz="104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ITAR-ready</a:t>
                </a:r>
              </a:p>
            </p:txBody>
          </p:sp>
          <p:sp>
            <p:nvSpPr>
              <p:cNvPr id="280" name="Rectangle 279"/>
              <p:cNvSpPr/>
              <p:nvPr/>
            </p:nvSpPr>
            <p:spPr>
              <a:xfrm>
                <a:off x="8669991" y="4247470"/>
                <a:ext cx="366228" cy="211659"/>
              </a:xfrm>
              <a:prstGeom prst="rect">
                <a:avLst/>
              </a:prstGeom>
            </p:spPr>
            <p:txBody>
              <a:bodyPr wrap="none">
                <a:spAutoFit/>
              </a:bodyPr>
              <a:lstStyle/>
              <a:p>
                <a:pPr algn="ctr" defTabSz="582215" eaLnBrk="0" fontAlgn="ctr" hangingPunct="0">
                  <a:lnSpc>
                    <a:spcPct val="90000"/>
                  </a:lnSpc>
                  <a:spcBef>
                    <a:spcPct val="0"/>
                  </a:spcBef>
                  <a:spcAft>
                    <a:spcPct val="0"/>
                  </a:spcAft>
                  <a:defRPr/>
                </a:pPr>
                <a:r>
                  <a:rPr lang="en-US" sz="104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CJIS</a:t>
                </a:r>
              </a:p>
            </p:txBody>
          </p:sp>
          <p:sp>
            <p:nvSpPr>
              <p:cNvPr id="281" name="Rectangle 280"/>
              <p:cNvSpPr/>
              <p:nvPr/>
            </p:nvSpPr>
            <p:spPr>
              <a:xfrm>
                <a:off x="5905950" y="4247470"/>
                <a:ext cx="520092" cy="341032"/>
              </a:xfrm>
              <a:prstGeom prst="rect">
                <a:avLst/>
              </a:prstGeom>
            </p:spPr>
            <p:txBody>
              <a:bodyPr wrap="none">
                <a:spAutoFit/>
              </a:bodyPr>
              <a:lstStyle/>
              <a:p>
                <a:pPr algn="ctr" defTabSz="582215" eaLnBrk="0" fontAlgn="ctr" hangingPunct="0">
                  <a:lnSpc>
                    <a:spcPct val="90000"/>
                  </a:lnSpc>
                  <a:spcBef>
                    <a:spcPct val="0"/>
                  </a:spcBef>
                  <a:spcAft>
                    <a:spcPct val="0"/>
                  </a:spcAft>
                  <a:defRPr/>
                </a:pPr>
                <a:r>
                  <a:rPr lang="en-US" sz="104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21 CFR</a:t>
                </a:r>
              </a:p>
              <a:p>
                <a:pPr algn="ctr" defTabSz="582215" eaLnBrk="0" fontAlgn="ctr" hangingPunct="0">
                  <a:lnSpc>
                    <a:spcPct val="90000"/>
                  </a:lnSpc>
                  <a:spcBef>
                    <a:spcPct val="0"/>
                  </a:spcBef>
                  <a:spcAft>
                    <a:spcPct val="0"/>
                  </a:spcAft>
                  <a:defRPr/>
                </a:pPr>
                <a:r>
                  <a:rPr lang="en-US" sz="104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Part 11</a:t>
                </a:r>
              </a:p>
            </p:txBody>
          </p:sp>
          <p:sp>
            <p:nvSpPr>
              <p:cNvPr id="282" name="Rectangle 281"/>
              <p:cNvSpPr/>
              <p:nvPr/>
            </p:nvSpPr>
            <p:spPr>
              <a:xfrm>
                <a:off x="9415706" y="4247470"/>
                <a:ext cx="603264" cy="211659"/>
              </a:xfrm>
              <a:prstGeom prst="rect">
                <a:avLst/>
              </a:prstGeom>
            </p:spPr>
            <p:txBody>
              <a:bodyPr wrap="none">
                <a:spAutoFit/>
              </a:bodyPr>
              <a:lstStyle/>
              <a:p>
                <a:pPr algn="ctr" defTabSz="582215" eaLnBrk="0" fontAlgn="ctr" hangingPunct="0">
                  <a:lnSpc>
                    <a:spcPct val="90000"/>
                  </a:lnSpc>
                  <a:spcBef>
                    <a:spcPct val="0"/>
                  </a:spcBef>
                  <a:spcAft>
                    <a:spcPct val="0"/>
                  </a:spcAft>
                  <a:defRPr/>
                </a:pPr>
                <a:r>
                  <a:rPr lang="en-US" sz="104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IRS 1075</a:t>
                </a:r>
              </a:p>
            </p:txBody>
          </p:sp>
          <p:pic>
            <p:nvPicPr>
              <p:cNvPr id="283" name="Picture 6" descr="image00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23528" y="3452623"/>
                <a:ext cx="703841" cy="70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 name="Rectangle 283"/>
              <p:cNvSpPr/>
              <p:nvPr/>
            </p:nvSpPr>
            <p:spPr>
              <a:xfrm>
                <a:off x="11081392" y="4247470"/>
                <a:ext cx="788112" cy="341032"/>
              </a:xfrm>
              <a:prstGeom prst="rect">
                <a:avLst/>
              </a:prstGeom>
            </p:spPr>
            <p:txBody>
              <a:bodyPr wrap="square">
                <a:spAutoFit/>
              </a:bodyPr>
              <a:lstStyle/>
              <a:p>
                <a:pPr algn="ctr" defTabSz="582215" eaLnBrk="0" fontAlgn="ctr" hangingPunct="0">
                  <a:lnSpc>
                    <a:spcPct val="90000"/>
                  </a:lnSpc>
                  <a:spcBef>
                    <a:spcPct val="0"/>
                  </a:spcBef>
                  <a:spcAft>
                    <a:spcPct val="0"/>
                  </a:spcAft>
                  <a:defRPr/>
                </a:pPr>
                <a:r>
                  <a:rPr lang="en-US" sz="104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Section 508 VPAT</a:t>
                </a:r>
              </a:p>
            </p:txBody>
          </p:sp>
        </p:grpSp>
        <p:grpSp>
          <p:nvGrpSpPr>
            <p:cNvPr id="67" name="Group 66"/>
            <p:cNvGrpSpPr/>
            <p:nvPr/>
          </p:nvGrpSpPr>
          <p:grpSpPr>
            <a:xfrm>
              <a:off x="2731445" y="1976585"/>
              <a:ext cx="8954642" cy="1085679"/>
              <a:chOff x="2519321" y="1938043"/>
              <a:chExt cx="8954642" cy="1085679"/>
            </a:xfrm>
          </p:grpSpPr>
          <p:pic>
            <p:nvPicPr>
              <p:cNvPr id="68" name="Picture 14" descr="http://www.theauditpeople.com/sites/default/files/pictures/iso-logo.png"/>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51599" y="1938043"/>
                <a:ext cx="807886" cy="61040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p:cNvPicPr>
                <a:picLocks noChangeAspect="1"/>
              </p:cNvPicPr>
              <p:nvPr/>
            </p:nvPicPr>
            <p:blipFill>
              <a:blip r:embed="rId18"/>
              <a:stretch>
                <a:fillRect/>
              </a:stretch>
            </p:blipFill>
            <p:spPr>
              <a:xfrm>
                <a:off x="4687686" y="1938043"/>
                <a:ext cx="666748" cy="610402"/>
              </a:xfrm>
              <a:prstGeom prst="rect">
                <a:avLst/>
              </a:prstGeom>
            </p:spPr>
          </p:pic>
          <p:pic>
            <p:nvPicPr>
              <p:cNvPr id="70" name="Picture 69"/>
              <p:cNvPicPr>
                <a:picLocks noChangeAspect="1"/>
              </p:cNvPicPr>
              <p:nvPr/>
            </p:nvPicPr>
            <p:blipFill>
              <a:blip r:embed="rId19"/>
              <a:stretch>
                <a:fillRect/>
              </a:stretch>
            </p:blipFill>
            <p:spPr>
              <a:xfrm>
                <a:off x="2519321" y="1938043"/>
                <a:ext cx="609112" cy="610402"/>
              </a:xfrm>
              <a:prstGeom prst="rect">
                <a:avLst/>
              </a:prstGeom>
            </p:spPr>
          </p:pic>
          <p:pic>
            <p:nvPicPr>
              <p:cNvPr id="71" name="Picture 70"/>
              <p:cNvPicPr>
                <a:picLocks noChangeAspect="1"/>
              </p:cNvPicPr>
              <p:nvPr/>
            </p:nvPicPr>
            <p:blipFill>
              <a:blip r:embed="rId18"/>
              <a:stretch>
                <a:fillRect/>
              </a:stretch>
            </p:blipFill>
            <p:spPr>
              <a:xfrm>
                <a:off x="3593041" y="1938043"/>
                <a:ext cx="666748" cy="610402"/>
              </a:xfrm>
              <a:prstGeom prst="rect">
                <a:avLst/>
              </a:prstGeom>
            </p:spPr>
          </p:pic>
          <p:pic>
            <p:nvPicPr>
              <p:cNvPr id="72" name="Picture 71"/>
              <p:cNvPicPr>
                <a:picLocks noChangeAspect="1"/>
              </p:cNvPicPr>
              <p:nvPr/>
            </p:nvPicPr>
            <p:blipFill>
              <a:blip r:embed="rId20"/>
              <a:stretch>
                <a:fillRect/>
              </a:stretch>
            </p:blipFill>
            <p:spPr>
              <a:xfrm>
                <a:off x="5700028" y="2009248"/>
                <a:ext cx="735635" cy="467992"/>
              </a:xfrm>
              <a:prstGeom prst="rect">
                <a:avLst/>
              </a:prstGeom>
            </p:spPr>
          </p:pic>
          <p:pic>
            <p:nvPicPr>
              <p:cNvPr id="73" name="Picture 72"/>
              <p:cNvPicPr>
                <a:picLocks noChangeAspect="1"/>
              </p:cNvPicPr>
              <p:nvPr/>
            </p:nvPicPr>
            <p:blipFill>
              <a:blip r:embed="rId21"/>
              <a:stretch>
                <a:fillRect/>
              </a:stretch>
            </p:blipFill>
            <p:spPr>
              <a:xfrm>
                <a:off x="6821462" y="2071754"/>
                <a:ext cx="894482" cy="342981"/>
              </a:xfrm>
              <a:prstGeom prst="rect">
                <a:avLst/>
              </a:prstGeom>
            </p:spPr>
          </p:pic>
          <p:pic>
            <p:nvPicPr>
              <p:cNvPr id="74" name="Picture 7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245039" y="1938043"/>
                <a:ext cx="610402" cy="610402"/>
              </a:xfrm>
              <a:prstGeom prst="rect">
                <a:avLst/>
              </a:prstGeom>
            </p:spPr>
          </p:pic>
          <p:sp>
            <p:nvSpPr>
              <p:cNvPr id="75" name="Rectangle 74"/>
              <p:cNvSpPr/>
              <p:nvPr/>
            </p:nvSpPr>
            <p:spPr>
              <a:xfrm>
                <a:off x="2536491" y="2721995"/>
                <a:ext cx="567309" cy="150863"/>
              </a:xfrm>
              <a:prstGeom prst="rect">
                <a:avLst/>
              </a:prstGeom>
            </p:spPr>
            <p:txBody>
              <a:bodyPr wrap="none" lIns="0" tIns="0" rIns="0" bIns="0">
                <a:noAutofit/>
              </a:bodyPr>
              <a:lstStyle/>
              <a:p>
                <a:pPr algn="ctr" defTabSz="597032" eaLnBrk="0" fontAlgn="ctr" hangingPunct="0">
                  <a:spcBef>
                    <a:spcPct val="0"/>
                  </a:spcBef>
                  <a:spcAft>
                    <a:spcPct val="0"/>
                  </a:spcAft>
                  <a:defRPr/>
                </a:pPr>
                <a:r>
                  <a:rPr lang="en-US" sz="1029"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ISO 27001</a:t>
                </a:r>
              </a:p>
            </p:txBody>
          </p:sp>
          <p:sp>
            <p:nvSpPr>
              <p:cNvPr id="76" name="Rectangle 75"/>
              <p:cNvSpPr/>
              <p:nvPr/>
            </p:nvSpPr>
            <p:spPr>
              <a:xfrm>
                <a:off x="5713531" y="2721995"/>
                <a:ext cx="858035" cy="150863"/>
              </a:xfrm>
              <a:prstGeom prst="rect">
                <a:avLst/>
              </a:prstGeom>
            </p:spPr>
            <p:txBody>
              <a:bodyPr wrap="none" lIns="0" tIns="0" rIns="0" bIns="0">
                <a:noAutofit/>
              </a:bodyPr>
              <a:lstStyle/>
              <a:p>
                <a:pPr algn="ctr" defTabSz="597032" eaLnBrk="0" fontAlgn="ctr" hangingPunct="0">
                  <a:spcBef>
                    <a:spcPct val="0"/>
                  </a:spcBef>
                  <a:spcAft>
                    <a:spcPct val="0"/>
                  </a:spcAft>
                  <a:defRPr/>
                </a:pPr>
                <a:r>
                  <a:rPr lang="en-US" sz="1029"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PCI DSS Level 1</a:t>
                </a:r>
              </a:p>
            </p:txBody>
          </p:sp>
          <p:sp>
            <p:nvSpPr>
              <p:cNvPr id="77" name="Rectangle 76"/>
              <p:cNvSpPr/>
              <p:nvPr/>
            </p:nvSpPr>
            <p:spPr>
              <a:xfrm>
                <a:off x="3565527" y="2721995"/>
                <a:ext cx="746459" cy="150863"/>
              </a:xfrm>
              <a:prstGeom prst="rect">
                <a:avLst/>
              </a:prstGeom>
            </p:spPr>
            <p:txBody>
              <a:bodyPr wrap="none" lIns="0" tIns="0" rIns="0" bIns="0">
                <a:noAutofit/>
              </a:bodyPr>
              <a:lstStyle/>
              <a:p>
                <a:pPr algn="ctr" defTabSz="597032" eaLnBrk="0" fontAlgn="ctr" hangingPunct="0">
                  <a:spcBef>
                    <a:spcPct val="0"/>
                  </a:spcBef>
                  <a:spcAft>
                    <a:spcPct val="0"/>
                  </a:spcAft>
                  <a:defRPr/>
                </a:pPr>
                <a:r>
                  <a:rPr lang="en-US" sz="1029"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SOC 1 Type 2</a:t>
                </a:r>
              </a:p>
            </p:txBody>
          </p:sp>
          <p:sp>
            <p:nvSpPr>
              <p:cNvPr id="78" name="Rectangle 77"/>
              <p:cNvSpPr/>
              <p:nvPr/>
            </p:nvSpPr>
            <p:spPr>
              <a:xfrm>
                <a:off x="4657408" y="2721995"/>
                <a:ext cx="746459" cy="150863"/>
              </a:xfrm>
              <a:prstGeom prst="rect">
                <a:avLst/>
              </a:prstGeom>
            </p:spPr>
            <p:txBody>
              <a:bodyPr wrap="none" lIns="0" tIns="0" rIns="0" bIns="0">
                <a:noAutofit/>
              </a:bodyPr>
              <a:lstStyle/>
              <a:p>
                <a:pPr algn="ctr" defTabSz="597032" eaLnBrk="0" fontAlgn="ctr" hangingPunct="0">
                  <a:spcBef>
                    <a:spcPct val="0"/>
                  </a:spcBef>
                  <a:spcAft>
                    <a:spcPct val="0"/>
                  </a:spcAft>
                  <a:defRPr/>
                </a:pPr>
                <a:r>
                  <a:rPr lang="en-US" sz="1029"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SOC 2 Type 2</a:t>
                </a:r>
              </a:p>
            </p:txBody>
          </p:sp>
          <p:sp>
            <p:nvSpPr>
              <p:cNvPr id="79" name="Rectangle 78"/>
              <p:cNvSpPr/>
              <p:nvPr/>
            </p:nvSpPr>
            <p:spPr>
              <a:xfrm>
                <a:off x="8072065" y="2721995"/>
                <a:ext cx="567308" cy="150863"/>
              </a:xfrm>
              <a:prstGeom prst="rect">
                <a:avLst/>
              </a:prstGeom>
            </p:spPr>
            <p:txBody>
              <a:bodyPr wrap="none" lIns="0" tIns="0" rIns="0" bIns="0">
                <a:noAutofit/>
              </a:bodyPr>
              <a:lstStyle/>
              <a:p>
                <a:pPr algn="ctr" defTabSz="597032" eaLnBrk="0" fontAlgn="ctr" hangingPunct="0">
                  <a:spcBef>
                    <a:spcPct val="0"/>
                  </a:spcBef>
                  <a:spcAft>
                    <a:spcPct val="0"/>
                  </a:spcAft>
                  <a:defRPr/>
                </a:pPr>
                <a:r>
                  <a:rPr lang="en-US" sz="1029"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ISO 27018</a:t>
                </a:r>
              </a:p>
            </p:txBody>
          </p:sp>
          <p:sp>
            <p:nvSpPr>
              <p:cNvPr id="80" name="Rectangle 79"/>
              <p:cNvSpPr/>
              <p:nvPr/>
            </p:nvSpPr>
            <p:spPr>
              <a:xfrm>
                <a:off x="6854615" y="2721995"/>
                <a:ext cx="828176" cy="301727"/>
              </a:xfrm>
              <a:prstGeom prst="rect">
                <a:avLst/>
              </a:prstGeom>
            </p:spPr>
            <p:txBody>
              <a:bodyPr wrap="none" lIns="0" tIns="0" rIns="0" bIns="0">
                <a:noAutofit/>
              </a:bodyPr>
              <a:lstStyle/>
              <a:p>
                <a:pPr algn="ctr" defTabSz="597032" eaLnBrk="0" fontAlgn="ctr" hangingPunct="0">
                  <a:spcBef>
                    <a:spcPct val="0"/>
                  </a:spcBef>
                  <a:spcAft>
                    <a:spcPct val="0"/>
                  </a:spcAft>
                  <a:defRPr/>
                </a:pPr>
                <a:r>
                  <a:rPr lang="en-US" sz="1029"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Cloud Controls</a:t>
                </a:r>
                <a:br>
                  <a:rPr lang="en-US" sz="1029"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br>
                <a:r>
                  <a:rPr lang="en-US" sz="1029"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Matrix</a:t>
                </a:r>
              </a:p>
            </p:txBody>
          </p:sp>
          <p:sp>
            <p:nvSpPr>
              <p:cNvPr id="81" name="Rectangle 80"/>
              <p:cNvSpPr/>
              <p:nvPr/>
            </p:nvSpPr>
            <p:spPr>
              <a:xfrm>
                <a:off x="8969774" y="2721995"/>
                <a:ext cx="1167619" cy="301727"/>
              </a:xfrm>
              <a:prstGeom prst="rect">
                <a:avLst/>
              </a:prstGeom>
            </p:spPr>
            <p:txBody>
              <a:bodyPr wrap="none" lIns="0" tIns="0" rIns="0" bIns="0">
                <a:noAutofit/>
              </a:bodyPr>
              <a:lstStyle/>
              <a:p>
                <a:pPr algn="ctr" defTabSz="597032" eaLnBrk="0" fontAlgn="ctr" hangingPunct="0">
                  <a:spcBef>
                    <a:spcPct val="0"/>
                  </a:spcBef>
                  <a:spcAft>
                    <a:spcPct val="0"/>
                  </a:spcAft>
                  <a:defRPr/>
                </a:pPr>
                <a:r>
                  <a:rPr lang="en-US" sz="1029"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Content Delivery and</a:t>
                </a:r>
                <a:br>
                  <a:rPr lang="en-US" sz="1029"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br>
                <a:r>
                  <a:rPr lang="en-US" sz="1029"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Security Association</a:t>
                </a:r>
              </a:p>
            </p:txBody>
          </p:sp>
          <p:sp>
            <p:nvSpPr>
              <p:cNvPr id="82" name="Rectangle 81"/>
              <p:cNvSpPr/>
              <p:nvPr/>
            </p:nvSpPr>
            <p:spPr>
              <a:xfrm>
                <a:off x="10306344" y="2721995"/>
                <a:ext cx="1167619" cy="301727"/>
              </a:xfrm>
              <a:prstGeom prst="rect">
                <a:avLst/>
              </a:prstGeom>
            </p:spPr>
            <p:txBody>
              <a:bodyPr wrap="none" lIns="0" tIns="0" rIns="0" bIns="0">
                <a:noAutofit/>
              </a:bodyPr>
              <a:lstStyle/>
              <a:p>
                <a:pPr algn="ctr" defTabSz="597032" eaLnBrk="0" fontAlgn="ctr" hangingPunct="0">
                  <a:spcBef>
                    <a:spcPct val="0"/>
                  </a:spcBef>
                  <a:spcAft>
                    <a:spcPct val="0"/>
                  </a:spcAft>
                  <a:defRPr/>
                </a:pPr>
                <a:r>
                  <a:rPr lang="en-US" sz="1029"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Shared</a:t>
                </a:r>
              </a:p>
              <a:p>
                <a:pPr algn="ctr" defTabSz="597032" eaLnBrk="0" fontAlgn="ctr" hangingPunct="0">
                  <a:spcBef>
                    <a:spcPct val="0"/>
                  </a:spcBef>
                  <a:spcAft>
                    <a:spcPct val="0"/>
                  </a:spcAft>
                  <a:defRPr/>
                </a:pPr>
                <a:r>
                  <a:rPr lang="en-US" sz="1029"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Assessments</a:t>
                </a:r>
              </a:p>
            </p:txBody>
          </p:sp>
          <p:pic>
            <p:nvPicPr>
              <p:cNvPr id="83" name="Picture 8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465185" y="2019731"/>
                <a:ext cx="849936" cy="420638"/>
              </a:xfrm>
              <a:prstGeom prst="rect">
                <a:avLst/>
              </a:prstGeom>
            </p:spPr>
          </p:pic>
        </p:grpSp>
        <p:grpSp>
          <p:nvGrpSpPr>
            <p:cNvPr id="134" name="Group 133"/>
            <p:cNvGrpSpPr/>
            <p:nvPr/>
          </p:nvGrpSpPr>
          <p:grpSpPr>
            <a:xfrm>
              <a:off x="2419305" y="4918891"/>
              <a:ext cx="9578922" cy="1178638"/>
              <a:chOff x="2197351" y="4814116"/>
              <a:chExt cx="9578922" cy="1178638"/>
            </a:xfrm>
          </p:grpSpPr>
          <p:sp>
            <p:nvSpPr>
              <p:cNvPr id="135" name="Rectangle 134"/>
              <p:cNvSpPr/>
              <p:nvPr/>
            </p:nvSpPr>
            <p:spPr>
              <a:xfrm>
                <a:off x="2197351" y="5487035"/>
                <a:ext cx="1129567" cy="364575"/>
              </a:xfrm>
              <a:prstGeom prst="rect">
                <a:avLst/>
              </a:prstGeom>
            </p:spPr>
            <p:txBody>
              <a:bodyPr wrap="square">
                <a:spAutoFit/>
              </a:bodyPr>
              <a:lstStyle/>
              <a:p>
                <a:pPr algn="ctr" defTabSz="570855" eaLnBrk="0" fontAlgn="ctr" hangingPunct="0">
                  <a:spcBef>
                    <a:spcPct val="0"/>
                  </a:spcBef>
                  <a:spcAft>
                    <a:spcPct val="0"/>
                  </a:spcAft>
                  <a:defRPr/>
                </a:pPr>
                <a:r>
                  <a:rPr lang="en-US" sz="1029"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European Union</a:t>
                </a:r>
              </a:p>
              <a:p>
                <a:pPr algn="ctr" defTabSz="570855" eaLnBrk="0" fontAlgn="ctr" hangingPunct="0">
                  <a:spcBef>
                    <a:spcPct val="0"/>
                  </a:spcBef>
                  <a:spcAft>
                    <a:spcPct val="0"/>
                  </a:spcAft>
                  <a:defRPr/>
                </a:pPr>
                <a:r>
                  <a:rPr lang="en-US" sz="1029"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Model Clauses</a:t>
                </a:r>
              </a:p>
            </p:txBody>
          </p:sp>
          <p:grpSp>
            <p:nvGrpSpPr>
              <p:cNvPr id="136" name="Group 135"/>
              <p:cNvGrpSpPr/>
              <p:nvPr/>
            </p:nvGrpSpPr>
            <p:grpSpPr>
              <a:xfrm>
                <a:off x="2358769" y="4814116"/>
                <a:ext cx="9417504" cy="1178638"/>
                <a:chOff x="2358769" y="4814116"/>
                <a:chExt cx="9417504" cy="1178638"/>
              </a:xfrm>
            </p:grpSpPr>
            <p:pic>
              <p:nvPicPr>
                <p:cNvPr id="137" name="Picture 136"/>
                <p:cNvPicPr>
                  <a:picLocks noChangeAspect="1"/>
                </p:cNvPicPr>
                <p:nvPr/>
              </p:nvPicPr>
              <p:blipFill rotWithShape="1">
                <a:blip r:embed="rId24" cstate="print">
                  <a:extLst>
                    <a:ext uri="{28A0092B-C50C-407E-A947-70E740481C1C}">
                      <a14:useLocalDpi xmlns:a14="http://schemas.microsoft.com/office/drawing/2010/main" val="0"/>
                    </a:ext>
                  </a:extLst>
                </a:blip>
                <a:srcRect/>
                <a:stretch/>
              </p:blipFill>
              <p:spPr>
                <a:xfrm>
                  <a:off x="4888167" y="4936078"/>
                  <a:ext cx="576702" cy="374283"/>
                </a:xfrm>
                <a:prstGeom prst="rect">
                  <a:avLst/>
                </a:prstGeom>
              </p:spPr>
            </p:pic>
            <p:sp>
              <p:nvSpPr>
                <p:cNvPr id="138" name="Rectangle 137"/>
                <p:cNvSpPr/>
                <p:nvPr/>
              </p:nvSpPr>
              <p:spPr>
                <a:xfrm>
                  <a:off x="3784259" y="5487035"/>
                  <a:ext cx="1118712" cy="364575"/>
                </a:xfrm>
                <a:prstGeom prst="rect">
                  <a:avLst/>
                </a:prstGeom>
              </p:spPr>
              <p:txBody>
                <a:bodyPr wrap="square">
                  <a:spAutoFit/>
                </a:bodyPr>
                <a:lstStyle/>
                <a:p>
                  <a:pPr algn="ctr" defTabSz="570855" eaLnBrk="0" fontAlgn="ctr" hangingPunct="0">
                    <a:spcBef>
                      <a:spcPct val="0"/>
                    </a:spcBef>
                    <a:spcAft>
                      <a:spcPct val="0"/>
                    </a:spcAft>
                    <a:defRPr/>
                  </a:pPr>
                  <a:r>
                    <a:rPr lang="en-US" sz="1029"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United Kingdom </a:t>
                  </a:r>
                </a:p>
                <a:p>
                  <a:pPr algn="ctr" defTabSz="570855" eaLnBrk="0" fontAlgn="ctr" hangingPunct="0">
                    <a:spcBef>
                      <a:spcPct val="0"/>
                    </a:spcBef>
                    <a:spcAft>
                      <a:spcPct val="0"/>
                    </a:spcAft>
                    <a:defRPr/>
                  </a:pPr>
                  <a:r>
                    <a:rPr lang="en-US" sz="1029"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G-Cloud</a:t>
                  </a:r>
                </a:p>
              </p:txBody>
            </p:sp>
            <p:pic>
              <p:nvPicPr>
                <p:cNvPr id="139" name="Picture 138"/>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224425" y="4960051"/>
                  <a:ext cx="997139" cy="326336"/>
                </a:xfrm>
                <a:prstGeom prst="rect">
                  <a:avLst/>
                </a:prstGeom>
              </p:spPr>
            </p:pic>
            <p:sp>
              <p:nvSpPr>
                <p:cNvPr id="140" name="Rectangle 139"/>
                <p:cNvSpPr/>
                <p:nvPr/>
              </p:nvSpPr>
              <p:spPr>
                <a:xfrm>
                  <a:off x="7135155" y="5487035"/>
                  <a:ext cx="1175682" cy="364575"/>
                </a:xfrm>
                <a:prstGeom prst="rect">
                  <a:avLst/>
                </a:prstGeom>
              </p:spPr>
              <p:txBody>
                <a:bodyPr wrap="square">
                  <a:spAutoFit/>
                </a:bodyPr>
                <a:lstStyle/>
                <a:p>
                  <a:pPr algn="ctr" defTabSz="570855" eaLnBrk="0" fontAlgn="ctr" hangingPunct="0">
                    <a:spcBef>
                      <a:spcPct val="0"/>
                    </a:spcBef>
                    <a:spcAft>
                      <a:spcPct val="0"/>
                    </a:spcAft>
                    <a:defRPr/>
                  </a:pPr>
                  <a:r>
                    <a:rPr lang="en-US" sz="1029"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Singapore</a:t>
                  </a:r>
                </a:p>
                <a:p>
                  <a:pPr algn="ctr" defTabSz="570855" eaLnBrk="0" fontAlgn="ctr" hangingPunct="0">
                    <a:spcBef>
                      <a:spcPct val="0"/>
                    </a:spcBef>
                    <a:spcAft>
                      <a:spcPct val="0"/>
                    </a:spcAft>
                    <a:defRPr/>
                  </a:pPr>
                  <a:r>
                    <a:rPr lang="en-US" sz="1029"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MTCS Level 3 </a:t>
                  </a:r>
                </a:p>
              </p:txBody>
            </p:sp>
            <p:pic>
              <p:nvPicPr>
                <p:cNvPr id="141" name="Picture 4" descr="image002"/>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440073" y="4913018"/>
                  <a:ext cx="677320" cy="42040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 name="Rectangle 141"/>
                <p:cNvSpPr/>
                <p:nvPr/>
              </p:nvSpPr>
              <p:spPr>
                <a:xfrm>
                  <a:off x="8203215" y="5487035"/>
                  <a:ext cx="957835" cy="505719"/>
                </a:xfrm>
                <a:prstGeom prst="rect">
                  <a:avLst/>
                </a:prstGeom>
              </p:spPr>
              <p:txBody>
                <a:bodyPr wrap="square">
                  <a:spAutoFit/>
                </a:bodyPr>
                <a:lstStyle/>
                <a:p>
                  <a:pPr algn="ctr" defTabSz="570855" eaLnBrk="0" fontAlgn="ctr" hangingPunct="0">
                    <a:spcBef>
                      <a:spcPct val="0"/>
                    </a:spcBef>
                    <a:spcAft>
                      <a:spcPct val="0"/>
                    </a:spcAft>
                    <a:defRPr/>
                  </a:pPr>
                  <a:r>
                    <a:rPr lang="en-US" sz="1029"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Australian Signals </a:t>
                  </a:r>
                </a:p>
                <a:p>
                  <a:pPr algn="ctr" defTabSz="570855" eaLnBrk="0" fontAlgn="ctr" hangingPunct="0">
                    <a:spcBef>
                      <a:spcPct val="0"/>
                    </a:spcBef>
                    <a:spcAft>
                      <a:spcPct val="0"/>
                    </a:spcAft>
                    <a:defRPr/>
                  </a:pPr>
                  <a:r>
                    <a:rPr lang="en-US" sz="1029"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Directorate</a:t>
                  </a:r>
                </a:p>
              </p:txBody>
            </p:sp>
            <p:pic>
              <p:nvPicPr>
                <p:cNvPr id="143" name="Picture 142"/>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072651" y="4852257"/>
                  <a:ext cx="541925" cy="541925"/>
                </a:xfrm>
                <a:prstGeom prst="rect">
                  <a:avLst/>
                </a:prstGeom>
              </p:spPr>
            </p:pic>
            <p:pic>
              <p:nvPicPr>
                <p:cNvPr id="144" name="Picture 143" descr="http://ts1.mm.bing.net/th?&amp;id=HN.607999990459468225&amp;w=300&amp;h=300&amp;c=0&amp;pid=1.9&amp;rs=0&amp;p=0"/>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188084" y="4842576"/>
                  <a:ext cx="580719" cy="561287"/>
                </a:xfrm>
                <a:prstGeom prst="rect">
                  <a:avLst/>
                </a:prstGeom>
                <a:noFill/>
                <a:ln>
                  <a:noFill/>
                </a:ln>
              </p:spPr>
            </p:pic>
            <p:pic>
              <p:nvPicPr>
                <p:cNvPr id="145" name="Picture 144" descr="IRAP logo">
                  <a:hlinkClick r:id="rId29"/>
                </p:cNvPr>
                <p:cNvPicPr/>
                <p:nvPr/>
              </p:nvPicPr>
              <p:blipFill>
                <a:blip r:embed="rId30">
                  <a:extLst>
                    <a:ext uri="{28A0092B-C50C-407E-A947-70E740481C1C}">
                      <a14:useLocalDpi xmlns:a14="http://schemas.microsoft.com/office/drawing/2010/main" val="0"/>
                    </a:ext>
                  </a:extLst>
                </a:blip>
                <a:srcRect/>
                <a:stretch>
                  <a:fillRect/>
                </a:stretch>
              </p:blipFill>
              <p:spPr bwMode="auto">
                <a:xfrm>
                  <a:off x="8291637" y="4874918"/>
                  <a:ext cx="780991" cy="496606"/>
                </a:xfrm>
                <a:prstGeom prst="rect">
                  <a:avLst/>
                </a:prstGeom>
                <a:noFill/>
                <a:ln>
                  <a:noFill/>
                </a:ln>
              </p:spPr>
            </p:pic>
            <p:pic>
              <p:nvPicPr>
                <p:cNvPr id="146" name="Picture 145"/>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331269" y="5002216"/>
                  <a:ext cx="589752" cy="242007"/>
                </a:xfrm>
                <a:prstGeom prst="rect">
                  <a:avLst/>
                </a:prstGeom>
              </p:spPr>
            </p:pic>
            <p:pic>
              <p:nvPicPr>
                <p:cNvPr id="147" name="Picture 146" descr="FISC : The Center for Financial Industry Infomation System">
                  <a:hlinkClick r:id="rId32" tooltip="&quot;FISC HOME&quot;"/>
                </p:cNvPr>
                <p:cNvPicPr/>
                <p:nvPr/>
              </p:nvPicPr>
              <p:blipFill rotWithShape="1">
                <a:blip r:embed="rId33">
                  <a:extLst>
                    <a:ext uri="{28A0092B-C50C-407E-A947-70E740481C1C}">
                      <a14:useLocalDpi xmlns:a14="http://schemas.microsoft.com/office/drawing/2010/main" val="0"/>
                    </a:ext>
                  </a:extLst>
                </a:blip>
                <a:srcRect r="68254"/>
                <a:stretch/>
              </p:blipFill>
              <p:spPr bwMode="auto">
                <a:xfrm>
                  <a:off x="9875423" y="4954801"/>
                  <a:ext cx="911667" cy="377203"/>
                </a:xfrm>
                <a:prstGeom prst="rect">
                  <a:avLst/>
                </a:prstGeom>
                <a:noFill/>
                <a:ln>
                  <a:noFill/>
                </a:ln>
              </p:spPr>
            </p:pic>
            <p:sp>
              <p:nvSpPr>
                <p:cNvPr id="148" name="Rectangle 147"/>
                <p:cNvSpPr/>
                <p:nvPr/>
              </p:nvSpPr>
              <p:spPr>
                <a:xfrm>
                  <a:off x="9759775" y="5487035"/>
                  <a:ext cx="1152034" cy="364574"/>
                </a:xfrm>
                <a:prstGeom prst="rect">
                  <a:avLst/>
                </a:prstGeom>
              </p:spPr>
              <p:txBody>
                <a:bodyPr wrap="square">
                  <a:spAutoFit/>
                </a:bodyPr>
                <a:lstStyle/>
                <a:p>
                  <a:pPr algn="ctr" defTabSz="570855" eaLnBrk="0" fontAlgn="ctr" hangingPunct="0">
                    <a:spcBef>
                      <a:spcPct val="0"/>
                    </a:spcBef>
                    <a:spcAft>
                      <a:spcPct val="0"/>
                    </a:spcAft>
                    <a:defRPr/>
                  </a:pPr>
                  <a:r>
                    <a:rPr lang="en-US" sz="1029"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Japan</a:t>
                  </a:r>
                </a:p>
                <a:p>
                  <a:pPr algn="ctr" defTabSz="570855" eaLnBrk="0" fontAlgn="ctr" hangingPunct="0">
                    <a:spcBef>
                      <a:spcPct val="0"/>
                    </a:spcBef>
                    <a:spcAft>
                      <a:spcPct val="0"/>
                    </a:spcAft>
                    <a:defRPr/>
                  </a:pPr>
                  <a:r>
                    <a:rPr lang="en-US" sz="1029"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Financial Services</a:t>
                  </a:r>
                </a:p>
              </p:txBody>
            </p:sp>
            <p:pic>
              <p:nvPicPr>
                <p:cNvPr id="149" name="Picture 8" descr="image00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720659" y="4818257"/>
                  <a:ext cx="609928" cy="60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Rectangle 149"/>
                <p:cNvSpPr/>
                <p:nvPr/>
              </p:nvSpPr>
              <p:spPr>
                <a:xfrm>
                  <a:off x="4516357" y="5487035"/>
                  <a:ext cx="1320319" cy="505719"/>
                </a:xfrm>
                <a:prstGeom prst="rect">
                  <a:avLst/>
                </a:prstGeom>
              </p:spPr>
              <p:txBody>
                <a:bodyPr wrap="square">
                  <a:spAutoFit/>
                </a:bodyPr>
                <a:lstStyle/>
                <a:p>
                  <a:pPr algn="ctr" defTabSz="570855" eaLnBrk="0" fontAlgn="ctr" hangingPunct="0">
                    <a:spcBef>
                      <a:spcPct val="0"/>
                    </a:spcBef>
                    <a:spcAft>
                      <a:spcPct val="0"/>
                    </a:spcAft>
                    <a:defRPr/>
                  </a:pPr>
                  <a:r>
                    <a:rPr lang="en-US" sz="1029"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China Multi</a:t>
                  </a:r>
                </a:p>
                <a:p>
                  <a:pPr algn="ctr" defTabSz="570855" eaLnBrk="0" fontAlgn="ctr" hangingPunct="0">
                    <a:spcBef>
                      <a:spcPct val="0"/>
                    </a:spcBef>
                    <a:spcAft>
                      <a:spcPct val="0"/>
                    </a:spcAft>
                    <a:defRPr/>
                  </a:pPr>
                  <a:r>
                    <a:rPr lang="en-US" sz="1029"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Layer Protection Scheme</a:t>
                  </a:r>
                </a:p>
              </p:txBody>
            </p:sp>
            <p:sp>
              <p:nvSpPr>
                <p:cNvPr id="151" name="Rectangle 150"/>
                <p:cNvSpPr/>
                <p:nvPr/>
              </p:nvSpPr>
              <p:spPr>
                <a:xfrm>
                  <a:off x="6416230" y="5487035"/>
                  <a:ext cx="725005" cy="364574"/>
                </a:xfrm>
                <a:prstGeom prst="rect">
                  <a:avLst/>
                </a:prstGeom>
              </p:spPr>
              <p:txBody>
                <a:bodyPr wrap="square">
                  <a:spAutoFit/>
                </a:bodyPr>
                <a:lstStyle/>
                <a:p>
                  <a:pPr algn="ctr" defTabSz="570855" eaLnBrk="0" fontAlgn="ctr" hangingPunct="0">
                    <a:spcBef>
                      <a:spcPct val="0"/>
                    </a:spcBef>
                    <a:spcAft>
                      <a:spcPct val="0"/>
                    </a:spcAft>
                    <a:defRPr/>
                  </a:pPr>
                  <a:r>
                    <a:rPr lang="en-US" sz="1029"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China</a:t>
                  </a:r>
                </a:p>
                <a:p>
                  <a:pPr algn="ctr" defTabSz="570855" eaLnBrk="0" fontAlgn="ctr" hangingPunct="0">
                    <a:spcBef>
                      <a:spcPct val="0"/>
                    </a:spcBef>
                    <a:spcAft>
                      <a:spcPct val="0"/>
                    </a:spcAft>
                    <a:defRPr/>
                  </a:pPr>
                  <a:r>
                    <a:rPr lang="en-US" sz="1029"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CCCPPF</a:t>
                  </a:r>
                </a:p>
              </p:txBody>
            </p:sp>
            <p:sp>
              <p:nvSpPr>
                <p:cNvPr id="152" name="Rectangle 151"/>
                <p:cNvSpPr/>
                <p:nvPr/>
              </p:nvSpPr>
              <p:spPr>
                <a:xfrm>
                  <a:off x="8927190" y="5487035"/>
                  <a:ext cx="1102500" cy="505719"/>
                </a:xfrm>
                <a:prstGeom prst="rect">
                  <a:avLst/>
                </a:prstGeom>
              </p:spPr>
              <p:txBody>
                <a:bodyPr wrap="square">
                  <a:spAutoFit/>
                </a:bodyPr>
                <a:lstStyle/>
                <a:p>
                  <a:pPr algn="ctr" defTabSz="570855" eaLnBrk="0" fontAlgn="ctr" hangingPunct="0">
                    <a:spcBef>
                      <a:spcPct val="0"/>
                    </a:spcBef>
                    <a:spcAft>
                      <a:spcPct val="0"/>
                    </a:spcAft>
                    <a:defRPr/>
                  </a:pPr>
                  <a:r>
                    <a:rPr lang="en-US" sz="1029"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 New </a:t>
                  </a:r>
                </a:p>
                <a:p>
                  <a:pPr algn="ctr" defTabSz="570855" eaLnBrk="0" fontAlgn="ctr" hangingPunct="0">
                    <a:spcBef>
                      <a:spcPct val="0"/>
                    </a:spcBef>
                    <a:spcAft>
                      <a:spcPct val="0"/>
                    </a:spcAft>
                    <a:defRPr/>
                  </a:pPr>
                  <a:r>
                    <a:rPr lang="en-US" sz="1029"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Zealand </a:t>
                  </a:r>
                </a:p>
                <a:p>
                  <a:pPr algn="ctr" defTabSz="570855" eaLnBrk="0" fontAlgn="ctr" hangingPunct="0">
                    <a:spcBef>
                      <a:spcPct val="0"/>
                    </a:spcBef>
                    <a:spcAft>
                      <a:spcPct val="0"/>
                    </a:spcAft>
                    <a:defRPr/>
                  </a:pPr>
                  <a:r>
                    <a:rPr lang="en-US" sz="1029"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GCIO</a:t>
                  </a:r>
                </a:p>
              </p:txBody>
            </p:sp>
            <p:sp>
              <p:nvSpPr>
                <p:cNvPr id="153" name="Rectangle 152"/>
                <p:cNvSpPr/>
                <p:nvPr/>
              </p:nvSpPr>
              <p:spPr>
                <a:xfrm>
                  <a:off x="5635812" y="5487035"/>
                  <a:ext cx="759061" cy="364574"/>
                </a:xfrm>
                <a:prstGeom prst="rect">
                  <a:avLst/>
                </a:prstGeom>
              </p:spPr>
              <p:txBody>
                <a:bodyPr wrap="square">
                  <a:spAutoFit/>
                </a:bodyPr>
                <a:lstStyle/>
                <a:p>
                  <a:pPr algn="ctr" defTabSz="570855" eaLnBrk="0" fontAlgn="ctr" hangingPunct="0">
                    <a:spcBef>
                      <a:spcPct val="0"/>
                    </a:spcBef>
                    <a:spcAft>
                      <a:spcPct val="0"/>
                    </a:spcAft>
                    <a:defRPr/>
                  </a:pPr>
                  <a:r>
                    <a:rPr lang="en-US" sz="1029"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China</a:t>
                  </a:r>
                </a:p>
                <a:p>
                  <a:pPr algn="ctr" defTabSz="570855" eaLnBrk="0" fontAlgn="ctr" hangingPunct="0">
                    <a:spcBef>
                      <a:spcPct val="0"/>
                    </a:spcBef>
                    <a:spcAft>
                      <a:spcPct val="0"/>
                    </a:spcAft>
                    <a:defRPr/>
                  </a:pPr>
                  <a:r>
                    <a:rPr lang="en-US" sz="1029"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GB 18030</a:t>
                  </a:r>
                </a:p>
              </p:txBody>
            </p:sp>
            <p:pic>
              <p:nvPicPr>
                <p:cNvPr id="154" name="Picture 153"/>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2358769" y="4843701"/>
                  <a:ext cx="806731" cy="559038"/>
                </a:xfrm>
                <a:prstGeom prst="rect">
                  <a:avLst/>
                </a:prstGeom>
              </p:spPr>
            </p:pic>
            <p:sp>
              <p:nvSpPr>
                <p:cNvPr id="155" name="Rectangle 154"/>
                <p:cNvSpPr/>
                <p:nvPr/>
              </p:nvSpPr>
              <p:spPr>
                <a:xfrm>
                  <a:off x="3266115" y="5487035"/>
                  <a:ext cx="720058" cy="364574"/>
                </a:xfrm>
                <a:prstGeom prst="rect">
                  <a:avLst/>
                </a:prstGeom>
              </p:spPr>
              <p:txBody>
                <a:bodyPr wrap="square">
                  <a:spAutoFit/>
                </a:bodyPr>
                <a:lstStyle/>
                <a:p>
                  <a:pPr algn="ctr" defTabSz="570855" eaLnBrk="0" fontAlgn="ctr" hangingPunct="0">
                    <a:spcBef>
                      <a:spcPct val="0"/>
                    </a:spcBef>
                    <a:spcAft>
                      <a:spcPct val="0"/>
                    </a:spcAft>
                    <a:defRPr/>
                  </a:pPr>
                  <a:r>
                    <a:rPr lang="en-US" sz="1029"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EU Safe Harbor</a:t>
                  </a:r>
                </a:p>
              </p:txBody>
            </p:sp>
            <p:sp>
              <p:nvSpPr>
                <p:cNvPr id="156" name="Rectangle 155"/>
                <p:cNvSpPr/>
                <p:nvPr/>
              </p:nvSpPr>
              <p:spPr>
                <a:xfrm>
                  <a:off x="10624239" y="5511527"/>
                  <a:ext cx="1152034" cy="364574"/>
                </a:xfrm>
                <a:prstGeom prst="rect">
                  <a:avLst/>
                </a:prstGeom>
              </p:spPr>
              <p:txBody>
                <a:bodyPr wrap="square">
                  <a:spAutoFit/>
                </a:bodyPr>
                <a:lstStyle/>
                <a:p>
                  <a:pPr algn="ctr" defTabSz="570855" eaLnBrk="0" fontAlgn="ctr" hangingPunct="0">
                    <a:spcBef>
                      <a:spcPct val="0"/>
                    </a:spcBef>
                    <a:spcAft>
                      <a:spcPct val="0"/>
                    </a:spcAft>
                    <a:defRPr/>
                  </a:pPr>
                  <a:r>
                    <a:rPr lang="en-US" sz="1029"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ENISA</a:t>
                  </a:r>
                </a:p>
                <a:p>
                  <a:pPr algn="ctr" defTabSz="570855" eaLnBrk="0" fontAlgn="ctr" hangingPunct="0">
                    <a:spcBef>
                      <a:spcPct val="0"/>
                    </a:spcBef>
                    <a:spcAft>
                      <a:spcPct val="0"/>
                    </a:spcAft>
                    <a:defRPr/>
                  </a:pPr>
                  <a:r>
                    <a:rPr lang="en-US" sz="1029"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IAF</a:t>
                  </a:r>
                </a:p>
              </p:txBody>
            </p:sp>
            <p:pic>
              <p:nvPicPr>
                <p:cNvPr id="157" name="Picture 15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947195" y="4814116"/>
                  <a:ext cx="640009" cy="604168"/>
                </a:xfrm>
                <a:prstGeom prst="rect">
                  <a:avLst/>
                </a:prstGeom>
              </p:spPr>
            </p:pic>
          </p:grpSp>
        </p:grpSp>
      </p:grpSp>
    </p:spTree>
    <p:extLst>
      <p:ext uri="{BB962C8B-B14F-4D97-AF65-F5344CB8AC3E}">
        <p14:creationId xmlns:p14="http://schemas.microsoft.com/office/powerpoint/2010/main" val="224719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Gradle"/>
          <p:cNvSpPr>
            <a:spLocks noChangeAspect="1" noChangeArrowheads="1"/>
          </p:cNvSpPr>
          <p:nvPr/>
        </p:nvSpPr>
        <p:spPr bwMode="auto">
          <a:xfrm>
            <a:off x="156435" y="-456640"/>
            <a:ext cx="2857095" cy="952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latin typeface="Segoe UI"/>
            </a:endParaRPr>
          </a:p>
        </p:txBody>
      </p:sp>
      <p:grpSp>
        <p:nvGrpSpPr>
          <p:cNvPr id="86" name="Group 85"/>
          <p:cNvGrpSpPr/>
          <p:nvPr/>
        </p:nvGrpSpPr>
        <p:grpSpPr>
          <a:xfrm>
            <a:off x="183197" y="1165542"/>
            <a:ext cx="12070080" cy="5623560"/>
            <a:chOff x="183197" y="1212849"/>
            <a:chExt cx="12070080" cy="5623560"/>
          </a:xfrm>
        </p:grpSpPr>
        <p:sp>
          <p:nvSpPr>
            <p:cNvPr id="82" name="Rectangle 81"/>
            <p:cNvSpPr/>
            <p:nvPr/>
          </p:nvSpPr>
          <p:spPr bwMode="auto">
            <a:xfrm>
              <a:off x="183197" y="1212849"/>
              <a:ext cx="12070080" cy="562356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85" name="Group 84"/>
            <p:cNvGrpSpPr/>
            <p:nvPr/>
          </p:nvGrpSpPr>
          <p:grpSpPr>
            <a:xfrm>
              <a:off x="274320" y="1304314"/>
              <a:ext cx="11887526" cy="5440630"/>
              <a:chOff x="274320" y="1211287"/>
              <a:chExt cx="11887526" cy="5440630"/>
            </a:xfrm>
          </p:grpSpPr>
          <p:grpSp>
            <p:nvGrpSpPr>
              <p:cNvPr id="68" name="Group 67"/>
              <p:cNvGrpSpPr/>
              <p:nvPr/>
            </p:nvGrpSpPr>
            <p:grpSpPr>
              <a:xfrm>
                <a:off x="274320" y="3040066"/>
                <a:ext cx="5074920" cy="868680"/>
                <a:chOff x="274320" y="3040066"/>
                <a:chExt cx="5074920" cy="868680"/>
              </a:xfrm>
            </p:grpSpPr>
            <p:sp>
              <p:nvSpPr>
                <p:cNvPr id="129" name="TextBox 128"/>
                <p:cNvSpPr txBox="1"/>
                <p:nvPr/>
              </p:nvSpPr>
              <p:spPr>
                <a:xfrm>
                  <a:off x="274320" y="3040066"/>
                  <a:ext cx="5074920" cy="868680"/>
                </a:xfrm>
                <a:prstGeom prst="rect">
                  <a:avLst/>
                </a:prstGeom>
                <a:solidFill>
                  <a:srgbClr val="FFFFFF"/>
                </a:solidFill>
                <a:ln w="6350">
                  <a:solidFill>
                    <a:srgbClr val="D2D2D2"/>
                  </a:solidFill>
                  <a:miter lim="800000"/>
                </a:ln>
              </p:spPr>
              <p:txBody>
                <a:bodyPr wrap="square" lIns="182880" tIns="146304" rIns="182880" bIns="146304" rtlCol="0">
                  <a:noAutofit/>
                </a:bodyPr>
                <a:lstStyle>
                  <a:defPPr>
                    <a:defRPr lang="en-US"/>
                  </a:defPPr>
                  <a:lvl1pPr defTabSz="931424">
                    <a:lnSpc>
                      <a:spcPct val="90000"/>
                    </a:lnSpc>
                    <a:defRPr sz="1600" kern="0">
                      <a:gradFill>
                        <a:gsLst>
                          <a:gs pos="1250">
                            <a:srgbClr val="505050"/>
                          </a:gs>
                          <a:gs pos="100000">
                            <a:srgbClr val="505050"/>
                          </a:gs>
                        </a:gsLst>
                        <a:lin ang="5400000" scaled="0"/>
                      </a:gradFill>
                    </a:defRPr>
                  </a:lvl1pPr>
                </a:lstStyle>
                <a:p>
                  <a:r>
                    <a:rPr lang="en-US" dirty="0"/>
                    <a:t>Applications</a:t>
                  </a:r>
                </a:p>
              </p:txBody>
            </p:sp>
            <p:grpSp>
              <p:nvGrpSpPr>
                <p:cNvPr id="66" name="Group 65"/>
                <p:cNvGrpSpPr/>
                <p:nvPr/>
              </p:nvGrpSpPr>
              <p:grpSpPr>
                <a:xfrm>
                  <a:off x="2103424" y="3190033"/>
                  <a:ext cx="2874296" cy="568747"/>
                  <a:chOff x="2103424" y="3190033"/>
                  <a:chExt cx="2874296" cy="568747"/>
                </a:xfrm>
              </p:grpSpPr>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3424" y="3212328"/>
                    <a:ext cx="545181" cy="524156"/>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0750" y="3207693"/>
                    <a:ext cx="747989" cy="533427"/>
                  </a:xfrm>
                  <a:prstGeom prst="rect">
                    <a:avLst/>
                  </a:prstGeom>
                </p:spPr>
              </p:pic>
              <p:grpSp>
                <p:nvGrpSpPr>
                  <p:cNvPr id="105" name="Group 104"/>
                  <p:cNvGrpSpPr/>
                  <p:nvPr/>
                </p:nvGrpSpPr>
                <p:grpSpPr>
                  <a:xfrm>
                    <a:off x="4480896" y="3190033"/>
                    <a:ext cx="496824" cy="568747"/>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grpSp>
          </p:grpSp>
          <p:grpSp>
            <p:nvGrpSpPr>
              <p:cNvPr id="64" name="Group 63"/>
              <p:cNvGrpSpPr/>
              <p:nvPr/>
            </p:nvGrpSpPr>
            <p:grpSpPr>
              <a:xfrm>
                <a:off x="7589520" y="1211287"/>
                <a:ext cx="4572000" cy="868680"/>
                <a:chOff x="7589520" y="1211287"/>
                <a:chExt cx="4572000" cy="868680"/>
              </a:xfrm>
            </p:grpSpPr>
            <p:sp>
              <p:nvSpPr>
                <p:cNvPr id="130" name="TextBox 129"/>
                <p:cNvSpPr txBox="1"/>
                <p:nvPr/>
              </p:nvSpPr>
              <p:spPr>
                <a:xfrm>
                  <a:off x="7589520" y="1211287"/>
                  <a:ext cx="4572000" cy="868680"/>
                </a:xfrm>
                <a:prstGeom prst="rect">
                  <a:avLst/>
                </a:prstGeom>
                <a:solidFill>
                  <a:srgbClr val="FFFFFF"/>
                </a:solidFill>
                <a:ln w="6350">
                  <a:solidFill>
                    <a:srgbClr val="D2D2D2"/>
                  </a:solidFill>
                  <a:miter lim="800000"/>
                </a:ln>
              </p:spPr>
              <p:txBody>
                <a:bodyPr wrap="square" lIns="182880" tIns="146304" rIns="182880" bIns="146304" rtlCol="0">
                  <a:noAutofit/>
                </a:bodyPr>
                <a:lstStyle>
                  <a:defPPr>
                    <a:defRPr lang="en-US"/>
                  </a:defPPr>
                  <a:lvl1pPr defTabSz="931424">
                    <a:lnSpc>
                      <a:spcPct val="90000"/>
                    </a:lnSpc>
                    <a:defRPr sz="1600" kern="0">
                      <a:gradFill>
                        <a:gsLst>
                          <a:gs pos="1250">
                            <a:srgbClr val="505050"/>
                          </a:gs>
                          <a:gs pos="100000">
                            <a:srgbClr val="505050"/>
                          </a:gs>
                        </a:gsLst>
                        <a:lin ang="5400000" scaled="0"/>
                      </a:gradFill>
                    </a:defRPr>
                  </a:lvl1pPr>
                </a:lstStyle>
                <a:p>
                  <a:r>
                    <a:rPr lang="en-US" dirty="0"/>
                    <a:t>Clients </a:t>
                  </a:r>
                </a:p>
              </p:txBody>
            </p:sp>
            <p:grpSp>
              <p:nvGrpSpPr>
                <p:cNvPr id="30" name="Group 29"/>
                <p:cNvGrpSpPr/>
                <p:nvPr/>
              </p:nvGrpSpPr>
              <p:grpSpPr>
                <a:xfrm>
                  <a:off x="8595651" y="1431682"/>
                  <a:ext cx="3383243" cy="427890"/>
                  <a:chOff x="8595651" y="1431682"/>
                  <a:chExt cx="3383243" cy="427890"/>
                </a:xfrm>
              </p:grpSpPr>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9937" y="1462747"/>
                    <a:ext cx="1228957" cy="365760"/>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63203" y="1508467"/>
                    <a:ext cx="1013853" cy="274320"/>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34291" y="1436718"/>
                    <a:ext cx="256032" cy="4178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95651" y="1431682"/>
                    <a:ext cx="365760" cy="42789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69" name="Group 68"/>
              <p:cNvGrpSpPr/>
              <p:nvPr/>
            </p:nvGrpSpPr>
            <p:grpSpPr>
              <a:xfrm>
                <a:off x="5395286" y="3040066"/>
                <a:ext cx="6766560" cy="868680"/>
                <a:chOff x="5395286" y="3040066"/>
                <a:chExt cx="6766560" cy="868680"/>
              </a:xfrm>
            </p:grpSpPr>
            <p:sp>
              <p:nvSpPr>
                <p:cNvPr id="110" name="TextBox 109"/>
                <p:cNvSpPr txBox="1"/>
                <p:nvPr/>
              </p:nvSpPr>
              <p:spPr>
                <a:xfrm>
                  <a:off x="5395286" y="3040066"/>
                  <a:ext cx="6766560" cy="868680"/>
                </a:xfrm>
                <a:prstGeom prst="rect">
                  <a:avLst/>
                </a:prstGeom>
                <a:solidFill>
                  <a:srgbClr val="FFFFFF"/>
                </a:solidFill>
                <a:ln w="6350">
                  <a:solidFill>
                    <a:srgbClr val="D2D2D2"/>
                  </a:solidFill>
                  <a:miter lim="800000"/>
                </a:ln>
              </p:spPr>
              <p:txBody>
                <a:bodyPr wrap="square" lIns="182880" tIns="146304" rIns="182880" bIns="146304" rtlCol="0">
                  <a:noAutofit/>
                </a:bodyPr>
                <a:lstStyle>
                  <a:defPPr>
                    <a:defRPr lang="en-US"/>
                  </a:defPPr>
                  <a:lvl1pPr defTabSz="931424">
                    <a:lnSpc>
                      <a:spcPct val="90000"/>
                    </a:lnSpc>
                    <a:defRPr sz="1600" kern="0">
                      <a:gradFill>
                        <a:gsLst>
                          <a:gs pos="1250">
                            <a:srgbClr val="505050"/>
                          </a:gs>
                          <a:gs pos="100000">
                            <a:srgbClr val="505050"/>
                          </a:gs>
                        </a:gsLst>
                        <a:lin ang="5400000" scaled="0"/>
                      </a:gradFill>
                    </a:defRPr>
                  </a:lvl1pPr>
                </a:lstStyle>
                <a:p>
                  <a:r>
                    <a:rPr lang="en-US" dirty="0"/>
                    <a:t>PaaS and</a:t>
                  </a:r>
                </a:p>
                <a:p>
                  <a:r>
                    <a:rPr lang="en-US" dirty="0"/>
                    <a:t>DevOps</a:t>
                  </a:r>
                </a:p>
              </p:txBody>
            </p:sp>
            <p:grpSp>
              <p:nvGrpSpPr>
                <p:cNvPr id="23" name="Group 22"/>
                <p:cNvGrpSpPr/>
                <p:nvPr/>
              </p:nvGrpSpPr>
              <p:grpSpPr>
                <a:xfrm>
                  <a:off x="6675432" y="3169666"/>
                  <a:ext cx="5229815" cy="609481"/>
                  <a:chOff x="6675432" y="3169666"/>
                  <a:chExt cx="5229815" cy="609481"/>
                </a:xfrm>
              </p:grpSpPr>
              <p:pic>
                <p:nvPicPr>
                  <p:cNvPr id="74" name="Picture 4" descr="https://tool.microsoftsca.com/Content/assets/clients/92852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75432" y="3232326"/>
                    <a:ext cx="968322" cy="48416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25463" y="3169666"/>
                    <a:ext cx="609481" cy="609481"/>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043502" y="3203854"/>
                    <a:ext cx="1082213" cy="541105"/>
                  </a:xfrm>
                  <a:prstGeom prst="rect">
                    <a:avLst/>
                  </a:prstGeom>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14"/>
                  <a:srcRect l="3234" t="1877" r="3234" b="2396"/>
                  <a:stretch/>
                </p:blipFill>
                <p:spPr>
                  <a:xfrm>
                    <a:off x="10534692" y="3241234"/>
                    <a:ext cx="466344" cy="466344"/>
                  </a:xfrm>
                  <a:prstGeom prst="rect">
                    <a:avLst/>
                  </a:prstGeom>
                </p:spPr>
              </p:pic>
              <p:pic>
                <p:nvPicPr>
                  <p:cNvPr id="16" name="Picture 15"/>
                  <p:cNvPicPr>
                    <a:picLocks noChangeAspect="1"/>
                  </p:cNvPicPr>
                  <p:nvPr/>
                </p:nvPicPr>
                <p:blipFill>
                  <a:blip r:embed="rId15"/>
                  <a:stretch>
                    <a:fillRect/>
                  </a:stretch>
                </p:blipFill>
                <p:spPr>
                  <a:xfrm>
                    <a:off x="11400783" y="3218811"/>
                    <a:ext cx="504464" cy="511190"/>
                  </a:xfrm>
                  <a:prstGeom prst="rect">
                    <a:avLst/>
                  </a:prstGeom>
                </p:spPr>
              </p:pic>
            </p:grpSp>
          </p:grpSp>
          <p:grpSp>
            <p:nvGrpSpPr>
              <p:cNvPr id="65" name="Group 64"/>
              <p:cNvGrpSpPr/>
              <p:nvPr/>
            </p:nvGrpSpPr>
            <p:grpSpPr>
              <a:xfrm>
                <a:off x="274320" y="2125677"/>
                <a:ext cx="11887200" cy="868680"/>
                <a:chOff x="274320" y="2125677"/>
                <a:chExt cx="11887200" cy="868680"/>
              </a:xfrm>
            </p:grpSpPr>
            <p:sp>
              <p:nvSpPr>
                <p:cNvPr id="132" name="TextBox 131"/>
                <p:cNvSpPr txBox="1"/>
                <p:nvPr/>
              </p:nvSpPr>
              <p:spPr>
                <a:xfrm>
                  <a:off x="274320" y="2125677"/>
                  <a:ext cx="11887200" cy="868680"/>
                </a:xfrm>
                <a:prstGeom prst="rect">
                  <a:avLst/>
                </a:prstGeom>
                <a:solidFill>
                  <a:srgbClr val="FFFFFF"/>
                </a:solidFill>
                <a:ln w="6350">
                  <a:solidFill>
                    <a:srgbClr val="D2D2D2"/>
                  </a:solidFill>
                  <a:miter lim="800000"/>
                </a:ln>
              </p:spPr>
              <p:txBody>
                <a:bodyPr wrap="square" lIns="182880" tIns="146304" rIns="182880" bIns="146304" rtlCol="0">
                  <a:noAutofit/>
                </a:bodyPr>
                <a:lstStyle>
                  <a:defPPr>
                    <a:defRPr lang="en-US"/>
                  </a:defPPr>
                  <a:lvl1pPr defTabSz="931424">
                    <a:lnSpc>
                      <a:spcPct val="90000"/>
                    </a:lnSpc>
                    <a:defRPr sz="1600" kern="0">
                      <a:gradFill>
                        <a:gsLst>
                          <a:gs pos="1250">
                            <a:srgbClr val="505050"/>
                          </a:gs>
                          <a:gs pos="100000">
                            <a:srgbClr val="505050"/>
                          </a:gs>
                        </a:gsLst>
                        <a:lin ang="5400000" scaled="0"/>
                      </a:gradFill>
                    </a:defRPr>
                  </a:lvl1pPr>
                </a:lstStyle>
                <a:p>
                  <a:r>
                    <a:rPr lang="en-US" dirty="0"/>
                    <a:t>Management</a:t>
                  </a:r>
                </a:p>
              </p:txBody>
            </p:sp>
            <p:grpSp>
              <p:nvGrpSpPr>
                <p:cNvPr id="22" name="Group 21"/>
                <p:cNvGrpSpPr/>
                <p:nvPr/>
              </p:nvGrpSpPr>
              <p:grpSpPr>
                <a:xfrm>
                  <a:off x="2103425" y="2239977"/>
                  <a:ext cx="9801822" cy="640080"/>
                  <a:chOff x="2103425" y="2239977"/>
                  <a:chExt cx="9801822" cy="640080"/>
                </a:xfrm>
              </p:grpSpPr>
              <p:pic>
                <p:nvPicPr>
                  <p:cNvPr id="11" name="Picture 1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94161" y="2239977"/>
                    <a:ext cx="1370737" cy="640080"/>
                  </a:xfrm>
                  <a:prstGeom prst="rect">
                    <a:avLst/>
                  </a:prstGeom>
                </p:spPr>
              </p:pic>
              <p:pic>
                <p:nvPicPr>
                  <p:cNvPr id="12" name="Picture 1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103425" y="2285697"/>
                    <a:ext cx="558319" cy="548640"/>
                  </a:xfrm>
                  <a:prstGeom prst="rect">
                    <a:avLst/>
                  </a:prstGeom>
                </p:spPr>
              </p:pic>
              <p:pic>
                <p:nvPicPr>
                  <p:cNvPr id="13" name="Picture 1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418485" y="2245952"/>
                    <a:ext cx="794479" cy="628130"/>
                  </a:xfrm>
                  <a:prstGeom prst="rect">
                    <a:avLst/>
                  </a:prstGeom>
                </p:spPr>
              </p:pic>
              <p:pic>
                <p:nvPicPr>
                  <p:cNvPr id="14" name="Picture 1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445381" y="2273810"/>
                    <a:ext cx="914400" cy="572415"/>
                  </a:xfrm>
                  <a:prstGeom prst="rect">
                    <a:avLst/>
                  </a:prstGeom>
                </p:spPr>
              </p:pic>
              <p:pic>
                <p:nvPicPr>
                  <p:cNvPr id="4" name="Picture 3"/>
                  <p:cNvPicPr>
                    <a:picLocks noChangeAspect="1"/>
                  </p:cNvPicPr>
                  <p:nvPr/>
                </p:nvPicPr>
                <p:blipFill rotWithShape="1">
                  <a:blip r:embed="rId20"/>
                  <a:srcRect l="6298" t="11820" r="10258" b="9870"/>
                  <a:stretch/>
                </p:blipFill>
                <p:spPr>
                  <a:xfrm>
                    <a:off x="6648154" y="2317701"/>
                    <a:ext cx="484632" cy="484632"/>
                  </a:xfrm>
                  <a:prstGeom prst="roundRect">
                    <a:avLst>
                      <a:gd name="adj" fmla="val 17650"/>
                    </a:avLst>
                  </a:prstGeom>
                </p:spPr>
              </p:pic>
              <p:pic>
                <p:nvPicPr>
                  <p:cNvPr id="17" name="Picture 16"/>
                  <p:cNvPicPr>
                    <a:picLocks noChangeAspect="1"/>
                  </p:cNvPicPr>
                  <p:nvPr/>
                </p:nvPicPr>
                <p:blipFill>
                  <a:blip r:embed="rId21"/>
                  <a:stretch>
                    <a:fillRect/>
                  </a:stretch>
                </p:blipFill>
                <p:spPr>
                  <a:xfrm>
                    <a:off x="7452691" y="2261628"/>
                    <a:ext cx="571110" cy="596778"/>
                  </a:xfrm>
                  <a:prstGeom prst="rect">
                    <a:avLst/>
                  </a:prstGeom>
                </p:spPr>
              </p:pic>
              <p:pic>
                <p:nvPicPr>
                  <p:cNvPr id="122" name="Picture 4" descr="http://rottmann.net/wp-content/uploads/2013/02/Scalr_Logo.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978804" y="2436848"/>
                    <a:ext cx="926443" cy="246338"/>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256218" y="2329340"/>
                    <a:ext cx="965396" cy="461354"/>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0274037" y="2339610"/>
                    <a:ext cx="440815" cy="440815"/>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454031" y="2266223"/>
                    <a:ext cx="587589" cy="58758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9" name="Group 78"/>
              <p:cNvGrpSpPr/>
              <p:nvPr/>
            </p:nvGrpSpPr>
            <p:grpSpPr>
              <a:xfrm>
                <a:off x="274320" y="4868847"/>
                <a:ext cx="11887200" cy="868680"/>
                <a:chOff x="274320" y="4868847"/>
                <a:chExt cx="11887200" cy="868680"/>
              </a:xfrm>
            </p:grpSpPr>
            <p:sp>
              <p:nvSpPr>
                <p:cNvPr id="131" name="TextBox 130"/>
                <p:cNvSpPr txBox="1"/>
                <p:nvPr/>
              </p:nvSpPr>
              <p:spPr>
                <a:xfrm>
                  <a:off x="274320" y="4868847"/>
                  <a:ext cx="11887200" cy="868680"/>
                </a:xfrm>
                <a:prstGeom prst="rect">
                  <a:avLst/>
                </a:prstGeom>
                <a:solidFill>
                  <a:srgbClr val="FFFFFF"/>
                </a:solidFill>
                <a:ln w="6350">
                  <a:solidFill>
                    <a:srgbClr val="D2D2D2"/>
                  </a:solidFill>
                  <a:miter lim="800000"/>
                </a:ln>
              </p:spPr>
              <p:txBody>
                <a:bodyPr wrap="square" lIns="182880" tIns="146304" rIns="182880" bIns="146304" rtlCol="0">
                  <a:noAutofit/>
                </a:bodyPr>
                <a:lstStyle>
                  <a:defPPr>
                    <a:defRPr lang="en-US"/>
                  </a:defPPr>
                  <a:lvl1pPr defTabSz="931424">
                    <a:lnSpc>
                      <a:spcPct val="90000"/>
                    </a:lnSpc>
                    <a:defRPr sz="1600" kern="0">
                      <a:gradFill>
                        <a:gsLst>
                          <a:gs pos="1250">
                            <a:srgbClr val="505050"/>
                          </a:gs>
                          <a:gs pos="100000">
                            <a:srgbClr val="505050"/>
                          </a:gs>
                        </a:gsLst>
                        <a:lin ang="5400000" scaled="0"/>
                      </a:gradFill>
                    </a:defRPr>
                  </a:lvl1pPr>
                </a:lstStyle>
                <a:p>
                  <a:r>
                    <a:rPr lang="en-US" dirty="0"/>
                    <a:t>Databases and</a:t>
                  </a:r>
                </a:p>
                <a:p>
                  <a:r>
                    <a:rPr lang="en-US" dirty="0"/>
                    <a:t>middleware</a:t>
                  </a:r>
                </a:p>
              </p:txBody>
            </p:sp>
            <p:grpSp>
              <p:nvGrpSpPr>
                <p:cNvPr id="25" name="Group 24"/>
                <p:cNvGrpSpPr/>
                <p:nvPr/>
              </p:nvGrpSpPr>
              <p:grpSpPr>
                <a:xfrm>
                  <a:off x="2103424" y="5042802"/>
                  <a:ext cx="9801823" cy="520771"/>
                  <a:chOff x="2103424" y="5042802"/>
                  <a:chExt cx="9801823" cy="520771"/>
                </a:xfrm>
              </p:grpSpPr>
              <p:pic>
                <p:nvPicPr>
                  <p:cNvPr id="20" name="Picture 19"/>
                  <p:cNvPicPr>
                    <a:picLocks noChangeAspect="1"/>
                  </p:cNvPicPr>
                  <p:nvPr/>
                </p:nvPicPr>
                <p:blipFill>
                  <a:blip r:embed="rId26">
                    <a:extLst>
                      <a:ext uri="{BEBA8EAE-BF5A-486C-A8C5-ECC9F3942E4B}">
                        <a14:imgProps xmlns:a14="http://schemas.microsoft.com/office/drawing/2010/main">
                          <a14:imgLayer r:embed="rId27">
                            <a14:imgEffect>
                              <a14:brightnessContrast contrast="50000"/>
                            </a14:imgEffect>
                          </a14:imgLayer>
                        </a14:imgProps>
                      </a:ext>
                    </a:extLst>
                  </a:blip>
                  <a:stretch>
                    <a:fillRect/>
                  </a:stretch>
                </p:blipFill>
                <p:spPr>
                  <a:xfrm>
                    <a:off x="7753323" y="5042802"/>
                    <a:ext cx="1065764" cy="520771"/>
                  </a:xfrm>
                  <a:prstGeom prst="rect">
                    <a:avLst/>
                  </a:prstGeom>
                </p:spPr>
              </p:pic>
              <p:pic>
                <p:nvPicPr>
                  <p:cNvPr id="21" name="Picture 20"/>
                  <p:cNvPicPr>
                    <a:picLocks noChangeAspect="1"/>
                  </p:cNvPicPr>
                  <p:nvPr/>
                </p:nvPicPr>
                <p:blipFill>
                  <a:blip r:embed="rId28">
                    <a:extLst>
                      <a:ext uri="{BEBA8EAE-BF5A-486C-A8C5-ECC9F3942E4B}">
                        <a14:imgProps xmlns:a14="http://schemas.microsoft.com/office/drawing/2010/main">
                          <a14:imgLayer r:embed="rId29">
                            <a14:imgEffect>
                              <a14:brightnessContrast contrast="50000"/>
                            </a14:imgEffect>
                          </a14:imgLayer>
                        </a14:imgProps>
                      </a:ext>
                    </a:extLst>
                  </a:blip>
                  <a:stretch>
                    <a:fillRect/>
                  </a:stretch>
                </p:blipFill>
                <p:spPr>
                  <a:xfrm>
                    <a:off x="9087317" y="5148887"/>
                    <a:ext cx="1004660" cy="308600"/>
                  </a:xfrm>
                  <a:prstGeom prst="rect">
                    <a:avLst/>
                  </a:prstGeom>
                </p:spPr>
              </p:pic>
              <p:pic>
                <p:nvPicPr>
                  <p:cNvPr id="19" name="Picture 18"/>
                  <p:cNvPicPr>
                    <a:picLocks noChangeAspect="1"/>
                  </p:cNvPicPr>
                  <p:nvPr/>
                </p:nvPicPr>
                <p:blipFill>
                  <a:blip r:embed="rId30"/>
                  <a:stretch>
                    <a:fillRect/>
                  </a:stretch>
                </p:blipFill>
                <p:spPr>
                  <a:xfrm>
                    <a:off x="5235490" y="5125976"/>
                    <a:ext cx="1356052" cy="354423"/>
                  </a:xfrm>
                  <a:prstGeom prst="rect">
                    <a:avLst/>
                  </a:prstGeom>
                </p:spPr>
              </p:pic>
              <p:pic>
                <p:nvPicPr>
                  <p:cNvPr id="10" name="Picture 9"/>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874280" y="5120922"/>
                    <a:ext cx="1092980" cy="364531"/>
                  </a:xfrm>
                  <a:prstGeom prst="rect">
                    <a:avLst/>
                  </a:prstGeom>
                </p:spPr>
              </p:pic>
              <p:pic>
                <p:nvPicPr>
                  <p:cNvPr id="88" name="Picture 87"/>
                  <p:cNvPicPr>
                    <a:picLocks noChangeAspect="1"/>
                  </p:cNvPicPr>
                  <p:nvPr/>
                </p:nvPicPr>
                <p:blipFill>
                  <a:blip r:embed="rId32"/>
                  <a:stretch>
                    <a:fillRect/>
                  </a:stretch>
                </p:blipFill>
                <p:spPr>
                  <a:xfrm>
                    <a:off x="10360207" y="5071367"/>
                    <a:ext cx="453848" cy="463641"/>
                  </a:xfrm>
                  <a:prstGeom prst="rect">
                    <a:avLst/>
                  </a:prstGeom>
                </p:spPr>
              </p:pic>
              <p:pic>
                <p:nvPicPr>
                  <p:cNvPr id="90" name="Picture 89"/>
                  <p:cNvPicPr>
                    <a:picLocks noChangeAspect="1"/>
                  </p:cNvPicPr>
                  <p:nvPr/>
                </p:nvPicPr>
                <p:blipFill>
                  <a:blip r:embed="rId33"/>
                  <a:stretch>
                    <a:fillRect/>
                  </a:stretch>
                </p:blipFill>
                <p:spPr>
                  <a:xfrm>
                    <a:off x="6859772" y="5160188"/>
                    <a:ext cx="625321" cy="285998"/>
                  </a:xfrm>
                  <a:prstGeom prst="rect">
                    <a:avLst/>
                  </a:prstGeom>
                </p:spPr>
              </p:pic>
              <p:pic>
                <p:nvPicPr>
                  <p:cNvPr id="93" name="Picture 92"/>
                  <p:cNvPicPr>
                    <a:picLocks noChangeAspect="1"/>
                  </p:cNvPicPr>
                  <p:nvPr/>
                </p:nvPicPr>
                <p:blipFill rotWithShape="1">
                  <a:blip r:embed="rId34" cstate="print">
                    <a:extLst>
                      <a:ext uri="{28A0092B-C50C-407E-A947-70E740481C1C}">
                        <a14:useLocalDpi xmlns:a14="http://schemas.microsoft.com/office/drawing/2010/main" val="0"/>
                      </a:ext>
                    </a:extLst>
                  </a:blip>
                  <a:srcRect l="6552" t="7295" r="9210" b="8644"/>
                  <a:stretch/>
                </p:blipFill>
                <p:spPr>
                  <a:xfrm>
                    <a:off x="11082287" y="5102982"/>
                    <a:ext cx="822960" cy="400410"/>
                  </a:xfrm>
                  <a:prstGeom prst="rect">
                    <a:avLst/>
                  </a:prstGeom>
                </p:spPr>
              </p:pic>
              <p:pic>
                <p:nvPicPr>
                  <p:cNvPr id="72" name="Picture 71"/>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103424" y="5125377"/>
                    <a:ext cx="1502626" cy="355621"/>
                  </a:xfrm>
                  <a:prstGeom prst="rect">
                    <a:avLst/>
                  </a:prstGeom>
                </p:spPr>
              </p:pic>
            </p:grpSp>
          </p:grpSp>
          <p:grpSp>
            <p:nvGrpSpPr>
              <p:cNvPr id="71" name="Group 70"/>
              <p:cNvGrpSpPr/>
              <p:nvPr/>
            </p:nvGrpSpPr>
            <p:grpSpPr>
              <a:xfrm>
                <a:off x="274320" y="3954457"/>
                <a:ext cx="11887200" cy="868680"/>
                <a:chOff x="274320" y="3954457"/>
                <a:chExt cx="11887200" cy="868680"/>
              </a:xfrm>
            </p:grpSpPr>
            <p:sp>
              <p:nvSpPr>
                <p:cNvPr id="128" name="TextBox 127"/>
                <p:cNvSpPr txBox="1"/>
                <p:nvPr/>
              </p:nvSpPr>
              <p:spPr>
                <a:xfrm>
                  <a:off x="274320" y="3954457"/>
                  <a:ext cx="11887200" cy="868680"/>
                </a:xfrm>
                <a:prstGeom prst="rect">
                  <a:avLst/>
                </a:prstGeom>
                <a:solidFill>
                  <a:srgbClr val="FFFFFF"/>
                </a:solidFill>
                <a:ln w="6350">
                  <a:solidFill>
                    <a:srgbClr val="D2D2D2"/>
                  </a:solidFill>
                  <a:miter lim="800000"/>
                </a:ln>
              </p:spPr>
              <p:txBody>
                <a:bodyPr wrap="square" lIns="182880" tIns="146304" rIns="182880" bIns="146304" rtlCol="0">
                  <a:noAutofit/>
                </a:bodyPr>
                <a:lstStyle>
                  <a:defPPr>
                    <a:defRPr lang="en-US"/>
                  </a:defPPr>
                  <a:lvl1pPr defTabSz="931424">
                    <a:lnSpc>
                      <a:spcPct val="90000"/>
                    </a:lnSpc>
                    <a:defRPr sz="1600" kern="0">
                      <a:gradFill>
                        <a:gsLst>
                          <a:gs pos="1250">
                            <a:srgbClr val="505050"/>
                          </a:gs>
                          <a:gs pos="100000">
                            <a:srgbClr val="505050"/>
                          </a:gs>
                        </a:gsLst>
                        <a:lin ang="5400000" scaled="0"/>
                      </a:gradFill>
                    </a:defRPr>
                  </a:lvl1pPr>
                </a:lstStyle>
                <a:p>
                  <a:r>
                    <a:rPr lang="en-US" dirty="0"/>
                    <a:t>App frameworks</a:t>
                  </a:r>
                </a:p>
                <a:p>
                  <a:r>
                    <a:rPr lang="en-US" dirty="0"/>
                    <a:t>and tools</a:t>
                  </a:r>
                </a:p>
              </p:txBody>
            </p:sp>
            <p:grpSp>
              <p:nvGrpSpPr>
                <p:cNvPr id="24" name="Group 23"/>
                <p:cNvGrpSpPr/>
                <p:nvPr/>
              </p:nvGrpSpPr>
              <p:grpSpPr>
                <a:xfrm>
                  <a:off x="2103424" y="4021224"/>
                  <a:ext cx="9801823" cy="735146"/>
                  <a:chOff x="2103424" y="4021224"/>
                  <a:chExt cx="9801823" cy="735146"/>
                </a:xfrm>
              </p:grpSpPr>
              <p:pic>
                <p:nvPicPr>
                  <p:cNvPr id="119" name="Picture 118"/>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3426334" y="4251637"/>
                    <a:ext cx="982948" cy="274320"/>
                  </a:xfrm>
                  <a:prstGeom prst="rect">
                    <a:avLst/>
                  </a:prstGeom>
                </p:spPr>
              </p:pic>
              <p:pic>
                <p:nvPicPr>
                  <p:cNvPr id="2" name="Picture 1"/>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7418607" y="4114477"/>
                    <a:ext cx="477957" cy="548640"/>
                  </a:xfrm>
                  <a:prstGeom prst="rect">
                    <a:avLst/>
                  </a:prstGeom>
                </p:spPr>
              </p:pic>
              <p:pic>
                <p:nvPicPr>
                  <p:cNvPr id="84" name="Picture 83"/>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543278" y="4229418"/>
                    <a:ext cx="1361969" cy="318759"/>
                  </a:xfrm>
                  <a:prstGeom prst="rect">
                    <a:avLst/>
                  </a:prstGeom>
                </p:spPr>
              </p:pic>
              <p:pic>
                <p:nvPicPr>
                  <p:cNvPr id="81" name="Picture 80"/>
                  <p:cNvPicPr>
                    <a:picLocks noChangeAspect="1"/>
                  </p:cNvPicPr>
                  <p:nvPr/>
                </p:nvPicPr>
                <p:blipFill>
                  <a:blip r:embed="rId39"/>
                  <a:stretch>
                    <a:fillRect/>
                  </a:stretch>
                </p:blipFill>
                <p:spPr>
                  <a:xfrm>
                    <a:off x="8538157" y="4251637"/>
                    <a:ext cx="1363528" cy="274320"/>
                  </a:xfrm>
                  <a:prstGeom prst="rect">
                    <a:avLst/>
                  </a:prstGeom>
                </p:spPr>
              </p:pic>
              <p:pic>
                <p:nvPicPr>
                  <p:cNvPr id="18" name="Picture 17" descr="File:Python-logo-notext.svg"/>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5050875" y="4088471"/>
                    <a:ext cx="600653" cy="600653"/>
                  </a:xfrm>
                  <a:prstGeom prst="rect">
                    <a:avLst/>
                  </a:prstGeom>
                </p:spPr>
              </p:pic>
              <p:pic>
                <p:nvPicPr>
                  <p:cNvPr id="76" name="Picture 75"/>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103424" y="4205917"/>
                    <a:ext cx="681317" cy="365760"/>
                  </a:xfrm>
                  <a:prstGeom prst="rect">
                    <a:avLst/>
                  </a:prstGeom>
                </p:spPr>
              </p:pic>
              <p:pic>
                <p:nvPicPr>
                  <p:cNvPr id="78" name="Picture 77"/>
                  <p:cNvPicPr>
                    <a:picLocks noChangeAspect="1"/>
                  </p:cNvPicPr>
                  <p:nvPr/>
                </p:nvPicPr>
                <p:blipFill>
                  <a:blip r:embed="rId42">
                    <a:extLst>
                      <a:ext uri="{BEBA8EAE-BF5A-486C-A8C5-ECC9F3942E4B}">
                        <a14:imgProps xmlns:a14="http://schemas.microsoft.com/office/drawing/2010/main">
                          <a14:imgLayer r:embed="rId4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293121" y="4021224"/>
                    <a:ext cx="483893" cy="735146"/>
                  </a:xfrm>
                  <a:prstGeom prst="rect">
                    <a:avLst/>
                  </a:prstGeom>
                </p:spPr>
              </p:pic>
            </p:grpSp>
          </p:grpSp>
          <p:grpSp>
            <p:nvGrpSpPr>
              <p:cNvPr id="29" name="Group 28"/>
              <p:cNvGrpSpPr/>
              <p:nvPr/>
            </p:nvGrpSpPr>
            <p:grpSpPr>
              <a:xfrm>
                <a:off x="274320" y="1211287"/>
                <a:ext cx="7269480" cy="868680"/>
                <a:chOff x="274320" y="1211287"/>
                <a:chExt cx="7269480" cy="868680"/>
              </a:xfrm>
            </p:grpSpPr>
            <p:sp>
              <p:nvSpPr>
                <p:cNvPr id="99" name="TextBox 98"/>
                <p:cNvSpPr txBox="1"/>
                <p:nvPr/>
              </p:nvSpPr>
              <p:spPr>
                <a:xfrm>
                  <a:off x="274320" y="1211287"/>
                  <a:ext cx="7269480" cy="868680"/>
                </a:xfrm>
                <a:prstGeom prst="rect">
                  <a:avLst/>
                </a:prstGeom>
                <a:solidFill>
                  <a:srgbClr val="FFFFFF"/>
                </a:solidFill>
                <a:ln w="6350">
                  <a:solidFill>
                    <a:srgbClr val="D2D2D2"/>
                  </a:solidFill>
                  <a:miter lim="800000"/>
                </a:ln>
              </p:spPr>
              <p:txBody>
                <a:bodyPr wrap="square" lIns="182880" tIns="146304" rIns="182880" bIns="146304" rtlCol="0">
                  <a:noAutofit/>
                </a:bodyPr>
                <a:lstStyle>
                  <a:defPPr>
                    <a:defRPr lang="en-US"/>
                  </a:defPPr>
                  <a:lvl1pPr defTabSz="931424">
                    <a:lnSpc>
                      <a:spcPct val="90000"/>
                    </a:lnSpc>
                    <a:defRPr sz="1600" kern="0">
                      <a:gradFill>
                        <a:gsLst>
                          <a:gs pos="1250">
                            <a:srgbClr val="505050"/>
                          </a:gs>
                          <a:gs pos="100000">
                            <a:srgbClr val="505050"/>
                          </a:gs>
                        </a:gsLst>
                        <a:lin ang="5400000" scaled="0"/>
                      </a:gradFill>
                    </a:defRPr>
                  </a:lvl1pPr>
                </a:lstStyle>
                <a:p>
                  <a:r>
                    <a:rPr lang="en-US" dirty="0"/>
                    <a:t>DevOps</a:t>
                  </a:r>
                </a:p>
              </p:txBody>
            </p:sp>
            <p:grpSp>
              <p:nvGrpSpPr>
                <p:cNvPr id="8" name="Group 7"/>
                <p:cNvGrpSpPr>
                  <a:grpSpLocks noChangeAspect="1"/>
                </p:cNvGrpSpPr>
                <p:nvPr/>
              </p:nvGrpSpPr>
              <p:grpSpPr>
                <a:xfrm>
                  <a:off x="2103424" y="1379078"/>
                  <a:ext cx="5212080" cy="533098"/>
                  <a:chOff x="1617252" y="1299807"/>
                  <a:chExt cx="5364029" cy="548640"/>
                </a:xfrm>
              </p:grpSpPr>
              <p:pic>
                <p:nvPicPr>
                  <p:cNvPr id="9" name="Picture 8"/>
                  <p:cNvPicPr>
                    <a:picLocks noChangeAspect="1"/>
                  </p:cNvPicPr>
                  <p:nvPr/>
                </p:nvPicPr>
                <p:blipFill rotWithShape="1">
                  <a:blip r:embed="rId44"/>
                  <a:srcRect r="23769"/>
                  <a:stretch/>
                </p:blipFill>
                <p:spPr>
                  <a:xfrm>
                    <a:off x="1617252" y="1299807"/>
                    <a:ext cx="4312955" cy="548640"/>
                  </a:xfrm>
                  <a:prstGeom prst="rect">
                    <a:avLst/>
                  </a:prstGeom>
                </p:spPr>
              </p:pic>
              <p:pic>
                <p:nvPicPr>
                  <p:cNvPr id="7" name="Picture 6"/>
                  <p:cNvPicPr>
                    <a:picLocks noChangeAspect="1"/>
                  </p:cNvPicPr>
                  <p:nvPr/>
                </p:nvPicPr>
                <p:blipFill>
                  <a:blip r:embed="rId45"/>
                  <a:stretch>
                    <a:fillRect/>
                  </a:stretch>
                </p:blipFill>
                <p:spPr>
                  <a:xfrm>
                    <a:off x="6018470" y="1436967"/>
                    <a:ext cx="962811" cy="274320"/>
                  </a:xfrm>
                  <a:prstGeom prst="rect">
                    <a:avLst/>
                  </a:prstGeom>
                </p:spPr>
              </p:pic>
            </p:grpSp>
          </p:grpSp>
          <p:grpSp>
            <p:nvGrpSpPr>
              <p:cNvPr id="80" name="Group 79"/>
              <p:cNvGrpSpPr/>
              <p:nvPr/>
            </p:nvGrpSpPr>
            <p:grpSpPr>
              <a:xfrm>
                <a:off x="274320" y="5783237"/>
                <a:ext cx="11887200" cy="868680"/>
                <a:chOff x="274320" y="5783237"/>
                <a:chExt cx="11887200" cy="868680"/>
              </a:xfrm>
            </p:grpSpPr>
            <p:sp>
              <p:nvSpPr>
                <p:cNvPr id="70" name="TextBox 69"/>
                <p:cNvSpPr txBox="1"/>
                <p:nvPr/>
              </p:nvSpPr>
              <p:spPr>
                <a:xfrm>
                  <a:off x="274320" y="5783237"/>
                  <a:ext cx="11887200" cy="868680"/>
                </a:xfrm>
                <a:prstGeom prst="rect">
                  <a:avLst/>
                </a:prstGeom>
                <a:solidFill>
                  <a:srgbClr val="FFFFFF"/>
                </a:solidFill>
                <a:ln w="6350">
                  <a:solidFill>
                    <a:srgbClr val="D2D2D2"/>
                  </a:solidFill>
                  <a:miter lim="800000"/>
                </a:ln>
              </p:spPr>
              <p:txBody>
                <a:bodyPr wrap="square" lIns="182880" tIns="146304" rIns="182880" bIns="146304" rtlCol="0">
                  <a:noAutofit/>
                </a:bodyPr>
                <a:lstStyle>
                  <a:defPPr>
                    <a:defRPr lang="en-US"/>
                  </a:defPPr>
                  <a:lvl1pPr defTabSz="931424">
                    <a:lnSpc>
                      <a:spcPct val="90000"/>
                    </a:lnSpc>
                    <a:defRPr sz="1600" kern="0">
                      <a:gradFill>
                        <a:gsLst>
                          <a:gs pos="1250">
                            <a:srgbClr val="505050"/>
                          </a:gs>
                          <a:gs pos="100000">
                            <a:srgbClr val="505050"/>
                          </a:gs>
                        </a:gsLst>
                        <a:lin ang="5400000" scaled="0"/>
                      </a:gradFill>
                    </a:defRPr>
                  </a:lvl1pPr>
                </a:lstStyle>
                <a:p>
                  <a:r>
                    <a:rPr lang="en-US" dirty="0"/>
                    <a:t>Infrastructure</a:t>
                  </a:r>
                </a:p>
              </p:txBody>
            </p:sp>
            <p:grpSp>
              <p:nvGrpSpPr>
                <p:cNvPr id="26" name="Group 25"/>
                <p:cNvGrpSpPr/>
                <p:nvPr/>
              </p:nvGrpSpPr>
              <p:grpSpPr>
                <a:xfrm>
                  <a:off x="2103424" y="5913230"/>
                  <a:ext cx="9801823" cy="608695"/>
                  <a:chOff x="2103424" y="5913230"/>
                  <a:chExt cx="9801823" cy="608695"/>
                </a:xfrm>
              </p:grpSpPr>
              <p:pic>
                <p:nvPicPr>
                  <p:cNvPr id="83" name="Picture 82"/>
                  <p:cNvPicPr>
                    <a:picLocks noChangeAspect="1"/>
                  </p:cNvPicPr>
                  <p:nvPr/>
                </p:nvPicPr>
                <p:blipFill>
                  <a:blip r:embed="rId46">
                    <a:extLst>
                      <a:ext uri="{BEBA8EAE-BF5A-486C-A8C5-ECC9F3942E4B}">
                        <a14:imgProps xmlns:a14="http://schemas.microsoft.com/office/drawing/2010/main">
                          <a14:imgLayer r:embed="rId47">
                            <a14:imgEffect>
                              <a14:brightnessContrast contrast="40000"/>
                            </a14:imgEffect>
                          </a14:imgLayer>
                        </a14:imgProps>
                      </a:ext>
                    </a:extLst>
                  </a:blip>
                  <a:stretch>
                    <a:fillRect/>
                  </a:stretch>
                </p:blipFill>
                <p:spPr>
                  <a:xfrm>
                    <a:off x="9086637" y="5988552"/>
                    <a:ext cx="1244701" cy="458050"/>
                  </a:xfrm>
                  <a:prstGeom prst="rect">
                    <a:avLst/>
                  </a:prstGeom>
                </p:spPr>
              </p:pic>
              <p:pic>
                <p:nvPicPr>
                  <p:cNvPr id="111" name="Picture 110"/>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10601213" y="5996122"/>
                    <a:ext cx="1304034" cy="442910"/>
                  </a:xfrm>
                  <a:prstGeom prst="rect">
                    <a:avLst/>
                  </a:prstGeom>
                </p:spPr>
              </p:pic>
              <p:pic>
                <p:nvPicPr>
                  <p:cNvPr id="113" name="Picture 112"/>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7501644" y="5963623"/>
                    <a:ext cx="1315118" cy="507908"/>
                  </a:xfrm>
                  <a:prstGeom prst="rect">
                    <a:avLst/>
                  </a:prstGeom>
                </p:spPr>
              </p:pic>
              <p:pic>
                <p:nvPicPr>
                  <p:cNvPr id="114" name="Picture 113"/>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5140113" y="5957751"/>
                    <a:ext cx="853942" cy="519652"/>
                  </a:xfrm>
                  <a:prstGeom prst="rect">
                    <a:avLst/>
                  </a:prstGeom>
                </p:spPr>
              </p:pic>
              <p:pic>
                <p:nvPicPr>
                  <p:cNvPr id="121" name="Picture 120"/>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6263930" y="6051265"/>
                    <a:ext cx="967839" cy="332624"/>
                  </a:xfrm>
                  <a:prstGeom prst="rect">
                    <a:avLst/>
                  </a:prstGeom>
                </p:spPr>
              </p:pic>
              <p:pic>
                <p:nvPicPr>
                  <p:cNvPr id="3" name="Picture 2"/>
                  <p:cNvPicPr>
                    <a:picLocks noChangeAspect="1"/>
                  </p:cNvPicPr>
                  <p:nvPr/>
                </p:nvPicPr>
                <p:blipFill>
                  <a:blip r:embed="rId52"/>
                  <a:stretch>
                    <a:fillRect/>
                  </a:stretch>
                </p:blipFill>
                <p:spPr>
                  <a:xfrm>
                    <a:off x="2889142" y="5970703"/>
                    <a:ext cx="499844" cy="493749"/>
                  </a:xfrm>
                  <a:prstGeom prst="rect">
                    <a:avLst/>
                  </a:prstGeom>
                </p:spPr>
              </p:pic>
              <p:pic>
                <p:nvPicPr>
                  <p:cNvPr id="73" name="Picture 72"/>
                  <p:cNvPicPr>
                    <a:picLocks noChangeAspect="1"/>
                  </p:cNvPicPr>
                  <p:nvPr/>
                </p:nvPicPr>
                <p:blipFill>
                  <a:blip r:embed="rId53"/>
                  <a:stretch>
                    <a:fillRect/>
                  </a:stretch>
                </p:blipFill>
                <p:spPr>
                  <a:xfrm>
                    <a:off x="2103424" y="5913230"/>
                    <a:ext cx="515843" cy="608695"/>
                  </a:xfrm>
                  <a:prstGeom prst="rect">
                    <a:avLst/>
                  </a:prstGeom>
                </p:spPr>
              </p:pic>
              <p:pic>
                <p:nvPicPr>
                  <p:cNvPr id="1028" name="Picture 4" descr="http://people.redhat.com/jamisonm/Red_Hat_cmyk_logo.jpg"/>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3658861" y="6023378"/>
                    <a:ext cx="1211377" cy="388398"/>
                  </a:xfrm>
                  <a:prstGeom prst="rect">
                    <a:avLst/>
                  </a:prstGeom>
                  <a:noFill/>
                  <a:extLst>
                    <a:ext uri="{909E8E84-426E-40DD-AFC4-6F175D3DCCD1}">
                      <a14:hiddenFill xmlns:a14="http://schemas.microsoft.com/office/drawing/2010/main">
                        <a:solidFill>
                          <a:srgbClr val="FFFFFF"/>
                        </a:solidFill>
                      </a14:hiddenFill>
                    </a:ext>
                  </a:extLst>
                </p:spPr>
              </p:pic>
            </p:grpSp>
          </p:grpSp>
        </p:grpSp>
      </p:grpSp>
      <p:sp>
        <p:nvSpPr>
          <p:cNvPr id="15" name="Title 14"/>
          <p:cNvSpPr>
            <a:spLocks noGrp="1"/>
          </p:cNvSpPr>
          <p:nvPr>
            <p:ph type="title"/>
          </p:nvPr>
        </p:nvSpPr>
        <p:spPr/>
        <p:txBody>
          <a:bodyPr/>
          <a:lstStyle/>
          <a:p>
            <a:r>
              <a:rPr lang="en-US" dirty="0"/>
              <a:t>Azure is … open</a:t>
            </a:r>
          </a:p>
        </p:txBody>
      </p:sp>
    </p:spTree>
    <p:extLst>
      <p:ext uri="{BB962C8B-B14F-4D97-AF65-F5344CB8AC3E}">
        <p14:creationId xmlns:p14="http://schemas.microsoft.com/office/powerpoint/2010/main" val="87994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Azure is … flexible</a:t>
            </a:r>
          </a:p>
        </p:txBody>
      </p:sp>
      <p:grpSp>
        <p:nvGrpSpPr>
          <p:cNvPr id="31" name="Group 30"/>
          <p:cNvGrpSpPr/>
          <p:nvPr/>
        </p:nvGrpSpPr>
        <p:grpSpPr>
          <a:xfrm>
            <a:off x="344500" y="1303038"/>
            <a:ext cx="11245607" cy="5280842"/>
            <a:chOff x="343666" y="1302726"/>
            <a:chExt cx="11247204" cy="5281592"/>
          </a:xfrm>
        </p:grpSpPr>
        <p:grpSp>
          <p:nvGrpSpPr>
            <p:cNvPr id="23" name="Group 22"/>
            <p:cNvGrpSpPr/>
            <p:nvPr/>
          </p:nvGrpSpPr>
          <p:grpSpPr>
            <a:xfrm>
              <a:off x="343666" y="1302726"/>
              <a:ext cx="2710726" cy="5189513"/>
              <a:chOff x="343666" y="1211287"/>
              <a:chExt cx="2710726" cy="5189513"/>
            </a:xfrm>
          </p:grpSpPr>
          <p:grpSp>
            <p:nvGrpSpPr>
              <p:cNvPr id="12" name="Group 11"/>
              <p:cNvGrpSpPr/>
              <p:nvPr/>
            </p:nvGrpSpPr>
            <p:grpSpPr>
              <a:xfrm>
                <a:off x="1005840" y="1211287"/>
                <a:ext cx="2048552" cy="5189513"/>
                <a:chOff x="1005840" y="1211287"/>
                <a:chExt cx="1946124" cy="5189513"/>
              </a:xfrm>
            </p:grpSpPr>
            <p:sp>
              <p:nvSpPr>
                <p:cNvPr id="60" name="Rectangle 59"/>
                <p:cNvSpPr/>
                <p:nvPr/>
              </p:nvSpPr>
              <p:spPr>
                <a:xfrm>
                  <a:off x="1005840" y="1211287"/>
                  <a:ext cx="1946124" cy="749772"/>
                </a:xfrm>
                <a:prstGeom prst="rect">
                  <a:avLst/>
                </a:prstGeom>
                <a:noFill/>
                <a:ln w="9525" cap="flat" cmpd="sng" algn="ctr">
                  <a:noFill/>
                  <a:prstDash val="solid"/>
                </a:ln>
                <a:effectLst/>
              </p:spPr>
              <p:txBody>
                <a:bodyPr wrap="square" lIns="146283" tIns="91427" rIns="146283" bIns="91427"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473" fontAlgn="base">
                    <a:lnSpc>
                      <a:spcPct val="90000"/>
                    </a:lnSpc>
                    <a:defRPr/>
                  </a:pPr>
                  <a:r>
                    <a:rPr lang="en-US" sz="2000" dirty="0">
                      <a:gradFill>
                        <a:gsLst>
                          <a:gs pos="1250">
                            <a:srgbClr val="505050"/>
                          </a:gs>
                          <a:gs pos="100000">
                            <a:srgbClr val="505050"/>
                          </a:gs>
                        </a:gsLst>
                        <a:lin ang="5400000" scaled="0"/>
                      </a:gradFill>
                      <a:latin typeface="Segoe UI Semibold" panose="020B0702040204020203" pitchFamily="34" charset="0"/>
                      <a:ea typeface="Kozuka Gothic Pro R" pitchFamily="34" charset="-128"/>
                      <a:cs typeface="Segoe UI Semibold" panose="020B0702040204020203" pitchFamily="34" charset="0"/>
                    </a:rPr>
                    <a:t>Traditional</a:t>
                  </a:r>
                </a:p>
                <a:p>
                  <a:pPr marL="0" lvl="1" algn="ctr" defTabSz="1242473" fontAlgn="base">
                    <a:lnSpc>
                      <a:spcPct val="90000"/>
                    </a:lnSpc>
                    <a:defRPr/>
                  </a:pPr>
                  <a:r>
                    <a:rPr lang="en-US" sz="2000" dirty="0">
                      <a:gradFill>
                        <a:gsLst>
                          <a:gs pos="1250">
                            <a:srgbClr val="505050"/>
                          </a:gs>
                          <a:gs pos="100000">
                            <a:srgbClr val="505050"/>
                          </a:gs>
                        </a:gsLst>
                        <a:lin ang="5400000" scaled="0"/>
                      </a:gradFill>
                      <a:latin typeface="Segoe UI Semibold" panose="020B0702040204020203" pitchFamily="34" charset="0"/>
                      <a:ea typeface="Kozuka Gothic Pro R" pitchFamily="34" charset="-128"/>
                      <a:cs typeface="Segoe UI Semibold" panose="020B0702040204020203" pitchFamily="34" charset="0"/>
                    </a:rPr>
                    <a:t>on-premises</a:t>
                  </a:r>
                </a:p>
              </p:txBody>
            </p:sp>
            <p:grpSp>
              <p:nvGrpSpPr>
                <p:cNvPr id="11" name="Group 10"/>
                <p:cNvGrpSpPr/>
                <p:nvPr/>
              </p:nvGrpSpPr>
              <p:grpSpPr>
                <a:xfrm>
                  <a:off x="1005840" y="1920240"/>
                  <a:ext cx="1737360" cy="4480560"/>
                  <a:chOff x="1005840" y="1920240"/>
                  <a:chExt cx="1737360" cy="4480560"/>
                </a:xfrm>
              </p:grpSpPr>
              <p:sp>
                <p:nvSpPr>
                  <p:cNvPr id="102" name="Rectangle 101"/>
                  <p:cNvSpPr/>
                  <p:nvPr/>
                </p:nvSpPr>
                <p:spPr>
                  <a:xfrm>
                    <a:off x="1005840" y="594360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algn="ctr" defTabSz="1242575">
                      <a:lnSpc>
                        <a:spcPct val="90000"/>
                      </a:lnSpc>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Networking</a:t>
                    </a:r>
                  </a:p>
                </p:txBody>
              </p:sp>
              <p:sp>
                <p:nvSpPr>
                  <p:cNvPr id="100" name="Rectangle 99"/>
                  <p:cNvSpPr/>
                  <p:nvPr/>
                </p:nvSpPr>
                <p:spPr>
                  <a:xfrm>
                    <a:off x="1005840" y="544068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algn="ctr" defTabSz="1242575">
                      <a:lnSpc>
                        <a:spcPct val="90000"/>
                      </a:lnSpc>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Storage</a:t>
                    </a:r>
                  </a:p>
                </p:txBody>
              </p:sp>
              <p:sp>
                <p:nvSpPr>
                  <p:cNvPr id="101" name="Rectangle 100"/>
                  <p:cNvSpPr/>
                  <p:nvPr/>
                </p:nvSpPr>
                <p:spPr>
                  <a:xfrm>
                    <a:off x="1005840" y="493776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algn="ctr" defTabSz="1242575">
                      <a:lnSpc>
                        <a:spcPct val="90000"/>
                      </a:lnSpc>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Servers</a:t>
                    </a:r>
                  </a:p>
                </p:txBody>
              </p:sp>
              <p:sp>
                <p:nvSpPr>
                  <p:cNvPr id="103" name="Rectangle 102"/>
                  <p:cNvSpPr/>
                  <p:nvPr/>
                </p:nvSpPr>
                <p:spPr>
                  <a:xfrm>
                    <a:off x="1005840" y="393192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algn="ctr" defTabSz="1242575">
                      <a:lnSpc>
                        <a:spcPct val="90000"/>
                      </a:lnSpc>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O/S</a:t>
                    </a:r>
                  </a:p>
                </p:txBody>
              </p:sp>
              <p:sp>
                <p:nvSpPr>
                  <p:cNvPr id="104" name="Rectangle 103"/>
                  <p:cNvSpPr/>
                  <p:nvPr/>
                </p:nvSpPr>
                <p:spPr>
                  <a:xfrm>
                    <a:off x="1005840" y="342900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algn="ctr" defTabSz="1242575">
                      <a:lnSpc>
                        <a:spcPct val="90000"/>
                      </a:lnSpc>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Middleware</a:t>
                    </a:r>
                  </a:p>
                </p:txBody>
              </p:sp>
              <p:sp>
                <p:nvSpPr>
                  <p:cNvPr id="105" name="Rectangle 104"/>
                  <p:cNvSpPr/>
                  <p:nvPr/>
                </p:nvSpPr>
                <p:spPr>
                  <a:xfrm>
                    <a:off x="1005840" y="443484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algn="ctr" defTabSz="1242575">
                      <a:lnSpc>
                        <a:spcPct val="90000"/>
                      </a:lnSpc>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Virtualization</a:t>
                    </a:r>
                  </a:p>
                </p:txBody>
              </p:sp>
              <p:sp>
                <p:nvSpPr>
                  <p:cNvPr id="106" name="Rectangle 105"/>
                  <p:cNvSpPr/>
                  <p:nvPr/>
                </p:nvSpPr>
                <p:spPr>
                  <a:xfrm>
                    <a:off x="1005840" y="242316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algn="ctr" defTabSz="1242575">
                      <a:lnSpc>
                        <a:spcPct val="90000"/>
                      </a:lnSpc>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Data</a:t>
                    </a:r>
                  </a:p>
                </p:txBody>
              </p:sp>
              <p:sp>
                <p:nvSpPr>
                  <p:cNvPr id="107" name="Rectangle 106"/>
                  <p:cNvSpPr>
                    <a:spLocks/>
                  </p:cNvSpPr>
                  <p:nvPr/>
                </p:nvSpPr>
                <p:spPr>
                  <a:xfrm>
                    <a:off x="1005840" y="192024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algn="ctr" defTabSz="1242575">
                      <a:lnSpc>
                        <a:spcPct val="90000"/>
                      </a:lnSpc>
                      <a:defRPr/>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Applications</a:t>
                    </a:r>
                  </a:p>
                </p:txBody>
              </p:sp>
              <p:sp>
                <p:nvSpPr>
                  <p:cNvPr id="108" name="Rectangle 107"/>
                  <p:cNvSpPr/>
                  <p:nvPr/>
                </p:nvSpPr>
                <p:spPr>
                  <a:xfrm>
                    <a:off x="1005840" y="2926080"/>
                    <a:ext cx="173736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algn="ctr" defTabSz="1242575">
                      <a:lnSpc>
                        <a:spcPct val="90000"/>
                      </a:lnSpc>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Runtime</a:t>
                    </a:r>
                  </a:p>
                </p:txBody>
              </p:sp>
            </p:grpSp>
          </p:grpSp>
          <p:grpSp>
            <p:nvGrpSpPr>
              <p:cNvPr id="21" name="Group 20"/>
              <p:cNvGrpSpPr/>
              <p:nvPr/>
            </p:nvGrpSpPr>
            <p:grpSpPr>
              <a:xfrm>
                <a:off x="343666" y="2148840"/>
                <a:ext cx="662174" cy="4023360"/>
                <a:chOff x="343666" y="2148840"/>
                <a:chExt cx="662174" cy="4023360"/>
              </a:xfrm>
            </p:grpSpPr>
            <p:sp>
              <p:nvSpPr>
                <p:cNvPr id="61" name="TextBox 52"/>
                <p:cNvSpPr txBox="1"/>
                <p:nvPr/>
              </p:nvSpPr>
              <p:spPr>
                <a:xfrm rot="16200000">
                  <a:off x="-167614" y="3955232"/>
                  <a:ext cx="1433137" cy="410577"/>
                </a:xfrm>
                <a:prstGeom prst="rect">
                  <a:avLst/>
                </a:prstGeom>
                <a:noFill/>
              </p:spPr>
              <p:txBody>
                <a:bodyPr vert="horz" wrap="none" lIns="146283" tIns="91427" rIns="146283" bIns="9142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473" fontAlgn="base">
                    <a:lnSpc>
                      <a:spcPct val="90000"/>
                    </a:lnSpc>
                    <a:defRPr/>
                  </a:pPr>
                  <a:r>
                    <a:rPr lang="en-US" sz="1599" dirty="0">
                      <a:gradFill>
                        <a:gsLst>
                          <a:gs pos="1250">
                            <a:srgbClr val="505050"/>
                          </a:gs>
                          <a:gs pos="100000">
                            <a:srgbClr val="505050"/>
                          </a:gs>
                        </a:gsLst>
                        <a:lin ang="5400000" scaled="0"/>
                      </a:gradFill>
                      <a:latin typeface="Segoe UI" panose="020B0502040204020203" pitchFamily="34" charset="0"/>
                      <a:ea typeface="Kozuka Gothic Pro R" pitchFamily="34" charset="-128"/>
                      <a:cs typeface="Segoe UI" panose="020B0502040204020203" pitchFamily="34" charset="0"/>
                    </a:rPr>
                    <a:t>You manage</a:t>
                  </a:r>
                </a:p>
              </p:txBody>
            </p:sp>
            <p:sp>
              <p:nvSpPr>
                <p:cNvPr id="109" name="Left Brace 108"/>
                <p:cNvSpPr/>
                <p:nvPr/>
              </p:nvSpPr>
              <p:spPr>
                <a:xfrm>
                  <a:off x="731520" y="2148840"/>
                  <a:ext cx="274320" cy="402336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283" tIns="91427" rIns="146283" bIns="91427" rtlCol="0" anchor="ctr"/>
                <a:lstStyle/>
                <a:p>
                  <a:pPr algn="ctr" defTabSz="1242575">
                    <a:lnSpc>
                      <a:spcPct val="90000"/>
                    </a:lnSpc>
                    <a:defRPr/>
                  </a:pPr>
                  <a:endParaRPr lang="en-US" sz="2000" kern="0" dirty="0">
                    <a:solidFill>
                      <a:srgbClr val="505050"/>
                    </a:solidFill>
                    <a:latin typeface="Segoe UI Light"/>
                    <a:ea typeface="Segoe UI" pitchFamily="34" charset="0"/>
                    <a:cs typeface="Segoe UI" pitchFamily="34" charset="0"/>
                  </a:endParaRPr>
                </a:p>
              </p:txBody>
            </p:sp>
          </p:grpSp>
        </p:grpSp>
        <p:grpSp>
          <p:nvGrpSpPr>
            <p:cNvPr id="25" name="Group 24"/>
            <p:cNvGrpSpPr/>
            <p:nvPr/>
          </p:nvGrpSpPr>
          <p:grpSpPr>
            <a:xfrm>
              <a:off x="3227623" y="1302726"/>
              <a:ext cx="2589071" cy="5281592"/>
              <a:chOff x="3066545" y="1211287"/>
              <a:chExt cx="2589071" cy="5281592"/>
            </a:xfrm>
          </p:grpSpPr>
          <p:grpSp>
            <p:nvGrpSpPr>
              <p:cNvPr id="22" name="Group 21"/>
              <p:cNvGrpSpPr/>
              <p:nvPr/>
            </p:nvGrpSpPr>
            <p:grpSpPr>
              <a:xfrm>
                <a:off x="3607064" y="1211287"/>
                <a:ext cx="2048552" cy="5189513"/>
                <a:chOff x="3607064" y="1211287"/>
                <a:chExt cx="2048552" cy="5189513"/>
              </a:xfrm>
            </p:grpSpPr>
            <p:sp>
              <p:nvSpPr>
                <p:cNvPr id="116" name="Rectangle 115"/>
                <p:cNvSpPr/>
                <p:nvPr/>
              </p:nvSpPr>
              <p:spPr>
                <a:xfrm>
                  <a:off x="3607064" y="1211287"/>
                  <a:ext cx="2048552" cy="749772"/>
                </a:xfrm>
                <a:prstGeom prst="rect">
                  <a:avLst/>
                </a:prstGeom>
                <a:noFill/>
                <a:ln w="9525" cap="flat" cmpd="sng" algn="ctr">
                  <a:noFill/>
                  <a:prstDash val="solid"/>
                </a:ln>
                <a:effectLst/>
              </p:spPr>
              <p:txBody>
                <a:bodyPr wrap="square" lIns="146283" tIns="91427" rIns="146283" bIns="91427"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473" fontAlgn="base">
                    <a:lnSpc>
                      <a:spcPct val="90000"/>
                    </a:lnSpc>
                    <a:defRPr/>
                  </a:pPr>
                  <a:r>
                    <a:rPr lang="en-US" sz="2000" dirty="0">
                      <a:gradFill>
                        <a:gsLst>
                          <a:gs pos="1250">
                            <a:srgbClr val="505050"/>
                          </a:gs>
                          <a:gs pos="100000">
                            <a:srgbClr val="505050"/>
                          </a:gs>
                        </a:gsLst>
                        <a:lin ang="5400000" scaled="0"/>
                      </a:gradFill>
                      <a:latin typeface="Segoe UI Semibold" panose="020B0702040204020203" pitchFamily="34" charset="0"/>
                      <a:ea typeface="Kozuka Gothic Pro R" pitchFamily="34" charset="-128"/>
                      <a:cs typeface="Segoe UI Semibold" panose="020B0702040204020203" pitchFamily="34" charset="0"/>
                    </a:rPr>
                    <a:t>Infrastructure</a:t>
                  </a:r>
                </a:p>
                <a:p>
                  <a:pPr marL="0" lvl="1" algn="ctr" defTabSz="1242473" fontAlgn="base">
                    <a:lnSpc>
                      <a:spcPct val="90000"/>
                    </a:lnSpc>
                    <a:defRPr/>
                  </a:pPr>
                  <a:r>
                    <a:rPr lang="en-US" sz="2000" dirty="0">
                      <a:gradFill>
                        <a:gsLst>
                          <a:gs pos="1250">
                            <a:srgbClr val="505050"/>
                          </a:gs>
                          <a:gs pos="100000">
                            <a:srgbClr val="505050"/>
                          </a:gs>
                        </a:gsLst>
                        <a:lin ang="5400000" scaled="0"/>
                      </a:gradFill>
                      <a:latin typeface="Segoe UI Semibold" panose="020B0702040204020203" pitchFamily="34" charset="0"/>
                      <a:ea typeface="Kozuka Gothic Pro R" pitchFamily="34" charset="-128"/>
                      <a:cs typeface="Segoe UI Semibold" panose="020B0702040204020203" pitchFamily="34" charset="0"/>
                    </a:rPr>
                    <a:t>(as a Service)</a:t>
                  </a:r>
                </a:p>
              </p:txBody>
            </p:sp>
            <p:grpSp>
              <p:nvGrpSpPr>
                <p:cNvPr id="19" name="Group 18"/>
                <p:cNvGrpSpPr/>
                <p:nvPr/>
              </p:nvGrpSpPr>
              <p:grpSpPr>
                <a:xfrm>
                  <a:off x="3728720" y="4434840"/>
                  <a:ext cx="1828800" cy="1965960"/>
                  <a:chOff x="3728720" y="4434840"/>
                  <a:chExt cx="1828800" cy="1965960"/>
                </a:xfrm>
                <a:solidFill>
                  <a:schemeClr val="accent2"/>
                </a:solidFill>
              </p:grpSpPr>
              <p:sp>
                <p:nvSpPr>
                  <p:cNvPr id="118" name="Rectangle 117"/>
                  <p:cNvSpPr/>
                  <p:nvPr/>
                </p:nvSpPr>
                <p:spPr>
                  <a:xfrm>
                    <a:off x="3728720" y="594360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lnSpc>
                        <a:spcPct val="90000"/>
                      </a:lnSpc>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Networking</a:t>
                    </a:r>
                  </a:p>
                </p:txBody>
              </p:sp>
              <p:sp>
                <p:nvSpPr>
                  <p:cNvPr id="119" name="Rectangle 118"/>
                  <p:cNvSpPr/>
                  <p:nvPr/>
                </p:nvSpPr>
                <p:spPr>
                  <a:xfrm>
                    <a:off x="3728720" y="544068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lnSpc>
                        <a:spcPct val="90000"/>
                      </a:lnSpc>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Storage</a:t>
                    </a:r>
                  </a:p>
                </p:txBody>
              </p:sp>
              <p:sp>
                <p:nvSpPr>
                  <p:cNvPr id="120" name="Rectangle 119"/>
                  <p:cNvSpPr/>
                  <p:nvPr/>
                </p:nvSpPr>
                <p:spPr>
                  <a:xfrm>
                    <a:off x="3728720" y="493776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lnSpc>
                        <a:spcPct val="90000"/>
                      </a:lnSpc>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Servers</a:t>
                    </a:r>
                  </a:p>
                </p:txBody>
              </p:sp>
              <p:sp>
                <p:nvSpPr>
                  <p:cNvPr id="123" name="Rectangle 122"/>
                  <p:cNvSpPr/>
                  <p:nvPr/>
                </p:nvSpPr>
                <p:spPr>
                  <a:xfrm>
                    <a:off x="3728720" y="443484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lnSpc>
                        <a:spcPct val="90000"/>
                      </a:lnSpc>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Virtualization</a:t>
                    </a:r>
                  </a:p>
                </p:txBody>
              </p:sp>
            </p:grpSp>
            <p:grpSp>
              <p:nvGrpSpPr>
                <p:cNvPr id="18" name="Group 17"/>
                <p:cNvGrpSpPr/>
                <p:nvPr/>
              </p:nvGrpSpPr>
              <p:grpSpPr>
                <a:xfrm>
                  <a:off x="3728720" y="1920240"/>
                  <a:ext cx="1828800" cy="2468880"/>
                  <a:chOff x="3728720" y="1920240"/>
                  <a:chExt cx="1828800" cy="2468880"/>
                </a:xfrm>
              </p:grpSpPr>
              <p:sp>
                <p:nvSpPr>
                  <p:cNvPr id="121" name="Rectangle 120"/>
                  <p:cNvSpPr/>
                  <p:nvPr/>
                </p:nvSpPr>
                <p:spPr>
                  <a:xfrm>
                    <a:off x="3728720" y="393192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algn="ctr" defTabSz="1242575">
                      <a:lnSpc>
                        <a:spcPct val="90000"/>
                      </a:lnSpc>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O/S</a:t>
                    </a:r>
                  </a:p>
                </p:txBody>
              </p:sp>
              <p:sp>
                <p:nvSpPr>
                  <p:cNvPr id="122" name="Rectangle 121"/>
                  <p:cNvSpPr/>
                  <p:nvPr/>
                </p:nvSpPr>
                <p:spPr>
                  <a:xfrm>
                    <a:off x="3728720" y="342900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algn="ctr" defTabSz="1242575">
                      <a:lnSpc>
                        <a:spcPct val="90000"/>
                      </a:lnSpc>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Middleware</a:t>
                    </a:r>
                  </a:p>
                </p:txBody>
              </p:sp>
              <p:sp>
                <p:nvSpPr>
                  <p:cNvPr id="124" name="Rectangle 123"/>
                  <p:cNvSpPr/>
                  <p:nvPr/>
                </p:nvSpPr>
                <p:spPr>
                  <a:xfrm>
                    <a:off x="3728720" y="242316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algn="ctr" defTabSz="1242575">
                      <a:lnSpc>
                        <a:spcPct val="90000"/>
                      </a:lnSpc>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Data</a:t>
                    </a:r>
                  </a:p>
                </p:txBody>
              </p:sp>
              <p:sp>
                <p:nvSpPr>
                  <p:cNvPr id="125" name="Rectangle 124"/>
                  <p:cNvSpPr>
                    <a:spLocks/>
                  </p:cNvSpPr>
                  <p:nvPr/>
                </p:nvSpPr>
                <p:spPr>
                  <a:xfrm>
                    <a:off x="3728720" y="192024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algn="ctr" defTabSz="1242575">
                      <a:lnSpc>
                        <a:spcPct val="90000"/>
                      </a:lnSpc>
                      <a:defRPr/>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Applications</a:t>
                    </a:r>
                  </a:p>
                </p:txBody>
              </p:sp>
              <p:sp>
                <p:nvSpPr>
                  <p:cNvPr id="126" name="Rectangle 125"/>
                  <p:cNvSpPr/>
                  <p:nvPr/>
                </p:nvSpPr>
                <p:spPr>
                  <a:xfrm>
                    <a:off x="3728720" y="292608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algn="ctr" defTabSz="1242575">
                      <a:lnSpc>
                        <a:spcPct val="90000"/>
                      </a:lnSpc>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Runtime</a:t>
                    </a:r>
                  </a:p>
                </p:txBody>
              </p:sp>
            </p:grpSp>
          </p:grpSp>
          <p:grpSp>
            <p:nvGrpSpPr>
              <p:cNvPr id="20" name="Group 19"/>
              <p:cNvGrpSpPr/>
              <p:nvPr/>
            </p:nvGrpSpPr>
            <p:grpSpPr>
              <a:xfrm>
                <a:off x="3066546" y="2148839"/>
                <a:ext cx="662174" cy="2011680"/>
                <a:chOff x="3066546" y="2148839"/>
                <a:chExt cx="662174" cy="2011680"/>
              </a:xfrm>
            </p:grpSpPr>
            <p:sp>
              <p:nvSpPr>
                <p:cNvPr id="113" name="TextBox 52"/>
                <p:cNvSpPr txBox="1"/>
                <p:nvPr/>
              </p:nvSpPr>
              <p:spPr>
                <a:xfrm rot="16200000">
                  <a:off x="2555266" y="2949391"/>
                  <a:ext cx="1433137" cy="410577"/>
                </a:xfrm>
                <a:prstGeom prst="rect">
                  <a:avLst/>
                </a:prstGeom>
                <a:noFill/>
              </p:spPr>
              <p:txBody>
                <a:bodyPr vert="horz" wrap="none" lIns="146283" tIns="91427" rIns="146283" bIns="9142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473" fontAlgn="base">
                    <a:lnSpc>
                      <a:spcPct val="90000"/>
                    </a:lnSpc>
                    <a:defRPr/>
                  </a:pPr>
                  <a:r>
                    <a:rPr lang="en-US" sz="1599" dirty="0">
                      <a:gradFill>
                        <a:gsLst>
                          <a:gs pos="1250">
                            <a:srgbClr val="505050"/>
                          </a:gs>
                          <a:gs pos="100000">
                            <a:srgbClr val="505050"/>
                          </a:gs>
                        </a:gsLst>
                        <a:lin ang="5400000" scaled="0"/>
                      </a:gradFill>
                      <a:latin typeface="Segoe UI" panose="020B0502040204020203" pitchFamily="34" charset="0"/>
                      <a:ea typeface="Kozuka Gothic Pro R" pitchFamily="34" charset="-128"/>
                      <a:cs typeface="Segoe UI" panose="020B0502040204020203" pitchFamily="34" charset="0"/>
                    </a:rPr>
                    <a:t>You manage</a:t>
                  </a:r>
                </a:p>
              </p:txBody>
            </p:sp>
            <p:sp>
              <p:nvSpPr>
                <p:cNvPr id="115" name="Left Brace 114"/>
                <p:cNvSpPr/>
                <p:nvPr/>
              </p:nvSpPr>
              <p:spPr>
                <a:xfrm>
                  <a:off x="3454400" y="2148839"/>
                  <a:ext cx="274320" cy="201168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283" tIns="91427" rIns="146283" bIns="91427" rtlCol="0" anchor="ctr"/>
                <a:lstStyle/>
                <a:p>
                  <a:pPr algn="ctr" defTabSz="1242575">
                    <a:lnSpc>
                      <a:spcPct val="90000"/>
                    </a:lnSpc>
                    <a:defRPr/>
                  </a:pPr>
                  <a:endParaRPr lang="en-US" sz="2000" kern="0" dirty="0">
                    <a:solidFill>
                      <a:srgbClr val="505050"/>
                    </a:solidFill>
                    <a:latin typeface="Segoe UI Light"/>
                    <a:ea typeface="Segoe UI" pitchFamily="34" charset="0"/>
                    <a:cs typeface="Segoe UI" pitchFamily="34" charset="0"/>
                  </a:endParaRPr>
                </a:p>
              </p:txBody>
            </p:sp>
          </p:grpSp>
          <p:grpSp>
            <p:nvGrpSpPr>
              <p:cNvPr id="24" name="Group 23"/>
              <p:cNvGrpSpPr/>
              <p:nvPr/>
            </p:nvGrpSpPr>
            <p:grpSpPr>
              <a:xfrm>
                <a:off x="3066545" y="4342764"/>
                <a:ext cx="662175" cy="2150115"/>
                <a:chOff x="3066545" y="4342764"/>
                <a:chExt cx="662175" cy="2150115"/>
              </a:xfrm>
            </p:grpSpPr>
            <p:sp>
              <p:nvSpPr>
                <p:cNvPr id="129" name="TextBox 52"/>
                <p:cNvSpPr txBox="1"/>
                <p:nvPr/>
              </p:nvSpPr>
              <p:spPr>
                <a:xfrm rot="16200000">
                  <a:off x="2196776" y="5212533"/>
                  <a:ext cx="2150115" cy="410577"/>
                </a:xfrm>
                <a:prstGeom prst="rect">
                  <a:avLst/>
                </a:prstGeom>
                <a:noFill/>
              </p:spPr>
              <p:txBody>
                <a:bodyPr vert="horz" wrap="none" lIns="146283" tIns="91427" rIns="146283" bIns="9142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473" fontAlgn="base">
                    <a:lnSpc>
                      <a:spcPct val="90000"/>
                    </a:lnSpc>
                    <a:defRPr/>
                  </a:pPr>
                  <a:r>
                    <a:rPr lang="en-US" sz="1599" dirty="0">
                      <a:gradFill>
                        <a:gsLst>
                          <a:gs pos="1250">
                            <a:srgbClr val="505050"/>
                          </a:gs>
                          <a:gs pos="100000">
                            <a:srgbClr val="505050"/>
                          </a:gs>
                        </a:gsLst>
                        <a:lin ang="5400000" scaled="0"/>
                      </a:gradFill>
                      <a:latin typeface="Segoe UI" panose="020B0502040204020203" pitchFamily="34" charset="0"/>
                      <a:ea typeface="Kozuka Gothic Pro R" pitchFamily="34" charset="-128"/>
                      <a:cs typeface="Segoe UI" panose="020B0502040204020203" pitchFamily="34" charset="0"/>
                    </a:rPr>
                    <a:t>Managed by vendor</a:t>
                  </a:r>
                </a:p>
              </p:txBody>
            </p:sp>
            <p:sp>
              <p:nvSpPr>
                <p:cNvPr id="130" name="Left Brace 129"/>
                <p:cNvSpPr/>
                <p:nvPr/>
              </p:nvSpPr>
              <p:spPr>
                <a:xfrm>
                  <a:off x="3454400" y="4663440"/>
                  <a:ext cx="274320" cy="150876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283" tIns="91427" rIns="146283" bIns="91427" rtlCol="0" anchor="ctr"/>
                <a:lstStyle/>
                <a:p>
                  <a:pPr algn="ctr" defTabSz="1242575">
                    <a:lnSpc>
                      <a:spcPct val="90000"/>
                    </a:lnSpc>
                    <a:defRPr/>
                  </a:pPr>
                  <a:endParaRPr lang="en-US" sz="2000" kern="0" dirty="0">
                    <a:solidFill>
                      <a:srgbClr val="505050"/>
                    </a:solidFill>
                    <a:latin typeface="Segoe UI Light"/>
                    <a:ea typeface="Segoe UI" pitchFamily="34" charset="0"/>
                    <a:cs typeface="Segoe UI" pitchFamily="34" charset="0"/>
                  </a:endParaRPr>
                </a:p>
              </p:txBody>
            </p:sp>
          </p:grpSp>
        </p:grpSp>
        <p:grpSp>
          <p:nvGrpSpPr>
            <p:cNvPr id="30" name="Group 29"/>
            <p:cNvGrpSpPr/>
            <p:nvPr/>
          </p:nvGrpSpPr>
          <p:grpSpPr>
            <a:xfrm>
              <a:off x="6111585" y="1302726"/>
              <a:ext cx="2609340" cy="5189513"/>
              <a:chOff x="5830068" y="1211287"/>
              <a:chExt cx="2609340" cy="5189513"/>
            </a:xfrm>
          </p:grpSpPr>
          <p:sp>
            <p:nvSpPr>
              <p:cNvPr id="139" name="Rectangle 138"/>
              <p:cNvSpPr/>
              <p:nvPr/>
            </p:nvSpPr>
            <p:spPr>
              <a:xfrm>
                <a:off x="6390856" y="1211287"/>
                <a:ext cx="2048552" cy="749772"/>
              </a:xfrm>
              <a:prstGeom prst="rect">
                <a:avLst/>
              </a:prstGeom>
              <a:noFill/>
              <a:ln w="9525" cap="flat" cmpd="sng" algn="ctr">
                <a:noFill/>
                <a:prstDash val="solid"/>
              </a:ln>
              <a:effectLst/>
            </p:spPr>
            <p:txBody>
              <a:bodyPr wrap="square" lIns="146283" tIns="91427" rIns="146283" bIns="91427"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473" fontAlgn="base">
                  <a:lnSpc>
                    <a:spcPct val="90000"/>
                  </a:lnSpc>
                  <a:defRPr/>
                </a:pPr>
                <a:r>
                  <a:rPr lang="en-US" sz="2000" dirty="0">
                    <a:gradFill>
                      <a:gsLst>
                        <a:gs pos="1250">
                          <a:srgbClr val="505050"/>
                        </a:gs>
                        <a:gs pos="100000">
                          <a:srgbClr val="505050"/>
                        </a:gs>
                      </a:gsLst>
                      <a:lin ang="5400000" scaled="0"/>
                    </a:gradFill>
                    <a:latin typeface="Segoe UI Semibold" panose="020B0702040204020203" pitchFamily="34" charset="0"/>
                    <a:ea typeface="Kozuka Gothic Pro R" pitchFamily="34" charset="-128"/>
                    <a:cs typeface="Segoe UI Semibold" panose="020B0702040204020203" pitchFamily="34" charset="0"/>
                  </a:rPr>
                  <a:t>Platform</a:t>
                </a:r>
              </a:p>
              <a:p>
                <a:pPr marL="0" lvl="1" algn="ctr" defTabSz="1242473" fontAlgn="base">
                  <a:lnSpc>
                    <a:spcPct val="90000"/>
                  </a:lnSpc>
                  <a:defRPr/>
                </a:pPr>
                <a:r>
                  <a:rPr lang="en-US" sz="2000" dirty="0">
                    <a:gradFill>
                      <a:gsLst>
                        <a:gs pos="1250">
                          <a:srgbClr val="505050"/>
                        </a:gs>
                        <a:gs pos="100000">
                          <a:srgbClr val="505050"/>
                        </a:gs>
                      </a:gsLst>
                      <a:lin ang="5400000" scaled="0"/>
                    </a:gradFill>
                    <a:latin typeface="Segoe UI Semibold" panose="020B0702040204020203" pitchFamily="34" charset="0"/>
                    <a:ea typeface="Kozuka Gothic Pro R" pitchFamily="34" charset="-128"/>
                    <a:cs typeface="Segoe UI Semibold" panose="020B0702040204020203" pitchFamily="34" charset="0"/>
                  </a:rPr>
                  <a:t>(as a Service)</a:t>
                </a:r>
              </a:p>
            </p:txBody>
          </p:sp>
          <p:grpSp>
            <p:nvGrpSpPr>
              <p:cNvPr id="26" name="Group 25"/>
              <p:cNvGrpSpPr/>
              <p:nvPr/>
            </p:nvGrpSpPr>
            <p:grpSpPr>
              <a:xfrm>
                <a:off x="6492240" y="1920240"/>
                <a:ext cx="1828800" cy="960120"/>
                <a:chOff x="6492240" y="1920240"/>
                <a:chExt cx="1828800" cy="960120"/>
              </a:xfrm>
            </p:grpSpPr>
            <p:sp>
              <p:nvSpPr>
                <p:cNvPr id="144" name="Rectangle 143"/>
                <p:cNvSpPr/>
                <p:nvPr/>
              </p:nvSpPr>
              <p:spPr>
                <a:xfrm>
                  <a:off x="6492240" y="242316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algn="ctr" defTabSz="1242575">
                    <a:lnSpc>
                      <a:spcPct val="90000"/>
                    </a:lnSpc>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Data</a:t>
                  </a:r>
                </a:p>
              </p:txBody>
            </p:sp>
            <p:sp>
              <p:nvSpPr>
                <p:cNvPr id="145" name="Rectangle 144"/>
                <p:cNvSpPr>
                  <a:spLocks/>
                </p:cNvSpPr>
                <p:nvPr/>
              </p:nvSpPr>
              <p:spPr>
                <a:xfrm>
                  <a:off x="6492240" y="1920240"/>
                  <a:ext cx="1828800" cy="457200"/>
                </a:xfrm>
                <a:prstGeom prst="rect">
                  <a:avLst/>
                </a:prstGeom>
                <a:solidFill>
                  <a:schemeClr val="accent3"/>
                </a:solidFill>
                <a:ln w="9525" cap="flat" cmpd="sng" algn="ctr">
                  <a:noFill/>
                  <a:prstDash val="solid"/>
                </a:ln>
                <a:effectLst/>
              </p:spPr>
              <p:txBody>
                <a:bodyPr lIns="146283" tIns="91427" rIns="146283" bIns="91427" rtlCol="0" anchor="ctr" anchorCtr="0">
                  <a:noAutofit/>
                </a:bodyPr>
                <a:lstStyle/>
                <a:p>
                  <a:pPr algn="ctr" defTabSz="1242575">
                    <a:lnSpc>
                      <a:spcPct val="90000"/>
                    </a:lnSpc>
                    <a:defRPr/>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Applications</a:t>
                  </a:r>
                </a:p>
              </p:txBody>
            </p:sp>
          </p:grpSp>
          <p:grpSp>
            <p:nvGrpSpPr>
              <p:cNvPr id="27" name="Group 26"/>
              <p:cNvGrpSpPr/>
              <p:nvPr/>
            </p:nvGrpSpPr>
            <p:grpSpPr>
              <a:xfrm>
                <a:off x="6492240" y="2926080"/>
                <a:ext cx="1828800" cy="3474720"/>
                <a:chOff x="6492240" y="2926080"/>
                <a:chExt cx="1828800" cy="3474720"/>
              </a:xfrm>
            </p:grpSpPr>
            <p:sp>
              <p:nvSpPr>
                <p:cNvPr id="147" name="Rectangle 146"/>
                <p:cNvSpPr/>
                <p:nvPr/>
              </p:nvSpPr>
              <p:spPr>
                <a:xfrm>
                  <a:off x="6492240" y="594360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lnSpc>
                      <a:spcPct val="90000"/>
                    </a:lnSpc>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Networking</a:t>
                  </a:r>
                </a:p>
              </p:txBody>
            </p:sp>
            <p:sp>
              <p:nvSpPr>
                <p:cNvPr id="148" name="Rectangle 147"/>
                <p:cNvSpPr/>
                <p:nvPr/>
              </p:nvSpPr>
              <p:spPr>
                <a:xfrm>
                  <a:off x="6492240" y="544068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lnSpc>
                      <a:spcPct val="90000"/>
                    </a:lnSpc>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Storage</a:t>
                  </a:r>
                </a:p>
              </p:txBody>
            </p:sp>
            <p:sp>
              <p:nvSpPr>
                <p:cNvPr id="149" name="Rectangle 148"/>
                <p:cNvSpPr/>
                <p:nvPr/>
              </p:nvSpPr>
              <p:spPr>
                <a:xfrm>
                  <a:off x="6492240" y="493776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lnSpc>
                      <a:spcPct val="90000"/>
                    </a:lnSpc>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Servers</a:t>
                  </a:r>
                </a:p>
              </p:txBody>
            </p:sp>
            <p:sp>
              <p:nvSpPr>
                <p:cNvPr id="150" name="Rectangle 149"/>
                <p:cNvSpPr/>
                <p:nvPr/>
              </p:nvSpPr>
              <p:spPr>
                <a:xfrm>
                  <a:off x="6492240" y="443484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lnSpc>
                      <a:spcPct val="90000"/>
                    </a:lnSpc>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Virtualization</a:t>
                  </a:r>
                </a:p>
              </p:txBody>
            </p:sp>
            <p:sp>
              <p:nvSpPr>
                <p:cNvPr id="142" name="Rectangle 141"/>
                <p:cNvSpPr/>
                <p:nvPr/>
              </p:nvSpPr>
              <p:spPr>
                <a:xfrm>
                  <a:off x="6492240" y="393192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lnSpc>
                      <a:spcPct val="90000"/>
                    </a:lnSpc>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O/S</a:t>
                  </a:r>
                </a:p>
              </p:txBody>
            </p:sp>
            <p:sp>
              <p:nvSpPr>
                <p:cNvPr id="143" name="Rectangle 142"/>
                <p:cNvSpPr/>
                <p:nvPr/>
              </p:nvSpPr>
              <p:spPr>
                <a:xfrm>
                  <a:off x="6492240" y="342900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lnSpc>
                      <a:spcPct val="90000"/>
                    </a:lnSpc>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Middleware</a:t>
                  </a:r>
                </a:p>
              </p:txBody>
            </p:sp>
            <p:sp>
              <p:nvSpPr>
                <p:cNvPr id="146" name="Rectangle 145"/>
                <p:cNvSpPr/>
                <p:nvPr/>
              </p:nvSpPr>
              <p:spPr>
                <a:xfrm>
                  <a:off x="6492240" y="2926080"/>
                  <a:ext cx="182880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lnSpc>
                      <a:spcPct val="90000"/>
                    </a:lnSpc>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Runtime</a:t>
                  </a:r>
                </a:p>
              </p:txBody>
            </p:sp>
          </p:grpSp>
          <p:grpSp>
            <p:nvGrpSpPr>
              <p:cNvPr id="28" name="Group 27"/>
              <p:cNvGrpSpPr/>
              <p:nvPr/>
            </p:nvGrpSpPr>
            <p:grpSpPr>
              <a:xfrm>
                <a:off x="5832221" y="1965960"/>
                <a:ext cx="660019" cy="914400"/>
                <a:chOff x="5832221" y="1965960"/>
                <a:chExt cx="660019" cy="914400"/>
              </a:xfrm>
            </p:grpSpPr>
            <p:sp>
              <p:nvSpPr>
                <p:cNvPr id="137" name="TextBox 52"/>
                <p:cNvSpPr txBox="1"/>
                <p:nvPr/>
              </p:nvSpPr>
              <p:spPr>
                <a:xfrm rot="16200000">
                  <a:off x="5578154" y="2220027"/>
                  <a:ext cx="914400" cy="406265"/>
                </a:xfrm>
                <a:prstGeom prst="rect">
                  <a:avLst/>
                </a:prstGeom>
                <a:noFill/>
              </p:spPr>
              <p:txBody>
                <a:bodyPr vert="horz" wrap="none" lIns="146283" tIns="91427" rIns="146283" bIns="91427"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473" fontAlgn="base">
                    <a:lnSpc>
                      <a:spcPct val="90000"/>
                    </a:lnSpc>
                    <a:defRPr/>
                  </a:pPr>
                  <a:r>
                    <a:rPr lang="en-US" sz="1599" dirty="0">
                      <a:gradFill>
                        <a:gsLst>
                          <a:gs pos="1250">
                            <a:srgbClr val="505050"/>
                          </a:gs>
                          <a:gs pos="100000">
                            <a:srgbClr val="505050"/>
                          </a:gs>
                        </a:gsLst>
                        <a:lin ang="5400000" scaled="0"/>
                      </a:gradFill>
                      <a:latin typeface="Segoe UI" panose="020B0502040204020203" pitchFamily="34" charset="0"/>
                      <a:ea typeface="Kozuka Gothic Pro R" pitchFamily="34" charset="-128"/>
                      <a:cs typeface="Segoe UI" panose="020B0502040204020203" pitchFamily="34" charset="0"/>
                    </a:rPr>
                    <a:t>You manage</a:t>
                  </a:r>
                </a:p>
              </p:txBody>
            </p:sp>
            <p:sp>
              <p:nvSpPr>
                <p:cNvPr id="138" name="Left Brace 137"/>
                <p:cNvSpPr/>
                <p:nvPr/>
              </p:nvSpPr>
              <p:spPr>
                <a:xfrm>
                  <a:off x="6217920" y="2148839"/>
                  <a:ext cx="274320" cy="45720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283" tIns="91427" rIns="146283" bIns="91427" rtlCol="0" anchor="ctr"/>
                <a:lstStyle/>
                <a:p>
                  <a:pPr algn="ctr" defTabSz="1242575">
                    <a:lnSpc>
                      <a:spcPct val="90000"/>
                    </a:lnSpc>
                    <a:defRPr/>
                  </a:pPr>
                  <a:endParaRPr lang="en-US" sz="2000" kern="0" dirty="0">
                    <a:solidFill>
                      <a:srgbClr val="505050"/>
                    </a:solidFill>
                    <a:latin typeface="Segoe UI Light"/>
                    <a:ea typeface="Segoe UI" pitchFamily="34" charset="0"/>
                    <a:cs typeface="Segoe UI" pitchFamily="34" charset="0"/>
                  </a:endParaRPr>
                </a:p>
              </p:txBody>
            </p:sp>
          </p:grpSp>
          <p:grpSp>
            <p:nvGrpSpPr>
              <p:cNvPr id="29" name="Group 28"/>
              <p:cNvGrpSpPr/>
              <p:nvPr/>
            </p:nvGrpSpPr>
            <p:grpSpPr>
              <a:xfrm>
                <a:off x="5830068" y="3154680"/>
                <a:ext cx="662172" cy="3017520"/>
                <a:chOff x="5830068" y="3154680"/>
                <a:chExt cx="662172" cy="3017520"/>
              </a:xfrm>
            </p:grpSpPr>
            <p:sp>
              <p:nvSpPr>
                <p:cNvPr id="135" name="TextBox 52"/>
                <p:cNvSpPr txBox="1"/>
                <p:nvPr/>
              </p:nvSpPr>
              <p:spPr>
                <a:xfrm rot="16200000">
                  <a:off x="4960299" y="4458153"/>
                  <a:ext cx="2150115" cy="410577"/>
                </a:xfrm>
                <a:prstGeom prst="rect">
                  <a:avLst/>
                </a:prstGeom>
                <a:noFill/>
              </p:spPr>
              <p:txBody>
                <a:bodyPr vert="horz" wrap="none" lIns="146283" tIns="91427" rIns="146283" bIns="9142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473" fontAlgn="base">
                    <a:lnSpc>
                      <a:spcPct val="90000"/>
                    </a:lnSpc>
                    <a:defRPr/>
                  </a:pPr>
                  <a:r>
                    <a:rPr lang="en-US" sz="1599" dirty="0">
                      <a:gradFill>
                        <a:gsLst>
                          <a:gs pos="1250">
                            <a:srgbClr val="505050"/>
                          </a:gs>
                          <a:gs pos="100000">
                            <a:srgbClr val="505050"/>
                          </a:gs>
                        </a:gsLst>
                        <a:lin ang="5400000" scaled="0"/>
                      </a:gradFill>
                      <a:latin typeface="Segoe UI" panose="020B0502040204020203" pitchFamily="34" charset="0"/>
                      <a:ea typeface="Kozuka Gothic Pro R" pitchFamily="34" charset="-128"/>
                      <a:cs typeface="Segoe UI" panose="020B0502040204020203" pitchFamily="34" charset="0"/>
                    </a:rPr>
                    <a:t>Managed by vendor</a:t>
                  </a:r>
                </a:p>
              </p:txBody>
            </p:sp>
            <p:sp>
              <p:nvSpPr>
                <p:cNvPr id="136" name="Left Brace 135"/>
                <p:cNvSpPr/>
                <p:nvPr/>
              </p:nvSpPr>
              <p:spPr>
                <a:xfrm>
                  <a:off x="6217920" y="3154680"/>
                  <a:ext cx="274320" cy="301752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283" tIns="91427" rIns="146283" bIns="91427" rtlCol="0" anchor="ctr"/>
                <a:lstStyle/>
                <a:p>
                  <a:pPr algn="ctr" defTabSz="1242575">
                    <a:lnSpc>
                      <a:spcPct val="90000"/>
                    </a:lnSpc>
                    <a:defRPr/>
                  </a:pPr>
                  <a:endParaRPr lang="en-US" sz="2000" kern="0" dirty="0">
                    <a:solidFill>
                      <a:srgbClr val="505050"/>
                    </a:solidFill>
                    <a:latin typeface="Segoe UI Light"/>
                    <a:ea typeface="Segoe UI" pitchFamily="34" charset="0"/>
                    <a:cs typeface="Segoe UI" pitchFamily="34" charset="0"/>
                  </a:endParaRPr>
                </a:p>
              </p:txBody>
            </p:sp>
          </p:grpSp>
        </p:grpSp>
        <p:grpSp>
          <p:nvGrpSpPr>
            <p:cNvPr id="151" name="Group 150"/>
            <p:cNvGrpSpPr/>
            <p:nvPr/>
          </p:nvGrpSpPr>
          <p:grpSpPr>
            <a:xfrm>
              <a:off x="8995542" y="1302726"/>
              <a:ext cx="2595328" cy="5189513"/>
              <a:chOff x="343668" y="1211287"/>
              <a:chExt cx="2595328" cy="5189513"/>
            </a:xfrm>
          </p:grpSpPr>
          <p:grpSp>
            <p:nvGrpSpPr>
              <p:cNvPr id="152" name="Group 151"/>
              <p:cNvGrpSpPr/>
              <p:nvPr/>
            </p:nvGrpSpPr>
            <p:grpSpPr>
              <a:xfrm>
                <a:off x="890444" y="1211287"/>
                <a:ext cx="2048552" cy="5189513"/>
                <a:chOff x="896215" y="1211287"/>
                <a:chExt cx="1946124" cy="5189513"/>
              </a:xfrm>
            </p:grpSpPr>
            <p:sp>
              <p:nvSpPr>
                <p:cNvPr id="156" name="Rectangle 155"/>
                <p:cNvSpPr/>
                <p:nvPr/>
              </p:nvSpPr>
              <p:spPr>
                <a:xfrm>
                  <a:off x="896215" y="1211287"/>
                  <a:ext cx="1946124" cy="749772"/>
                </a:xfrm>
                <a:prstGeom prst="rect">
                  <a:avLst/>
                </a:prstGeom>
                <a:noFill/>
                <a:ln w="9525" cap="flat" cmpd="sng" algn="ctr">
                  <a:noFill/>
                  <a:prstDash val="solid"/>
                </a:ln>
                <a:effectLst/>
              </p:spPr>
              <p:txBody>
                <a:bodyPr wrap="square" lIns="146283" tIns="91427" rIns="146283" bIns="91427"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473" fontAlgn="base">
                    <a:lnSpc>
                      <a:spcPct val="90000"/>
                    </a:lnSpc>
                    <a:defRPr/>
                  </a:pPr>
                  <a:r>
                    <a:rPr lang="en-US" sz="2000" dirty="0">
                      <a:gradFill>
                        <a:gsLst>
                          <a:gs pos="1250">
                            <a:srgbClr val="505050"/>
                          </a:gs>
                          <a:gs pos="100000">
                            <a:srgbClr val="505050"/>
                          </a:gs>
                        </a:gsLst>
                        <a:lin ang="5400000" scaled="0"/>
                      </a:gradFill>
                      <a:latin typeface="Segoe UI Semibold" panose="020B0702040204020203" pitchFamily="34" charset="0"/>
                      <a:ea typeface="Kozuka Gothic Pro R" pitchFamily="34" charset="-128"/>
                      <a:cs typeface="Segoe UI Semibold" panose="020B0702040204020203" pitchFamily="34" charset="0"/>
                    </a:rPr>
                    <a:t>Software</a:t>
                  </a:r>
                </a:p>
                <a:p>
                  <a:pPr marL="0" lvl="1" algn="ctr" defTabSz="1242473" fontAlgn="base">
                    <a:lnSpc>
                      <a:spcPct val="90000"/>
                    </a:lnSpc>
                    <a:defRPr/>
                  </a:pPr>
                  <a:r>
                    <a:rPr lang="en-US" sz="2000" dirty="0">
                      <a:gradFill>
                        <a:gsLst>
                          <a:gs pos="1250">
                            <a:srgbClr val="505050"/>
                          </a:gs>
                          <a:gs pos="100000">
                            <a:srgbClr val="505050"/>
                          </a:gs>
                        </a:gsLst>
                        <a:lin ang="5400000" scaled="0"/>
                      </a:gradFill>
                      <a:latin typeface="Segoe UI Semibold" panose="020B0702040204020203" pitchFamily="34" charset="0"/>
                      <a:ea typeface="Kozuka Gothic Pro R" pitchFamily="34" charset="-128"/>
                      <a:cs typeface="Segoe UI Semibold" panose="020B0702040204020203" pitchFamily="34" charset="0"/>
                    </a:rPr>
                    <a:t>(as a Service)</a:t>
                  </a:r>
                </a:p>
              </p:txBody>
            </p:sp>
            <p:grpSp>
              <p:nvGrpSpPr>
                <p:cNvPr id="157" name="Group 156"/>
                <p:cNvGrpSpPr/>
                <p:nvPr/>
              </p:nvGrpSpPr>
              <p:grpSpPr>
                <a:xfrm>
                  <a:off x="954001" y="1920240"/>
                  <a:ext cx="1737360" cy="4480560"/>
                  <a:chOff x="954001" y="1920240"/>
                  <a:chExt cx="1737360" cy="4480560"/>
                </a:xfrm>
              </p:grpSpPr>
              <p:sp>
                <p:nvSpPr>
                  <p:cNvPr id="158" name="Rectangle 157"/>
                  <p:cNvSpPr/>
                  <p:nvPr/>
                </p:nvSpPr>
                <p:spPr>
                  <a:xfrm>
                    <a:off x="954001" y="594360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lnSpc>
                        <a:spcPct val="90000"/>
                      </a:lnSpc>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Networking</a:t>
                    </a:r>
                  </a:p>
                </p:txBody>
              </p:sp>
              <p:sp>
                <p:nvSpPr>
                  <p:cNvPr id="159" name="Rectangle 158"/>
                  <p:cNvSpPr/>
                  <p:nvPr/>
                </p:nvSpPr>
                <p:spPr>
                  <a:xfrm>
                    <a:off x="954001" y="544068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lnSpc>
                        <a:spcPct val="90000"/>
                      </a:lnSpc>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Storage</a:t>
                    </a:r>
                  </a:p>
                </p:txBody>
              </p:sp>
              <p:sp>
                <p:nvSpPr>
                  <p:cNvPr id="160" name="Rectangle 159"/>
                  <p:cNvSpPr/>
                  <p:nvPr/>
                </p:nvSpPr>
                <p:spPr>
                  <a:xfrm>
                    <a:off x="954001" y="493776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lnSpc>
                        <a:spcPct val="90000"/>
                      </a:lnSpc>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Servers</a:t>
                    </a:r>
                  </a:p>
                </p:txBody>
              </p:sp>
              <p:sp>
                <p:nvSpPr>
                  <p:cNvPr id="161" name="Rectangle 160"/>
                  <p:cNvSpPr/>
                  <p:nvPr/>
                </p:nvSpPr>
                <p:spPr>
                  <a:xfrm>
                    <a:off x="954001" y="393192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lnSpc>
                        <a:spcPct val="90000"/>
                      </a:lnSpc>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O/S</a:t>
                    </a:r>
                  </a:p>
                </p:txBody>
              </p:sp>
              <p:sp>
                <p:nvSpPr>
                  <p:cNvPr id="162" name="Rectangle 161"/>
                  <p:cNvSpPr/>
                  <p:nvPr/>
                </p:nvSpPr>
                <p:spPr>
                  <a:xfrm>
                    <a:off x="954001" y="342900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lnSpc>
                        <a:spcPct val="90000"/>
                      </a:lnSpc>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Middleware</a:t>
                    </a:r>
                  </a:p>
                </p:txBody>
              </p:sp>
              <p:sp>
                <p:nvSpPr>
                  <p:cNvPr id="163" name="Rectangle 162"/>
                  <p:cNvSpPr/>
                  <p:nvPr/>
                </p:nvSpPr>
                <p:spPr>
                  <a:xfrm>
                    <a:off x="954001" y="443484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lnSpc>
                        <a:spcPct val="90000"/>
                      </a:lnSpc>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Virtualization</a:t>
                    </a:r>
                  </a:p>
                </p:txBody>
              </p:sp>
              <p:sp>
                <p:nvSpPr>
                  <p:cNvPr id="164" name="Rectangle 163"/>
                  <p:cNvSpPr/>
                  <p:nvPr/>
                </p:nvSpPr>
                <p:spPr>
                  <a:xfrm>
                    <a:off x="954001" y="242316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lnSpc>
                        <a:spcPct val="90000"/>
                      </a:lnSpc>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Data</a:t>
                    </a:r>
                  </a:p>
                </p:txBody>
              </p:sp>
              <p:sp>
                <p:nvSpPr>
                  <p:cNvPr id="165" name="Rectangle 164"/>
                  <p:cNvSpPr>
                    <a:spLocks/>
                  </p:cNvSpPr>
                  <p:nvPr/>
                </p:nvSpPr>
                <p:spPr>
                  <a:xfrm>
                    <a:off x="954001" y="192024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lnSpc>
                        <a:spcPct val="90000"/>
                      </a:lnSpc>
                      <a:defRPr/>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Applications</a:t>
                    </a:r>
                  </a:p>
                </p:txBody>
              </p:sp>
              <p:sp>
                <p:nvSpPr>
                  <p:cNvPr id="166" name="Rectangle 165"/>
                  <p:cNvSpPr/>
                  <p:nvPr/>
                </p:nvSpPr>
                <p:spPr>
                  <a:xfrm>
                    <a:off x="954001" y="2926080"/>
                    <a:ext cx="1737360" cy="457200"/>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lnSpc>
                        <a:spcPct val="90000"/>
                      </a:lnSpc>
                    </a:pPr>
                    <a:r>
                      <a:rPr lang="en-US" sz="1599" kern="0" dirty="0">
                        <a:gradFill>
                          <a:gsLst>
                            <a:gs pos="1250">
                              <a:srgbClr val="FFFFFF"/>
                            </a:gs>
                            <a:gs pos="100000">
                              <a:srgbClr val="FFFFFF"/>
                            </a:gs>
                          </a:gsLst>
                          <a:lin ang="5400000" scaled="0"/>
                        </a:gradFill>
                        <a:latin typeface="Segoe UI Light"/>
                        <a:ea typeface="Segoe UI" pitchFamily="34" charset="0"/>
                        <a:cs typeface="Segoe UI" pitchFamily="34" charset="0"/>
                      </a:rPr>
                      <a:t>Runtime</a:t>
                    </a:r>
                  </a:p>
                </p:txBody>
              </p:sp>
            </p:grpSp>
          </p:grpSp>
          <p:grpSp>
            <p:nvGrpSpPr>
              <p:cNvPr id="153" name="Group 152"/>
              <p:cNvGrpSpPr/>
              <p:nvPr/>
            </p:nvGrpSpPr>
            <p:grpSpPr>
              <a:xfrm>
                <a:off x="343668" y="2148840"/>
                <a:ext cx="662172" cy="4023360"/>
                <a:chOff x="343668" y="2148840"/>
                <a:chExt cx="662172" cy="4023360"/>
              </a:xfrm>
            </p:grpSpPr>
            <p:sp>
              <p:nvSpPr>
                <p:cNvPr id="154" name="TextBox 52"/>
                <p:cNvSpPr txBox="1"/>
                <p:nvPr/>
              </p:nvSpPr>
              <p:spPr>
                <a:xfrm rot="16200000">
                  <a:off x="-526101" y="3955232"/>
                  <a:ext cx="2150115" cy="410577"/>
                </a:xfrm>
                <a:prstGeom prst="rect">
                  <a:avLst/>
                </a:prstGeom>
                <a:noFill/>
              </p:spPr>
              <p:txBody>
                <a:bodyPr vert="horz" wrap="none" lIns="146283" tIns="91427" rIns="146283" bIns="9142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473" fontAlgn="base">
                    <a:lnSpc>
                      <a:spcPct val="90000"/>
                    </a:lnSpc>
                    <a:defRPr/>
                  </a:pPr>
                  <a:r>
                    <a:rPr lang="en-US" sz="1599" dirty="0">
                      <a:gradFill>
                        <a:gsLst>
                          <a:gs pos="1250">
                            <a:srgbClr val="505050"/>
                          </a:gs>
                          <a:gs pos="100000">
                            <a:srgbClr val="505050"/>
                          </a:gs>
                        </a:gsLst>
                        <a:lin ang="5400000" scaled="0"/>
                      </a:gradFill>
                      <a:latin typeface="Segoe UI" panose="020B0502040204020203" pitchFamily="34" charset="0"/>
                      <a:ea typeface="Kozuka Gothic Pro R" pitchFamily="34" charset="-128"/>
                      <a:cs typeface="Segoe UI" panose="020B0502040204020203" pitchFamily="34" charset="0"/>
                    </a:rPr>
                    <a:t>Managed by vendor</a:t>
                  </a:r>
                </a:p>
              </p:txBody>
            </p:sp>
            <p:sp>
              <p:nvSpPr>
                <p:cNvPr id="155" name="Left Brace 154"/>
                <p:cNvSpPr/>
                <p:nvPr/>
              </p:nvSpPr>
              <p:spPr>
                <a:xfrm>
                  <a:off x="731520" y="2148840"/>
                  <a:ext cx="274320" cy="402336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283" tIns="91427" rIns="146283" bIns="91427" rtlCol="0" anchor="ctr"/>
                <a:lstStyle/>
                <a:p>
                  <a:pPr algn="ctr" defTabSz="1242575">
                    <a:lnSpc>
                      <a:spcPct val="90000"/>
                    </a:lnSpc>
                    <a:defRPr/>
                  </a:pPr>
                  <a:endParaRPr lang="en-US" sz="2000" kern="0" dirty="0">
                    <a:solidFill>
                      <a:srgbClr val="505050"/>
                    </a:solidFill>
                    <a:latin typeface="Segoe UI Light"/>
                    <a:ea typeface="Segoe UI" pitchFamily="34" charset="0"/>
                    <a:cs typeface="Segoe UI" pitchFamily="34" charset="0"/>
                  </a:endParaRPr>
                </a:p>
              </p:txBody>
            </p:sp>
          </p:grpSp>
        </p:grpSp>
      </p:grpSp>
    </p:spTree>
    <p:extLst>
      <p:ext uri="{BB962C8B-B14F-4D97-AF65-F5344CB8AC3E}">
        <p14:creationId xmlns:p14="http://schemas.microsoft.com/office/powerpoint/2010/main" val="410948289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Dark blue on white - red accent">
      <a:dk1>
        <a:srgbClr val="505050"/>
      </a:dk1>
      <a:lt1>
        <a:srgbClr val="FFFFFF"/>
      </a:lt1>
      <a:dk2>
        <a:srgbClr val="002050"/>
      </a:dk2>
      <a:lt2>
        <a:srgbClr val="CDF4FF"/>
      </a:lt2>
      <a:accent1>
        <a:srgbClr val="002050"/>
      </a:accent1>
      <a:accent2>
        <a:srgbClr val="D83B01"/>
      </a:accent2>
      <a:accent3>
        <a:srgbClr val="0078D7"/>
      </a:accent3>
      <a:accent4>
        <a:srgbClr val="5C2D91"/>
      </a:accent4>
      <a:accent5>
        <a:srgbClr val="107C10"/>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BLUE_2016_1.potx" id="{32CF034D-37A2-4D5E-BC9F-414114778C0E}" vid="{374C3F9A-52DF-4488-9625-FC4AE9EF9F1E}"/>
    </a:ext>
  </a:extLst>
</a:theme>
</file>

<file path=ppt/theme/theme2.xml><?xml version="1.0" encoding="utf-8"?>
<a:theme xmlns:a="http://schemas.openxmlformats.org/drawingml/2006/main" name="COLOR TEMPLATE">
  <a:themeElements>
    <a:clrScheme name="BT - Dark blue / red accent">
      <a:dk1>
        <a:srgbClr val="505050"/>
      </a:dk1>
      <a:lt1>
        <a:srgbClr val="FFFFFF"/>
      </a:lt1>
      <a:dk2>
        <a:srgbClr val="002050"/>
      </a:dk2>
      <a:lt2>
        <a:srgbClr val="CDF4FF"/>
      </a:lt2>
      <a:accent1>
        <a:srgbClr val="D83B01"/>
      </a:accent1>
      <a:accent2>
        <a:srgbClr val="0078D7"/>
      </a:accent2>
      <a:accent3>
        <a:srgbClr val="107C10"/>
      </a:accent3>
      <a:accent4>
        <a:srgbClr val="5C2D91"/>
      </a:accent4>
      <a:accent5>
        <a:srgbClr val="B4009E"/>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BLUE_2016_1.potx" id="{32CF034D-37A2-4D5E-BC9F-414114778C0E}" vid="{C5884F92-0372-40FE-A41F-52E1C148CAA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630a2e83-186a-4a0f-ab27-bee8a8096abc"/>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Brand_template_16-9_Edu_DARK_BLUE_2016_1</Template>
  <TotalTime>618</TotalTime>
  <Words>3291</Words>
  <Application>Microsoft Office PowerPoint</Application>
  <PresentationFormat>Custom</PresentationFormat>
  <Paragraphs>704</Paragraphs>
  <Slides>21</Slides>
  <Notes>18</Notes>
  <HiddenSlides>0</HiddenSlides>
  <MMClips>1</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21</vt:i4>
      </vt:variant>
    </vt:vector>
  </HeadingPairs>
  <TitlesOfParts>
    <vt:vector size="36" baseType="lpstr">
      <vt:lpstr>MS PGothic</vt:lpstr>
      <vt:lpstr>MS PGothic</vt:lpstr>
      <vt:lpstr>Arial</vt:lpstr>
      <vt:lpstr>Arial Unicode MS</vt:lpstr>
      <vt:lpstr>Calibri</vt:lpstr>
      <vt:lpstr>Consolas</vt:lpstr>
      <vt:lpstr>Kozuka Gothic Pro R</vt:lpstr>
      <vt:lpstr>Segoe UI</vt:lpstr>
      <vt:lpstr>Segoe UI Light</vt:lpstr>
      <vt:lpstr>Segoe UI Semibold</vt:lpstr>
      <vt:lpstr>Verdana</vt:lpstr>
      <vt:lpstr>Wingdings</vt:lpstr>
      <vt:lpstr>WHITE TEMPLATE</vt:lpstr>
      <vt:lpstr>COLOR TEMPLATE</vt:lpstr>
      <vt:lpstr>think-cell Slide</vt:lpstr>
      <vt:lpstr>EDU ISV Hackathon</vt:lpstr>
      <vt:lpstr>Agenda</vt:lpstr>
      <vt:lpstr>The Microsoft Intelligent Cloud</vt:lpstr>
      <vt:lpstr>Azure is … BIG</vt:lpstr>
      <vt:lpstr>Azure is … everywhere</vt:lpstr>
      <vt:lpstr>PowerPoint Presentation</vt:lpstr>
      <vt:lpstr>Azure is … compliant</vt:lpstr>
      <vt:lpstr>Azure is … open</vt:lpstr>
      <vt:lpstr>Azure is … flexible</vt:lpstr>
      <vt:lpstr>PowerPoint Presentation</vt:lpstr>
      <vt:lpstr>Education Use Cases: Virtual Machines</vt:lpstr>
      <vt:lpstr>Education Use cases: Storage</vt:lpstr>
      <vt:lpstr>Education Use Cases: Websites and Web Apps</vt:lpstr>
      <vt:lpstr>Education Use Cases: Identity</vt:lpstr>
      <vt:lpstr>Demo: Azure Portal</vt:lpstr>
      <vt:lpstr>Hybrid Cloud for Your Learning Platform </vt:lpstr>
      <vt:lpstr>Why Microsoft?</vt:lpstr>
      <vt:lpstr>Easy to get started</vt:lpstr>
      <vt:lpstr>Partner opportunities with Azure</vt:lpstr>
      <vt:lpstr>Questions?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Israel Vega Jr.</dc:creator>
  <cp:keywords/>
  <dc:description>Template: Maryfj_x000d_
Formatting: _x000d_
Audience Type:</dc:description>
  <cp:lastModifiedBy>Israel Vega Jr.</cp:lastModifiedBy>
  <cp:revision>31</cp:revision>
  <dcterms:created xsi:type="dcterms:W3CDTF">2017-05-19T04:39:59Z</dcterms:created>
  <dcterms:modified xsi:type="dcterms:W3CDTF">2017-05-31T22:17:59Z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